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37"/>
  </p:notesMasterIdLst>
  <p:sldIdLst>
    <p:sldId id="256" r:id="rId4"/>
    <p:sldId id="8911" r:id="rId5"/>
    <p:sldId id="8865" r:id="rId6"/>
    <p:sldId id="8866" r:id="rId7"/>
    <p:sldId id="8867" r:id="rId8"/>
    <p:sldId id="8933" r:id="rId9"/>
    <p:sldId id="8869" r:id="rId10"/>
    <p:sldId id="8870" r:id="rId11"/>
    <p:sldId id="8932" r:id="rId12"/>
    <p:sldId id="8871" r:id="rId13"/>
    <p:sldId id="8872" r:id="rId14"/>
    <p:sldId id="8873" r:id="rId15"/>
    <p:sldId id="8920" r:id="rId16"/>
    <p:sldId id="8875" r:id="rId17"/>
    <p:sldId id="8876" r:id="rId18"/>
    <p:sldId id="8877" r:id="rId19"/>
    <p:sldId id="8901" r:id="rId20"/>
    <p:sldId id="8878" r:id="rId21"/>
    <p:sldId id="8943" r:id="rId22"/>
    <p:sldId id="8944" r:id="rId23"/>
    <p:sldId id="8945" r:id="rId24"/>
    <p:sldId id="8946" r:id="rId25"/>
    <p:sldId id="8883" r:id="rId26"/>
    <p:sldId id="8884" r:id="rId27"/>
    <p:sldId id="8940" r:id="rId28"/>
    <p:sldId id="8942" r:id="rId29"/>
    <p:sldId id="8934" r:id="rId30"/>
    <p:sldId id="8947" r:id="rId31"/>
    <p:sldId id="8948" r:id="rId32"/>
    <p:sldId id="8936" r:id="rId33"/>
    <p:sldId id="8937" r:id="rId34"/>
    <p:sldId id="8887" r:id="rId35"/>
    <p:sldId id="8912" r:id="rId36"/>
  </p:sldIdLst>
  <p:sldSz cx="12192000" cy="6858000"/>
  <p:notesSz cx="6858000" cy="9144000"/>
  <p:custShowLst>
    <p:custShow name="自定义放映 1" id="0">
      <p:sldLst>
        <p:sld r:id="rId4"/>
        <p:sld r:id="rId6"/>
        <p:sld r:id="rId7"/>
        <p:sld r:id="rId10"/>
        <p:sld r:id="rId11"/>
        <p:sld r:id="rId13"/>
        <p:sld r:id="rId14"/>
        <p:sld r:id="rId15"/>
        <p:sld r:id="rId17"/>
        <p:sld r:id="rId18"/>
        <p:sld r:id="rId19"/>
        <p:sld r:id="rId21"/>
        <p:sld r:id="rId26"/>
        <p:sld r:id="rId27"/>
        <p:sld r:id="rId35"/>
      </p:sldLst>
    </p:custShow>
  </p:custShowLst>
  <p:custDataLst>
    <p:tags r:id="rId3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51" userDrawn="1">
          <p15:clr>
            <a:srgbClr val="A4A3A4"/>
          </p15:clr>
        </p15:guide>
        <p15:guide id="4" pos="2707" userDrawn="1">
          <p15:clr>
            <a:srgbClr val="A4A3A4"/>
          </p15:clr>
        </p15:guide>
        <p15:guide id="5" pos="4975" userDrawn="1">
          <p15:clr>
            <a:srgbClr val="A4A3A4"/>
          </p15:clr>
        </p15:guide>
        <p15:guide id="6" pos="71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63A9"/>
    <a:srgbClr val="2766AE"/>
    <a:srgbClr val="FCB44C"/>
    <a:srgbClr val="FF4761"/>
    <a:srgbClr val="68000F"/>
    <a:srgbClr val="BC001D"/>
    <a:srgbClr val="33CAFF"/>
    <a:srgbClr val="0094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showGuides="1">
      <p:cViewPr varScale="1">
        <p:scale>
          <a:sx n="85" d="100"/>
          <a:sy n="85" d="100"/>
        </p:scale>
        <p:origin x="510" y="169"/>
      </p:cViewPr>
      <p:guideLst>
        <p:guide orient="horz" pos="2160"/>
        <p:guide pos="3840"/>
        <p:guide pos="551"/>
        <p:guide pos="2707"/>
        <p:guide pos="4975"/>
        <p:guide pos="7129"/>
      </p:guideLst>
    </p:cSldViewPr>
  </p:slideViewPr>
  <p:notesTextViewPr>
    <p:cViewPr>
      <p:scale>
        <a:sx n="3" d="2"/>
        <a:sy n="3" d="2"/>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5FF38E-3288-4612-8E6C-CFFE0CF04063}" type="datetimeFigureOut">
              <a:rPr lang="zh-CN" altLang="en-US" smtClean="0"/>
              <a:t>2024/12/2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4C18CA-114D-4721-B3E7-070A6A45FF0C}"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26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32</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4</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2B73C29-3AF3-4C18-9864-AA02F60BA05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1097279" y="1845734"/>
            <a:ext cx="4937760"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6217920" y="1845735"/>
            <a:ext cx="4937760"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1097280" y="2582334"/>
            <a:ext cx="4937760"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6217920" y="2582334"/>
            <a:ext cx="4937760" cy="3378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4800600" y="731520"/>
            <a:ext cx="6492240" cy="5257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AC2085B-907B-4684-AE56-A030BDE4AEF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838200" y="414778"/>
            <a:ext cx="7734300" cy="5757422"/>
          </a:xfrm>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单击以编辑母版副标题样式</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zh-CN" alt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1154954" y="2603500"/>
            <a:ext cx="8825659" cy="34163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1154954" y="2603500"/>
            <a:ext cx="4825158" cy="3416301"/>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6208712" y="2603500"/>
            <a:ext cx="4825159" cy="3416300"/>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1154954" y="3179762"/>
            <a:ext cx="4825158" cy="2840039"/>
          </a:xfrm>
        </p:spPr>
        <p:txBody>
          <a:bodyP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5781146" y="1447800"/>
            <a:ext cx="5190066" cy="4572000"/>
          </a:xfrm>
        </p:spPr>
        <p:txBody>
          <a:bodyPr anchor="ctr">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zh-CN" altLang="en-US" smtClean="0"/>
              <a:t>单击图标添加图片</a:t>
            </a:r>
            <a:endParaRPr lang="en-US" dirty="0"/>
          </a:p>
        </p:txBody>
      </p:sp>
      <p:sp>
        <p:nvSpPr>
          <p:cNvPr id="4" name="Text Placeholder 3"/>
          <p:cNvSpPr>
            <a:spLocks noGrp="1"/>
          </p:cNvSpPr>
          <p:nvPr>
            <p:ph type="body" sz="half" idx="2" hasCustomPrompt="1"/>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标题和描述">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zh-CN" altLang="en-US" smtClean="0"/>
              <a:t>单击此处编辑母版标题样式</a:t>
            </a:r>
            <a:endParaRPr lang="en-US" dirty="0"/>
          </a:p>
        </p:txBody>
      </p:sp>
      <p:sp>
        <p:nvSpPr>
          <p:cNvPr id="8" name="Text Placeholder 3"/>
          <p:cNvSpPr>
            <a:spLocks noGrp="1"/>
          </p:cNvSpPr>
          <p:nvPr>
            <p:ph type="body" sz="half" idx="2" hasCustomPrompt="1"/>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带描述的引言">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panose="020B0604020202020204"/>
                <a:cs typeface="Arial" panose="020B0604020202020204"/>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panose="020B0604020202020204"/>
                <a:cs typeface="Arial" panose="020B0604020202020204"/>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zh-CN" altLang="en-US" smtClean="0"/>
              <a:t>单击此处编辑母版标题样式</a:t>
            </a:r>
            <a:endParaRPr lang="en-US" dirty="0"/>
          </a:p>
        </p:txBody>
      </p:sp>
      <p:sp>
        <p:nvSpPr>
          <p:cNvPr id="14" name="Text Placeholder 3"/>
          <p:cNvSpPr>
            <a:spLocks noGrp="1"/>
          </p:cNvSpPr>
          <p:nvPr>
            <p:ph type="body" sz="half" idx="13" hasCustomPrompt="1"/>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10" name="Text Placeholder 3"/>
          <p:cNvSpPr>
            <a:spLocks noGrp="1"/>
          </p:cNvSpPr>
          <p:nvPr>
            <p:ph type="body" sz="half" idx="2" hasCustomPrompt="1"/>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名片">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16" name="Text Placeholder 3"/>
          <p:cNvSpPr>
            <a:spLocks noGrp="1"/>
          </p:cNvSpPr>
          <p:nvPr>
            <p:ph type="body" sz="half" idx="15" hasCustomPrompt="1"/>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Text Placeholder 4"/>
          <p:cNvSpPr>
            <a:spLocks noGrp="1"/>
          </p:cNvSpPr>
          <p:nvPr>
            <p:ph type="body" sz="quarter" idx="3" hasCustomPrompt="1"/>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19" name="Text Placeholder 3"/>
          <p:cNvSpPr>
            <a:spLocks noGrp="1"/>
          </p:cNvSpPr>
          <p:nvPr>
            <p:ph type="body" sz="half" idx="16" hasCustomPrompt="1"/>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14" name="Text Placeholder 4"/>
          <p:cNvSpPr>
            <a:spLocks noGrp="1"/>
          </p:cNvSpPr>
          <p:nvPr>
            <p:ph type="body" sz="quarter" idx="13" hasCustomPrompt="1"/>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20" name="Text Placeholder 3"/>
          <p:cNvSpPr>
            <a:spLocks noGrp="1"/>
          </p:cNvSpPr>
          <p:nvPr>
            <p:ph type="body" sz="half" idx="17" hasCustomPrompt="1"/>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2" name="Text Placeholder 3"/>
          <p:cNvSpPr>
            <a:spLocks noGrp="1"/>
          </p:cNvSpPr>
          <p:nvPr>
            <p:ph type="body" sz="half" idx="18" hasCustomPrompt="1"/>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Text Placeholder 4"/>
          <p:cNvSpPr>
            <a:spLocks noGrp="1"/>
          </p:cNvSpPr>
          <p:nvPr>
            <p:ph type="body" sz="quarter" idx="3" hasCustomPrompt="1"/>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3" name="Text Placeholder 3"/>
          <p:cNvSpPr>
            <a:spLocks noGrp="1"/>
          </p:cNvSpPr>
          <p:nvPr>
            <p:ph type="body" sz="half" idx="19" hasCustomPrompt="1"/>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14" name="Text Placeholder 4"/>
          <p:cNvSpPr>
            <a:spLocks noGrp="1"/>
          </p:cNvSpPr>
          <p:nvPr>
            <p:ph type="body" sz="quarter" idx="13" hasCustomPrompt="1"/>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20" hasCustomPrompt="1"/>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a:xfrm>
            <a:off x="561111" y="6391838"/>
            <a:ext cx="3644282" cy="304801"/>
          </a:xfrm>
        </p:spPr>
        <p:txBody>
          <a:body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1154954" y="2603500"/>
            <a:ext cx="8825659" cy="3416300"/>
          </a:xfrm>
        </p:spPr>
        <p:txBody>
          <a:bodyPr vert="eaVert" anchor="t" anchorCtr="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1154954" y="1278467"/>
            <a:ext cx="6256025" cy="4748590"/>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420838F6-B13F-435A-94AA-3850E9EF17F1}" type="datetimeFigureOut">
              <a:rPr lang="zh-CN" altLang="en-US" smtClean="0"/>
              <a:t>2024/12/2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AC2085B-907B-4684-AE56-A030BDE4AEF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2.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2085B-907B-4684-AE56-A030BDE4AEF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AC2085B-907B-4684-AE56-A030BDE4AEFD}" type="slidenum">
              <a:rPr lang="zh-CN" altLang="en-US" smtClean="0"/>
              <a:t>‹#›</a:t>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20838F6-B13F-435A-94AA-3850E9EF17F1}" type="datetimeFigureOut">
              <a:rPr lang="zh-CN" altLang="en-US" smtClean="0"/>
              <a:t>2024/12/2</a:t>
            </a:fld>
            <a:endParaRPr lang="zh-CN" alt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zh-CN" alt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AC2085B-907B-4684-AE56-A030BDE4AEF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image" Target="../media/image7.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8.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slideLayout" Target="../slideLayouts/slideLayout7.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 Type="http://schemas.openxmlformats.org/officeDocument/2006/relationships/tags" Target="../tags/tag20.xml"/><Relationship Id="rId16" Type="http://schemas.openxmlformats.org/officeDocument/2006/relationships/tags" Target="../tags/tag34.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openxmlformats.org/officeDocument/2006/relationships/tags" Target="../tags/tag33.xml"/><Relationship Id="rId10" Type="http://schemas.openxmlformats.org/officeDocument/2006/relationships/tags" Target="../tags/tag28.xml"/><Relationship Id="rId19" Type="http://schemas.openxmlformats.org/officeDocument/2006/relationships/image" Target="../media/image7.png"/><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s>
</file>

<file path=ppt/slides/_rels/slide29.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slideLayout" Target="../slideLayouts/slideLayout7.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 Type="http://schemas.openxmlformats.org/officeDocument/2006/relationships/tags" Target="../tags/tag37.xml"/><Relationship Id="rId16" Type="http://schemas.openxmlformats.org/officeDocument/2006/relationships/tags" Target="../tags/tag51.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5" Type="http://schemas.openxmlformats.org/officeDocument/2006/relationships/tags" Target="../tags/tag50.xml"/><Relationship Id="rId10" Type="http://schemas.openxmlformats.org/officeDocument/2006/relationships/tags" Target="../tags/tag45.xml"/><Relationship Id="rId19" Type="http://schemas.openxmlformats.org/officeDocument/2006/relationships/image" Target="../media/image7.png"/><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18" Type="http://schemas.openxmlformats.org/officeDocument/2006/relationships/slideLayout" Target="../slideLayouts/slideLayout7.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17" Type="http://schemas.openxmlformats.org/officeDocument/2006/relationships/tags" Target="../tags/tag69.xml"/><Relationship Id="rId2" Type="http://schemas.openxmlformats.org/officeDocument/2006/relationships/tags" Target="../tags/tag54.xml"/><Relationship Id="rId16" Type="http://schemas.openxmlformats.org/officeDocument/2006/relationships/tags" Target="../tags/tag68.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tags" Target="../tags/tag67.xml"/><Relationship Id="rId10" Type="http://schemas.openxmlformats.org/officeDocument/2006/relationships/tags" Target="../tags/tag62.xml"/><Relationship Id="rId19" Type="http://schemas.openxmlformats.org/officeDocument/2006/relationships/image" Target="../media/image7.png"/><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tags" Target="../tags/tag66.xml"/></Relationships>
</file>

<file path=ppt/slides/_rels/slide31.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18" Type="http://schemas.openxmlformats.org/officeDocument/2006/relationships/slideLayout" Target="../slideLayouts/slideLayout7.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tags" Target="../tags/tag86.xml"/><Relationship Id="rId2" Type="http://schemas.openxmlformats.org/officeDocument/2006/relationships/tags" Target="../tags/tag71.xml"/><Relationship Id="rId16" Type="http://schemas.openxmlformats.org/officeDocument/2006/relationships/tags" Target="../tags/tag85.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tags" Target="../tags/tag84.xml"/><Relationship Id="rId10" Type="http://schemas.openxmlformats.org/officeDocument/2006/relationships/tags" Target="../tags/tag79.xml"/><Relationship Id="rId19" Type="http://schemas.openxmlformats.org/officeDocument/2006/relationships/image" Target="../media/image7.png"/><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tags" Target="../tags/tag8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a:stretch>
            <a:fillRect/>
          </a:stretch>
        </p:blipFill>
        <p:spPr>
          <a:xfrm>
            <a:off x="-1" y="0"/>
            <a:ext cx="12192001" cy="6858000"/>
          </a:xfrm>
          <a:prstGeom prst="rect">
            <a:avLst/>
          </a:prstGeom>
        </p:spPr>
      </p:pic>
      <p:sp>
        <p:nvSpPr>
          <p:cNvPr id="11" name="文本框 10"/>
          <p:cNvSpPr txBox="1"/>
          <p:nvPr/>
        </p:nvSpPr>
        <p:spPr>
          <a:xfrm>
            <a:off x="3464510" y="1754376"/>
            <a:ext cx="5262979" cy="1107996"/>
          </a:xfrm>
          <a:prstGeom prst="rect">
            <a:avLst/>
          </a:prstGeom>
          <a:noFill/>
        </p:spPr>
        <p:txBody>
          <a:bodyPr wrap="none" rtlCol="0">
            <a:spAutoFit/>
          </a:bodyPr>
          <a:lstStyle/>
          <a:p>
            <a:pPr algn="ctr"/>
            <a:r>
              <a:rPr lang="zh-CN" altLang="en-US" sz="6600" b="1" dirty="0" smtClean="0"/>
              <a:t>医学文献检索</a:t>
            </a:r>
            <a:endParaRPr lang="zh-CN" altLang="en-US" sz="6600" b="1" dirty="0"/>
          </a:p>
        </p:txBody>
      </p:sp>
      <p:sp>
        <p:nvSpPr>
          <p:cNvPr id="15" name="矩形 14"/>
          <p:cNvSpPr/>
          <p:nvPr/>
        </p:nvSpPr>
        <p:spPr>
          <a:xfrm>
            <a:off x="4298487" y="3226777"/>
            <a:ext cx="3416320" cy="646331"/>
          </a:xfrm>
          <a:prstGeom prst="rect">
            <a:avLst/>
          </a:prstGeom>
        </p:spPr>
        <p:txBody>
          <a:bodyPr wrap="none">
            <a:spAutoFit/>
          </a:bodyPr>
          <a:lstStyle/>
          <a:p>
            <a:pPr algn="ctr"/>
            <a:r>
              <a:rPr lang="zh-CN" altLang="en-US" sz="3600" b="1" dirty="0"/>
              <a:t>文献检索教研室</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079" y="96142"/>
            <a:ext cx="3345431" cy="58282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506499" y="148420"/>
            <a:ext cx="7969790" cy="923330"/>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第三节  文献数据库基础知识</a:t>
            </a:r>
          </a:p>
        </p:txBody>
      </p:sp>
      <p:sp>
        <p:nvSpPr>
          <p:cNvPr id="2" name="矩形 1"/>
          <p:cNvSpPr/>
          <p:nvPr/>
        </p:nvSpPr>
        <p:spPr>
          <a:xfrm>
            <a:off x="1233937" y="1923758"/>
            <a:ext cx="8683786" cy="2677656"/>
          </a:xfrm>
          <a:prstGeom prst="rect">
            <a:avLst/>
          </a:prstGeom>
        </p:spPr>
        <p:txBody>
          <a:bodyPr wrap="square">
            <a:spAutoFit/>
          </a:bodyPr>
          <a:lstStyle/>
          <a:p>
            <a:pPr>
              <a:lnSpc>
                <a:spcPct val="200000"/>
              </a:lnSpc>
              <a:defRPr/>
            </a:pPr>
            <a:r>
              <a:rPr lang="zh-CN" altLang="en-US" sz="2800" dirty="0" smtClean="0">
                <a:ea typeface="楷体_GB2312" panose="02010609030101010101" pitchFamily="49" charset="-122"/>
              </a:rPr>
              <a:t>二</a:t>
            </a:r>
            <a:r>
              <a:rPr lang="zh-CN" altLang="en-US" sz="2800" dirty="0">
                <a:ea typeface="楷体_GB2312" panose="02010609030101010101" pitchFamily="49" charset="-122"/>
              </a:rPr>
              <a:t>、文献数据库的结构</a:t>
            </a:r>
          </a:p>
          <a:p>
            <a:pPr>
              <a:lnSpc>
                <a:spcPct val="200000"/>
              </a:lnSpc>
              <a:defRPr/>
            </a:pPr>
            <a:r>
              <a:rPr lang="zh-CN" altLang="en-US" sz="2800" dirty="0">
                <a:ea typeface="楷体_GB2312" panose="02010609030101010101" pitchFamily="49" charset="-122"/>
              </a:rPr>
              <a:t>三、文献数据库的</a:t>
            </a:r>
            <a:r>
              <a:rPr lang="zh-CN" altLang="en-US" sz="2800" dirty="0" smtClean="0">
                <a:ea typeface="楷体_GB2312" panose="02010609030101010101" pitchFamily="49" charset="-122"/>
              </a:rPr>
              <a:t>类型</a:t>
            </a:r>
            <a:r>
              <a:rPr lang="zh-CN" altLang="en-US" sz="2800" dirty="0">
                <a:ea typeface="楷体_GB2312" panose="02010609030101010101" pitchFamily="49" charset="-122"/>
              </a:rPr>
              <a:t>（常用数据库类型并举例）</a:t>
            </a:r>
          </a:p>
          <a:p>
            <a:pPr>
              <a:lnSpc>
                <a:spcPct val="200000"/>
              </a:lnSpc>
              <a:defRPr/>
            </a:pPr>
            <a:r>
              <a:rPr lang="zh-CN" altLang="en-US" sz="2800" dirty="0" smtClean="0">
                <a:ea typeface="楷体_GB2312" panose="02010609030101010101" pitchFamily="49" charset="-122"/>
              </a:rPr>
              <a:t>四</a:t>
            </a:r>
            <a:r>
              <a:rPr lang="zh-CN" altLang="en-US" sz="2800" dirty="0">
                <a:ea typeface="楷体_GB2312" panose="02010609030101010101" pitchFamily="49" charset="-122"/>
              </a:rPr>
              <a:t>、文献数据库的</a:t>
            </a:r>
            <a:r>
              <a:rPr lang="zh-CN" altLang="en-US" sz="2800" dirty="0" smtClean="0">
                <a:ea typeface="楷体_GB2312" panose="02010609030101010101" pitchFamily="49" charset="-122"/>
              </a:rPr>
              <a:t>选择</a:t>
            </a:r>
            <a:endParaRPr lang="zh-CN" altLang="en-US" sz="2800" dirty="0">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647175" y="115766"/>
            <a:ext cx="7969790" cy="911468"/>
          </a:xfrm>
          <a:prstGeom prst="rect">
            <a:avLst/>
          </a:prstGeom>
          <a:noFill/>
        </p:spPr>
        <p:txBody>
          <a:bodyPr wrap="square">
            <a:spAutoFit/>
          </a:bodyPr>
          <a:lstStyle/>
          <a:p>
            <a:pPr lvl="0">
              <a:lnSpc>
                <a:spcPct val="150000"/>
              </a:lnSpc>
              <a:defRPr/>
            </a:pPr>
            <a:r>
              <a:rPr lang="zh-CN" altLang="en-US" sz="4000" b="1" dirty="0">
                <a:solidFill>
                  <a:srgbClr val="FFFF00"/>
                </a:solidFill>
                <a:latin typeface="微软雅黑" panose="020B0503020204020204" pitchFamily="34" charset="-122"/>
                <a:ea typeface="微软雅黑" panose="020B0503020204020204" pitchFamily="34" charset="-122"/>
              </a:rPr>
              <a:t>第二章    图书馆资源与服务</a:t>
            </a:r>
          </a:p>
        </p:txBody>
      </p:sp>
      <p:sp>
        <p:nvSpPr>
          <p:cNvPr id="2" name="矩形 1"/>
          <p:cNvSpPr/>
          <p:nvPr/>
        </p:nvSpPr>
        <p:spPr>
          <a:xfrm>
            <a:off x="706315" y="1143000"/>
            <a:ext cx="6638193" cy="5262979"/>
          </a:xfrm>
          <a:prstGeom prst="rect">
            <a:avLst/>
          </a:prstGeom>
        </p:spPr>
        <p:txBody>
          <a:bodyPr wrap="square">
            <a:spAutoFit/>
          </a:bodyPr>
          <a:lstStyle/>
          <a:p>
            <a:pPr>
              <a:lnSpc>
                <a:spcPct val="200000"/>
              </a:lnSpc>
              <a:defRPr/>
            </a:pPr>
            <a:r>
              <a:rPr lang="zh-CN" altLang="en-US" sz="2800" b="1" dirty="0" smtClean="0">
                <a:ea typeface="楷体_GB2312" panose="02010609030101010101" pitchFamily="49" charset="-122"/>
              </a:rPr>
              <a:t>一、电子资源</a:t>
            </a:r>
            <a:endParaRPr lang="en-US" altLang="zh-CN" sz="2800" b="1" dirty="0" smtClean="0">
              <a:ea typeface="楷体_GB2312" panose="02010609030101010101" pitchFamily="49" charset="-122"/>
            </a:endParaRPr>
          </a:p>
          <a:p>
            <a:pPr>
              <a:lnSpc>
                <a:spcPct val="200000"/>
              </a:lnSpc>
              <a:defRPr/>
            </a:pPr>
            <a:r>
              <a:rPr lang="en-US" altLang="zh-CN" sz="2800" dirty="0" smtClean="0">
                <a:ea typeface="楷体_GB2312" panose="02010609030101010101" pitchFamily="49" charset="-122"/>
              </a:rPr>
              <a:t>1</a:t>
            </a:r>
            <a:r>
              <a:rPr lang="zh-CN" altLang="en-US" sz="2800" dirty="0" smtClean="0">
                <a:ea typeface="楷体_GB2312" panose="02010609030101010101" pitchFamily="49" charset="-122"/>
              </a:rPr>
              <a:t>、电子图书资源</a:t>
            </a:r>
            <a:endParaRPr lang="en-US" altLang="zh-CN" sz="2800" dirty="0" smtClean="0">
              <a:ea typeface="楷体_GB2312" panose="02010609030101010101" pitchFamily="49" charset="-122"/>
            </a:endParaRPr>
          </a:p>
          <a:p>
            <a:pPr>
              <a:lnSpc>
                <a:spcPct val="200000"/>
              </a:lnSpc>
              <a:defRPr/>
            </a:pPr>
            <a:r>
              <a:rPr lang="zh-CN" altLang="en-US" sz="2800" b="1" dirty="0" smtClean="0">
                <a:ea typeface="楷体_GB2312" panose="02010609030101010101" pitchFamily="49" charset="-122"/>
              </a:rPr>
              <a:t>二、电子图书检索</a:t>
            </a:r>
            <a:endParaRPr lang="en-US" altLang="zh-CN" sz="2800" b="1" dirty="0" smtClean="0">
              <a:ea typeface="楷体_GB2312" panose="02010609030101010101" pitchFamily="49" charset="-122"/>
            </a:endParaRPr>
          </a:p>
          <a:p>
            <a:pPr>
              <a:lnSpc>
                <a:spcPct val="200000"/>
              </a:lnSpc>
              <a:defRPr/>
            </a:pPr>
            <a:r>
              <a:rPr lang="en-US" altLang="zh-CN" sz="2800" dirty="0" smtClean="0">
                <a:ea typeface="楷体_GB2312" panose="02010609030101010101" pitchFamily="49" charset="-122"/>
              </a:rPr>
              <a:t>1</a:t>
            </a:r>
            <a:r>
              <a:rPr lang="zh-CN" altLang="en-US" sz="2800" dirty="0">
                <a:ea typeface="楷体_GB2312" panose="02010609030101010101" pitchFamily="49" charset="-122"/>
              </a:rPr>
              <a:t>、超星读秀检索方法</a:t>
            </a:r>
          </a:p>
          <a:p>
            <a:pPr>
              <a:lnSpc>
                <a:spcPct val="200000"/>
              </a:lnSpc>
              <a:defRPr/>
            </a:pPr>
            <a:r>
              <a:rPr lang="en-US" altLang="zh-CN" sz="2800" dirty="0" smtClean="0">
                <a:ea typeface="楷体_GB2312" panose="02010609030101010101" pitchFamily="49" charset="-122"/>
              </a:rPr>
              <a:t>2</a:t>
            </a:r>
            <a:r>
              <a:rPr lang="zh-CN" altLang="en-US" sz="2800" dirty="0">
                <a:ea typeface="楷体_GB2312" panose="02010609030101010101" pitchFamily="49" charset="-122"/>
              </a:rPr>
              <a:t>、读秀图书的获取</a:t>
            </a:r>
            <a:r>
              <a:rPr lang="zh-CN" altLang="en-US" sz="2800" dirty="0" smtClean="0">
                <a:ea typeface="楷体_GB2312" panose="02010609030101010101" pitchFamily="49" charset="-122"/>
              </a:rPr>
              <a:t>方式</a:t>
            </a:r>
            <a:endParaRPr lang="en-US" altLang="zh-CN" sz="2800" dirty="0" smtClean="0">
              <a:ea typeface="楷体_GB2312" panose="02010609030101010101" pitchFamily="49" charset="-122"/>
            </a:endParaRPr>
          </a:p>
          <a:p>
            <a:pPr>
              <a:lnSpc>
                <a:spcPct val="200000"/>
              </a:lnSpc>
              <a:defRPr/>
            </a:pPr>
            <a:r>
              <a:rPr lang="zh-CN" altLang="en-US" sz="2800" b="1" dirty="0" smtClean="0">
                <a:ea typeface="楷体_GB2312" panose="02010609030101010101" pitchFamily="49" charset="-122"/>
              </a:rPr>
              <a:t>三、图书馆提供的主要服务</a:t>
            </a:r>
            <a:endParaRPr lang="zh-CN" altLang="en-US" sz="2800" b="1" dirty="0">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163598" y="156739"/>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第三章    文摘型医学期刊文献检索</a:t>
            </a:r>
          </a:p>
        </p:txBody>
      </p:sp>
      <p:sp>
        <p:nvSpPr>
          <p:cNvPr id="2" name="矩形 1"/>
          <p:cNvSpPr/>
          <p:nvPr/>
        </p:nvSpPr>
        <p:spPr>
          <a:xfrm>
            <a:off x="433837" y="1779687"/>
            <a:ext cx="10820399" cy="5078313"/>
          </a:xfrm>
          <a:prstGeom prst="rect">
            <a:avLst/>
          </a:prstGeom>
        </p:spPr>
        <p:txBody>
          <a:bodyPr wrap="square">
            <a:spAutoFit/>
          </a:bodyPr>
          <a:lstStyle/>
          <a:p>
            <a:pPr>
              <a:lnSpc>
                <a:spcPct val="150000"/>
              </a:lnSpc>
              <a:defRPr/>
            </a:pPr>
            <a:r>
              <a:rPr lang="zh-CN" altLang="en-US" dirty="0">
                <a:ea typeface="楷体_GB2312" panose="02010609030101010101" pitchFamily="49" charset="-122"/>
              </a:rPr>
              <a:t>一、系统特色</a:t>
            </a:r>
          </a:p>
          <a:p>
            <a:pPr>
              <a:lnSpc>
                <a:spcPct val="150000"/>
              </a:lnSpc>
              <a:defRPr/>
            </a:pPr>
            <a:r>
              <a:rPr lang="en-US" altLang="zh-CN" dirty="0" smtClean="0">
                <a:ea typeface="楷体_GB2312" panose="02010609030101010101" pitchFamily="49" charset="-122"/>
              </a:rPr>
              <a:t>1</a:t>
            </a:r>
            <a:r>
              <a:rPr lang="zh-CN" altLang="en-US" dirty="0" smtClean="0">
                <a:ea typeface="楷体_GB2312" panose="02010609030101010101" pitchFamily="49" charset="-122"/>
              </a:rPr>
              <a:t>、</a:t>
            </a:r>
            <a:r>
              <a:rPr lang="en-US" altLang="zh-CN" dirty="0" smtClean="0">
                <a:ea typeface="楷体_GB2312" panose="02010609030101010101" pitchFamily="49" charset="-122"/>
              </a:rPr>
              <a:t>CBM</a:t>
            </a:r>
            <a:r>
              <a:rPr lang="zh-CN" altLang="en-US" dirty="0">
                <a:ea typeface="楷体_GB2312" panose="02010609030101010101" pitchFamily="49" charset="-122"/>
              </a:rPr>
              <a:t>编排特点 （标引：《医学主题词表》、《中国中医药学主题词表》、《中国图书馆分类法•医学专业分类表》。通配符：</a:t>
            </a:r>
            <a:r>
              <a:rPr lang="en-US" altLang="zh-CN" dirty="0">
                <a:ea typeface="楷体_GB2312" panose="02010609030101010101" pitchFamily="49" charset="-122"/>
              </a:rPr>
              <a:t>“</a:t>
            </a:r>
            <a:r>
              <a:rPr lang="zh-CN" altLang="en-US" dirty="0">
                <a:ea typeface="楷体_GB2312" panose="02010609030101010101" pitchFamily="49" charset="-122"/>
              </a:rPr>
              <a:t>？</a:t>
            </a:r>
            <a:r>
              <a:rPr lang="en-US" altLang="zh-CN" dirty="0">
                <a:ea typeface="楷体_GB2312" panose="02010609030101010101" pitchFamily="49" charset="-122"/>
              </a:rPr>
              <a:t>”</a:t>
            </a:r>
            <a:r>
              <a:rPr lang="zh-CN" altLang="en-US" dirty="0">
                <a:ea typeface="楷体_GB2312" panose="02010609030101010101" pitchFamily="49" charset="-122"/>
              </a:rPr>
              <a:t>、</a:t>
            </a:r>
            <a:r>
              <a:rPr lang="en-US" altLang="zh-CN" dirty="0">
                <a:ea typeface="楷体_GB2312" panose="02010609030101010101" pitchFamily="49" charset="-122"/>
              </a:rPr>
              <a:t>“%”</a:t>
            </a:r>
            <a:r>
              <a:rPr lang="zh-CN" altLang="en-US" dirty="0">
                <a:ea typeface="楷体_GB2312" panose="02010609030101010101" pitchFamily="49" charset="-122"/>
              </a:rPr>
              <a:t>） </a:t>
            </a:r>
            <a:endParaRPr lang="en-US" altLang="zh-CN" dirty="0" smtClean="0">
              <a:ea typeface="楷体_GB2312" panose="02010609030101010101" pitchFamily="49" charset="-122"/>
            </a:endParaRPr>
          </a:p>
          <a:p>
            <a:pPr>
              <a:lnSpc>
                <a:spcPct val="150000"/>
              </a:lnSpc>
              <a:defRPr/>
            </a:pPr>
            <a:r>
              <a:rPr lang="en-US" altLang="zh-CN" dirty="0" smtClean="0">
                <a:ea typeface="楷体_GB2312" panose="02010609030101010101" pitchFamily="49" charset="-122"/>
              </a:rPr>
              <a:t>2</a:t>
            </a:r>
            <a:r>
              <a:rPr lang="zh-CN" altLang="en-US" dirty="0" smtClean="0">
                <a:ea typeface="楷体_GB2312" panose="02010609030101010101" pitchFamily="49" charset="-122"/>
              </a:rPr>
              <a:t>、</a:t>
            </a:r>
            <a:r>
              <a:rPr lang="en-US" altLang="zh-CN" dirty="0" smtClean="0">
                <a:ea typeface="楷体_GB2312" panose="02010609030101010101" pitchFamily="49" charset="-122"/>
              </a:rPr>
              <a:t>CBM</a:t>
            </a:r>
            <a:r>
              <a:rPr lang="zh-CN" altLang="en-US" dirty="0" smtClean="0">
                <a:ea typeface="楷体_GB2312" panose="02010609030101010101" pitchFamily="49" charset="-122"/>
              </a:rPr>
              <a:t>功能特色</a:t>
            </a:r>
            <a:endParaRPr lang="en-US" altLang="zh-CN" dirty="0">
              <a:ea typeface="楷体_GB2312" panose="02010609030101010101" pitchFamily="49" charset="-122"/>
            </a:endParaRPr>
          </a:p>
          <a:p>
            <a:pPr>
              <a:lnSpc>
                <a:spcPct val="150000"/>
              </a:lnSpc>
              <a:defRPr/>
            </a:pPr>
            <a:r>
              <a:rPr lang="zh-CN" altLang="en-US" dirty="0">
                <a:ea typeface="楷体_GB2312" panose="02010609030101010101" pitchFamily="49" charset="-122"/>
              </a:rPr>
              <a:t>二、检索方法</a:t>
            </a:r>
          </a:p>
          <a:p>
            <a:pPr>
              <a:lnSpc>
                <a:spcPct val="150000"/>
              </a:lnSpc>
              <a:defRPr/>
            </a:pPr>
            <a:r>
              <a:rPr lang="en-US" altLang="zh-CN" dirty="0" smtClean="0">
                <a:ea typeface="楷体_GB2312" panose="02010609030101010101" pitchFamily="49" charset="-122"/>
              </a:rPr>
              <a:t>1</a:t>
            </a:r>
            <a:r>
              <a:rPr lang="zh-CN" altLang="en-US" dirty="0" smtClean="0">
                <a:ea typeface="楷体_GB2312" panose="02010609030101010101" pitchFamily="49" charset="-122"/>
              </a:rPr>
              <a:t>、快速</a:t>
            </a:r>
            <a:r>
              <a:rPr lang="zh-CN" altLang="en-US" dirty="0">
                <a:ea typeface="楷体_GB2312" panose="02010609030101010101" pitchFamily="49" charset="-122"/>
              </a:rPr>
              <a:t>检索（智能检索、二次检索、限定检索）</a:t>
            </a:r>
          </a:p>
          <a:p>
            <a:pPr>
              <a:lnSpc>
                <a:spcPct val="150000"/>
              </a:lnSpc>
              <a:defRPr/>
            </a:pPr>
            <a:r>
              <a:rPr lang="en-US" altLang="zh-CN" dirty="0" smtClean="0">
                <a:ea typeface="楷体_GB2312" panose="02010609030101010101" pitchFamily="49" charset="-122"/>
              </a:rPr>
              <a:t>2</a:t>
            </a:r>
            <a:r>
              <a:rPr lang="zh-CN" altLang="en-US" dirty="0" smtClean="0">
                <a:ea typeface="楷体_GB2312" panose="02010609030101010101" pitchFamily="49" charset="-122"/>
              </a:rPr>
              <a:t>、高级</a:t>
            </a:r>
            <a:r>
              <a:rPr lang="zh-CN" altLang="en-US" dirty="0">
                <a:ea typeface="楷体_GB2312" panose="02010609030101010101" pitchFamily="49" charset="-122"/>
              </a:rPr>
              <a:t>检索（检索字段（注意常用字段、核心字段、限定检索、构建表达式、检索案例、检索历史）</a:t>
            </a:r>
          </a:p>
          <a:p>
            <a:pPr>
              <a:lnSpc>
                <a:spcPct val="150000"/>
              </a:lnSpc>
              <a:defRPr/>
            </a:pPr>
            <a:r>
              <a:rPr lang="en-US" altLang="zh-CN" dirty="0" smtClean="0">
                <a:ea typeface="楷体_GB2312" panose="02010609030101010101" pitchFamily="49" charset="-122"/>
              </a:rPr>
              <a:t>3</a:t>
            </a:r>
            <a:r>
              <a:rPr lang="zh-CN" altLang="en-US" dirty="0" smtClean="0">
                <a:ea typeface="楷体_GB2312" panose="02010609030101010101" pitchFamily="49" charset="-122"/>
              </a:rPr>
              <a:t>、主题</a:t>
            </a:r>
            <a:r>
              <a:rPr lang="zh-CN" altLang="en-US" dirty="0">
                <a:ea typeface="楷体_GB2312" panose="02010609030101010101" pitchFamily="49" charset="-122"/>
              </a:rPr>
              <a:t>检索</a:t>
            </a:r>
            <a:r>
              <a:rPr lang="zh-CN" altLang="en-US" dirty="0" smtClean="0">
                <a:ea typeface="楷体_GB2312" panose="02010609030101010101" pitchFamily="49" charset="-122"/>
              </a:rPr>
              <a:t>（主题词</a:t>
            </a:r>
            <a:r>
              <a:rPr lang="zh-CN" altLang="en-US" dirty="0">
                <a:ea typeface="楷体_GB2312" panose="02010609030101010101" pitchFamily="49" charset="-122"/>
              </a:rPr>
              <a:t>、款目词、副主题词、加权检索、扩展</a:t>
            </a:r>
            <a:r>
              <a:rPr lang="zh-CN" altLang="en-US" dirty="0" smtClean="0">
                <a:ea typeface="楷体_GB2312" panose="02010609030101010101" pitchFamily="49" charset="-122"/>
              </a:rPr>
              <a:t>检索、</a:t>
            </a:r>
            <a:r>
              <a:rPr lang="zh-CN" altLang="en-US" dirty="0">
                <a:ea typeface="楷体_GB2312" panose="02010609030101010101" pitchFamily="49" charset="-122"/>
              </a:rPr>
              <a:t>检索表达式、检索</a:t>
            </a:r>
            <a:r>
              <a:rPr lang="zh-CN" altLang="en-US" dirty="0" smtClean="0">
                <a:ea typeface="楷体_GB2312" panose="02010609030101010101" pitchFamily="49" charset="-122"/>
              </a:rPr>
              <a:t>步骤</a:t>
            </a:r>
            <a:r>
              <a:rPr lang="zh-CN" altLang="en-US" dirty="0">
                <a:ea typeface="楷体_GB2312" panose="02010609030101010101" pitchFamily="49" charset="-122"/>
              </a:rPr>
              <a:t> </a:t>
            </a:r>
            <a:r>
              <a:rPr lang="zh-CN" altLang="en-US" dirty="0" smtClean="0">
                <a:ea typeface="楷体_GB2312" panose="02010609030101010101" pitchFamily="49" charset="-122"/>
              </a:rPr>
              <a:t>）</a:t>
            </a:r>
            <a:endParaRPr lang="zh-CN" altLang="en-US" dirty="0">
              <a:ea typeface="楷体_GB2312" panose="02010609030101010101" pitchFamily="49" charset="-122"/>
            </a:endParaRPr>
          </a:p>
          <a:p>
            <a:pPr>
              <a:lnSpc>
                <a:spcPct val="150000"/>
              </a:lnSpc>
              <a:defRPr/>
            </a:pPr>
            <a:r>
              <a:rPr lang="en-US" altLang="zh-CN" dirty="0" smtClean="0">
                <a:ea typeface="楷体_GB2312" panose="02010609030101010101" pitchFamily="49" charset="-122"/>
              </a:rPr>
              <a:t>4</a:t>
            </a:r>
            <a:r>
              <a:rPr lang="zh-CN" altLang="en-US" dirty="0" smtClean="0">
                <a:ea typeface="楷体_GB2312" panose="02010609030101010101" pitchFamily="49" charset="-122"/>
              </a:rPr>
              <a:t>、分类</a:t>
            </a:r>
            <a:r>
              <a:rPr lang="zh-CN" altLang="en-US" dirty="0">
                <a:ea typeface="楷体_GB2312" panose="02010609030101010101" pitchFamily="49" charset="-122"/>
              </a:rPr>
              <a:t>检索途径</a:t>
            </a:r>
          </a:p>
          <a:p>
            <a:pPr>
              <a:lnSpc>
                <a:spcPct val="150000"/>
              </a:lnSpc>
              <a:defRPr/>
            </a:pPr>
            <a:r>
              <a:rPr lang="en-US" altLang="zh-CN" dirty="0" smtClean="0">
                <a:ea typeface="楷体_GB2312" panose="02010609030101010101" pitchFamily="49" charset="-122"/>
              </a:rPr>
              <a:t>5</a:t>
            </a:r>
            <a:r>
              <a:rPr lang="zh-CN" altLang="en-US" dirty="0" smtClean="0">
                <a:ea typeface="楷体_GB2312" panose="02010609030101010101" pitchFamily="49" charset="-122"/>
              </a:rPr>
              <a:t>、期刊</a:t>
            </a:r>
            <a:r>
              <a:rPr lang="zh-CN" altLang="en-US" dirty="0">
                <a:ea typeface="楷体_GB2312" panose="02010609030101010101" pitchFamily="49" charset="-122"/>
              </a:rPr>
              <a:t>检索途径</a:t>
            </a:r>
          </a:p>
          <a:p>
            <a:pPr>
              <a:lnSpc>
                <a:spcPct val="150000"/>
              </a:lnSpc>
              <a:defRPr/>
            </a:pPr>
            <a:r>
              <a:rPr lang="zh-CN" altLang="en-US" dirty="0">
                <a:ea typeface="楷体_GB2312" panose="02010609030101010101" pitchFamily="49" charset="-122"/>
              </a:rPr>
              <a:t>三、检索结果的处理（显示、输出、聚类、链接）</a:t>
            </a:r>
          </a:p>
          <a:p>
            <a:pPr>
              <a:lnSpc>
                <a:spcPct val="150000"/>
              </a:lnSpc>
              <a:defRPr/>
            </a:pPr>
            <a:r>
              <a:rPr lang="zh-CN" altLang="en-US" dirty="0">
                <a:ea typeface="楷体_GB2312" panose="02010609030101010101" pitchFamily="49" charset="-122"/>
              </a:rPr>
              <a:t>四、检索技巧及易犯错误 </a:t>
            </a:r>
            <a:endParaRPr lang="zh-CN" altLang="en-US" b="1" dirty="0">
              <a:ea typeface="楷体_GB2312" panose="02010609030101010101" pitchFamily="49" charset="-122"/>
            </a:endParaRPr>
          </a:p>
        </p:txBody>
      </p:sp>
      <p:sp>
        <p:nvSpPr>
          <p:cNvPr id="3" name="矩形 2"/>
          <p:cNvSpPr/>
          <p:nvPr/>
        </p:nvSpPr>
        <p:spPr>
          <a:xfrm>
            <a:off x="1163598" y="1227371"/>
            <a:ext cx="7175362" cy="480131"/>
          </a:xfrm>
          <a:prstGeom prst="rect">
            <a:avLst/>
          </a:prstGeom>
        </p:spPr>
        <p:txBody>
          <a:bodyPr wrap="none">
            <a:spAutoFit/>
          </a:bodyPr>
          <a:lstStyle/>
          <a:p>
            <a:pPr algn="ctr">
              <a:lnSpc>
                <a:spcPct val="90000"/>
              </a:lnSpc>
              <a:defRPr/>
            </a:pPr>
            <a:r>
              <a:rPr lang="zh-CN" altLang="en-US" sz="2800" b="1" dirty="0"/>
              <a:t>第一节  中国生物医学文献</a:t>
            </a:r>
            <a:r>
              <a:rPr lang="zh-CN" altLang="en-US" sz="2800" b="1" dirty="0" smtClean="0"/>
              <a:t>服务系统</a:t>
            </a:r>
            <a:r>
              <a:rPr lang="en-US" altLang="zh-CN" sz="2800" b="1" dirty="0" smtClean="0"/>
              <a:t>-</a:t>
            </a:r>
            <a:r>
              <a:rPr lang="en-US" altLang="zh-CN" sz="2800" b="1" dirty="0" err="1" smtClean="0"/>
              <a:t>SinoMed</a:t>
            </a:r>
            <a:endParaRPr lang="en-US" altLang="zh-CN" sz="28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425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262730" y="152489"/>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第三章    文摘型医学期刊文献检索</a:t>
            </a:r>
          </a:p>
        </p:txBody>
      </p:sp>
      <p:sp>
        <p:nvSpPr>
          <p:cNvPr id="2" name="矩形 1"/>
          <p:cNvSpPr/>
          <p:nvPr/>
        </p:nvSpPr>
        <p:spPr>
          <a:xfrm>
            <a:off x="1378176" y="2056347"/>
            <a:ext cx="11039376" cy="4247317"/>
          </a:xfrm>
          <a:prstGeom prst="rect">
            <a:avLst/>
          </a:prstGeom>
        </p:spPr>
        <p:txBody>
          <a:bodyPr wrap="square">
            <a:spAutoFit/>
          </a:bodyPr>
          <a:lstStyle/>
          <a:p>
            <a:pPr>
              <a:lnSpc>
                <a:spcPct val="150000"/>
              </a:lnSpc>
              <a:defRPr/>
            </a:pPr>
            <a:r>
              <a:rPr lang="zh-CN" altLang="en-US" sz="2200" dirty="0" smtClean="0">
                <a:ea typeface="楷体_GB2312" panose="02010609030101010101" pitchFamily="49" charset="-122"/>
              </a:rPr>
              <a:t>一、</a:t>
            </a:r>
            <a:r>
              <a:rPr lang="en-US" altLang="zh-CN" sz="2400" dirty="0" smtClean="0"/>
              <a:t>PubMed</a:t>
            </a:r>
            <a:r>
              <a:rPr lang="zh-CN" altLang="en-US" sz="2200" dirty="0" smtClean="0">
                <a:ea typeface="楷体_GB2312" panose="02010609030101010101" pitchFamily="49" charset="-122"/>
              </a:rPr>
              <a:t>概况</a:t>
            </a:r>
          </a:p>
          <a:p>
            <a:pPr>
              <a:lnSpc>
                <a:spcPct val="150000"/>
              </a:lnSpc>
              <a:defRPr/>
            </a:pPr>
            <a:r>
              <a:rPr lang="zh-CN" altLang="en-US" sz="2200" dirty="0" smtClean="0">
                <a:ea typeface="楷体_GB2312" panose="02010609030101010101" pitchFamily="49" charset="-122"/>
              </a:rPr>
              <a:t>二、</a:t>
            </a:r>
            <a:r>
              <a:rPr lang="en-US" altLang="zh-CN" sz="2400" dirty="0" smtClean="0"/>
              <a:t>PubMed</a:t>
            </a:r>
            <a:r>
              <a:rPr lang="zh-CN" altLang="en-US" sz="2200" dirty="0" smtClean="0">
                <a:ea typeface="楷体_GB2312" panose="02010609030101010101" pitchFamily="49" charset="-122"/>
              </a:rPr>
              <a:t>功能</a:t>
            </a:r>
            <a:r>
              <a:rPr lang="zh-CN" altLang="en-US" sz="2200" dirty="0">
                <a:ea typeface="楷体_GB2312" panose="02010609030101010101" pitchFamily="49" charset="-122"/>
              </a:rPr>
              <a:t>特色</a:t>
            </a:r>
          </a:p>
          <a:p>
            <a:pPr>
              <a:lnSpc>
                <a:spcPct val="150000"/>
              </a:lnSpc>
              <a:defRPr/>
            </a:pPr>
            <a:r>
              <a:rPr lang="zh-CN" altLang="en-US" sz="2200" dirty="0">
                <a:ea typeface="楷体_GB2312" panose="02010609030101010101" pitchFamily="49" charset="-122"/>
              </a:rPr>
              <a:t>自动词语匹配、布尔逻辑检索、截词检索、短语检索及方法、字段限定检索、过滤器</a:t>
            </a:r>
          </a:p>
          <a:p>
            <a:pPr>
              <a:lnSpc>
                <a:spcPct val="150000"/>
              </a:lnSpc>
              <a:defRPr/>
            </a:pPr>
            <a:r>
              <a:rPr lang="zh-CN" altLang="en-US" sz="2200" dirty="0">
                <a:ea typeface="楷体_GB2312" panose="02010609030101010101" pitchFamily="49" charset="-122"/>
              </a:rPr>
              <a:t>三、检索方法</a:t>
            </a:r>
          </a:p>
          <a:p>
            <a:pPr>
              <a:lnSpc>
                <a:spcPct val="150000"/>
              </a:lnSpc>
              <a:defRPr/>
            </a:pPr>
            <a:r>
              <a:rPr lang="en-US" altLang="zh-CN" sz="2200" dirty="0">
                <a:ea typeface="楷体_GB2312" panose="02010609030101010101" pitchFamily="49" charset="-122"/>
              </a:rPr>
              <a:t>1.</a:t>
            </a:r>
            <a:r>
              <a:rPr lang="zh-CN" altLang="en-US" sz="2200" dirty="0">
                <a:ea typeface="楷体_GB2312" panose="02010609030101010101" pitchFamily="49" charset="-122"/>
              </a:rPr>
              <a:t>基本检索（词语检索及案例、作者检索、期刊检索）</a:t>
            </a:r>
          </a:p>
          <a:p>
            <a:pPr>
              <a:lnSpc>
                <a:spcPct val="150000"/>
              </a:lnSpc>
              <a:defRPr/>
            </a:pPr>
            <a:r>
              <a:rPr lang="en-US" altLang="zh-CN" sz="2200" dirty="0">
                <a:ea typeface="楷体_GB2312" panose="02010609030101010101" pitchFamily="49" charset="-122"/>
              </a:rPr>
              <a:t>2.</a:t>
            </a:r>
            <a:r>
              <a:rPr lang="zh-CN" altLang="en-US" sz="2200" dirty="0">
                <a:ea typeface="楷体_GB2312" panose="02010609030101010101" pitchFamily="49" charset="-122"/>
              </a:rPr>
              <a:t>高级检索（检索框、检索式构建器、检索细节、检索历史）</a:t>
            </a:r>
          </a:p>
          <a:p>
            <a:pPr>
              <a:lnSpc>
                <a:spcPct val="150000"/>
              </a:lnSpc>
              <a:defRPr/>
            </a:pPr>
            <a:r>
              <a:rPr lang="en-US" altLang="zh-CN" sz="2200" dirty="0">
                <a:ea typeface="楷体_GB2312" panose="02010609030101010101" pitchFamily="49" charset="-122"/>
              </a:rPr>
              <a:t>3.</a:t>
            </a:r>
            <a:r>
              <a:rPr lang="zh-CN" altLang="en-US" sz="2200" dirty="0">
                <a:ea typeface="楷体_GB2312" panose="02010609030101010101" pitchFamily="49" charset="-122"/>
              </a:rPr>
              <a:t>主题检索</a:t>
            </a:r>
            <a:r>
              <a:rPr lang="zh-CN" altLang="en-US" sz="2200" dirty="0" smtClean="0">
                <a:ea typeface="楷体_GB2312" panose="02010609030101010101" pitchFamily="49" charset="-122"/>
              </a:rPr>
              <a:t>（检索式</a:t>
            </a:r>
            <a:r>
              <a:rPr lang="zh-CN" altLang="en-US" sz="2200" dirty="0">
                <a:ea typeface="楷体_GB2312" panose="02010609030101010101" pitchFamily="49" charset="-122"/>
              </a:rPr>
              <a:t>及</a:t>
            </a:r>
            <a:r>
              <a:rPr lang="zh-CN" altLang="en-US" sz="2200" dirty="0" smtClean="0">
                <a:ea typeface="楷体_GB2312" panose="02010609030101010101" pitchFamily="49" charset="-122"/>
              </a:rPr>
              <a:t>检索</a:t>
            </a:r>
            <a:r>
              <a:rPr lang="zh-CN" altLang="en-US" sz="2200" dirty="0">
                <a:ea typeface="楷体_GB2312" panose="02010609030101010101" pitchFamily="49" charset="-122"/>
              </a:rPr>
              <a:t>步骤）</a:t>
            </a:r>
          </a:p>
          <a:p>
            <a:pPr>
              <a:lnSpc>
                <a:spcPct val="150000"/>
              </a:lnSpc>
              <a:defRPr/>
            </a:pPr>
            <a:r>
              <a:rPr lang="zh-CN" altLang="en-US" sz="2200" dirty="0">
                <a:ea typeface="楷体_GB2312" panose="02010609030101010101" pitchFamily="49" charset="-122"/>
              </a:rPr>
              <a:t>四、检索结果处理（筛选、显示、输出、全文获取）</a:t>
            </a:r>
          </a:p>
        </p:txBody>
      </p:sp>
      <p:sp>
        <p:nvSpPr>
          <p:cNvPr id="3" name="矩形 2"/>
          <p:cNvSpPr/>
          <p:nvPr/>
        </p:nvSpPr>
        <p:spPr>
          <a:xfrm>
            <a:off x="1056146" y="1348449"/>
            <a:ext cx="9310562" cy="480131"/>
          </a:xfrm>
          <a:prstGeom prst="rect">
            <a:avLst/>
          </a:prstGeom>
        </p:spPr>
        <p:txBody>
          <a:bodyPr wrap="none">
            <a:spAutoFit/>
          </a:bodyPr>
          <a:lstStyle/>
          <a:p>
            <a:pPr algn="ctr">
              <a:lnSpc>
                <a:spcPct val="90000"/>
              </a:lnSpc>
              <a:defRPr/>
            </a:pPr>
            <a:r>
              <a:rPr lang="zh-CN" altLang="en-US" sz="2800" b="1" dirty="0">
                <a:latin typeface="微软雅黑" panose="020B0503020204020204" pitchFamily="34" charset="-122"/>
                <a:ea typeface="微软雅黑" panose="020B0503020204020204" pitchFamily="34" charset="-122"/>
              </a:rPr>
              <a:t>第二</a:t>
            </a:r>
            <a:r>
              <a:rPr lang="zh-CN" altLang="en-US" sz="2800" b="1" dirty="0" smtClean="0">
                <a:latin typeface="微软雅黑" panose="020B0503020204020204" pitchFamily="34" charset="-122"/>
                <a:ea typeface="微软雅黑" panose="020B0503020204020204" pitchFamily="34" charset="-122"/>
              </a:rPr>
              <a:t>节 主要外文文摘型医学期刊文献检索工具</a:t>
            </a:r>
            <a:r>
              <a:rPr lang="en-US" altLang="zh-CN" sz="2800" b="1" dirty="0" smtClean="0">
                <a:latin typeface="微软雅黑" panose="020B0503020204020204" pitchFamily="34" charset="-122"/>
                <a:ea typeface="微软雅黑" panose="020B0503020204020204" pitchFamily="34" charset="-122"/>
              </a:rPr>
              <a:t>--PubMed</a:t>
            </a:r>
            <a:endParaRPr lang="en-US" altLang="zh-CN" sz="28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972584" y="149470"/>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第四章   全文型医学期刊文献检索</a:t>
            </a:r>
          </a:p>
        </p:txBody>
      </p:sp>
      <p:sp>
        <p:nvSpPr>
          <p:cNvPr id="2" name="矩形 1"/>
          <p:cNvSpPr/>
          <p:nvPr/>
        </p:nvSpPr>
        <p:spPr>
          <a:xfrm>
            <a:off x="585178" y="1779687"/>
            <a:ext cx="11249268" cy="5078313"/>
          </a:xfrm>
          <a:prstGeom prst="rect">
            <a:avLst/>
          </a:prstGeom>
        </p:spPr>
        <p:txBody>
          <a:bodyPr wrap="square">
            <a:spAutoFit/>
          </a:bodyPr>
          <a:lstStyle/>
          <a:p>
            <a:pPr>
              <a:lnSpc>
                <a:spcPct val="150000"/>
              </a:lnSpc>
              <a:defRPr/>
            </a:pPr>
            <a:r>
              <a:rPr lang="zh-CN" altLang="en-US" sz="2400" dirty="0">
                <a:ea typeface="楷体_GB2312" panose="02010609030101010101" pitchFamily="49" charset="-122"/>
              </a:rPr>
              <a:t>检索方法</a:t>
            </a:r>
          </a:p>
          <a:p>
            <a:pPr>
              <a:lnSpc>
                <a:spcPct val="150000"/>
              </a:lnSpc>
              <a:defRPr/>
            </a:pPr>
            <a:r>
              <a:rPr lang="zh-CN" altLang="en-US" sz="2400" dirty="0">
                <a:ea typeface="楷体_GB2312" panose="02010609030101010101" pitchFamily="49" charset="-122"/>
              </a:rPr>
              <a:t>一、基本检索</a:t>
            </a:r>
          </a:p>
          <a:p>
            <a:pPr>
              <a:lnSpc>
                <a:spcPct val="150000"/>
              </a:lnSpc>
              <a:defRPr/>
            </a:pPr>
            <a:r>
              <a:rPr lang="zh-CN" altLang="en-US" sz="2400" dirty="0">
                <a:ea typeface="楷体_GB2312" panose="02010609030101010101" pitchFamily="49" charset="-122"/>
              </a:rPr>
              <a:t>二、高级检索</a:t>
            </a:r>
            <a:r>
              <a:rPr lang="zh-CN" altLang="en-US" sz="2400" dirty="0" smtClean="0">
                <a:ea typeface="楷体_GB2312" panose="02010609030101010101" pitchFamily="49" charset="-122"/>
              </a:rPr>
              <a:t>（</a:t>
            </a:r>
            <a:r>
              <a:rPr lang="zh-CN" altLang="en-US" sz="2400" dirty="0">
                <a:ea typeface="楷体_GB2312" panose="02010609030101010101" pitchFamily="49" charset="-122"/>
              </a:rPr>
              <a:t>字段（主题、篇关摘、</a:t>
            </a:r>
            <a:r>
              <a:rPr lang="en-US" altLang="zh-CN" sz="2400" dirty="0">
                <a:ea typeface="楷体_GB2312" panose="02010609030101010101" pitchFamily="49" charset="-122"/>
              </a:rPr>
              <a:t>DOI</a:t>
            </a:r>
            <a:r>
              <a:rPr lang="zh-CN" altLang="en-US" sz="2400" dirty="0">
                <a:ea typeface="楷体_GB2312" panose="02010609030101010101" pitchFamily="49" charset="-122"/>
              </a:rPr>
              <a:t>）</a:t>
            </a:r>
            <a:r>
              <a:rPr lang="zh-CN" altLang="en-US" sz="2400" b="1" dirty="0">
                <a:ea typeface="楷体_GB2312" panose="02010609030101010101" pitchFamily="49" charset="-122"/>
              </a:rPr>
              <a:t>、</a:t>
            </a:r>
            <a:r>
              <a:rPr lang="zh-CN" altLang="en-US" sz="2400" dirty="0" smtClean="0">
                <a:ea typeface="楷体_GB2312" panose="02010609030101010101" pitchFamily="49" charset="-122"/>
              </a:rPr>
              <a:t>检索表达式、检索步骤</a:t>
            </a:r>
            <a:r>
              <a:rPr lang="zh-CN" altLang="en-US" sz="2400" dirty="0">
                <a:ea typeface="楷体_GB2312" panose="02010609030101010101" pitchFamily="49" charset="-122"/>
              </a:rPr>
              <a:t>、检索案例）</a:t>
            </a:r>
          </a:p>
          <a:p>
            <a:pPr>
              <a:lnSpc>
                <a:spcPct val="150000"/>
              </a:lnSpc>
              <a:defRPr/>
            </a:pPr>
            <a:r>
              <a:rPr lang="zh-CN" altLang="en-US" sz="2400" dirty="0">
                <a:ea typeface="楷体_GB2312" panose="02010609030101010101" pitchFamily="49" charset="-122"/>
              </a:rPr>
              <a:t>三、检索结果排序及显示</a:t>
            </a:r>
          </a:p>
          <a:p>
            <a:pPr>
              <a:lnSpc>
                <a:spcPct val="150000"/>
              </a:lnSpc>
              <a:defRPr/>
            </a:pPr>
            <a:r>
              <a:rPr lang="zh-CN" altLang="en-US" sz="2400" dirty="0">
                <a:ea typeface="楷体_GB2312" panose="02010609030101010101" pitchFamily="49" charset="-122"/>
              </a:rPr>
              <a:t>（一）检索结果处理及排序（分组、排序）</a:t>
            </a:r>
          </a:p>
          <a:p>
            <a:pPr>
              <a:lnSpc>
                <a:spcPct val="150000"/>
              </a:lnSpc>
              <a:defRPr/>
            </a:pPr>
            <a:r>
              <a:rPr lang="zh-CN" altLang="en-US" sz="2400" dirty="0">
                <a:ea typeface="楷体_GB2312" panose="02010609030101010101" pitchFamily="49" charset="-122"/>
              </a:rPr>
              <a:t>（二）检索结果显示（列表、摘要、全文显示）</a:t>
            </a:r>
            <a:endParaRPr lang="en-US" altLang="zh-CN" sz="2400" dirty="0">
              <a:ea typeface="楷体_GB2312" panose="02010609030101010101" pitchFamily="49" charset="-122"/>
            </a:endParaRPr>
          </a:p>
          <a:p>
            <a:pPr>
              <a:lnSpc>
                <a:spcPct val="150000"/>
              </a:lnSpc>
              <a:defRPr/>
            </a:pPr>
            <a:r>
              <a:rPr lang="zh-CN" altLang="en-US" sz="2400" dirty="0">
                <a:ea typeface="楷体_GB2312" panose="02010609030101010101" pitchFamily="49" charset="-122"/>
              </a:rPr>
              <a:t>（三）导出题录及下载、查看全文</a:t>
            </a:r>
            <a:endParaRPr lang="en-US" altLang="zh-CN" sz="2400" dirty="0">
              <a:ea typeface="楷体_GB2312" panose="02010609030101010101" pitchFamily="49" charset="-122"/>
            </a:endParaRPr>
          </a:p>
          <a:p>
            <a:pPr>
              <a:lnSpc>
                <a:spcPct val="150000"/>
              </a:lnSpc>
              <a:defRPr/>
            </a:pPr>
            <a:r>
              <a:rPr lang="zh-CN" altLang="en-US" sz="2400" dirty="0">
                <a:ea typeface="楷体_GB2312" panose="02010609030101010101" pitchFamily="49" charset="-122"/>
              </a:rPr>
              <a:t>四、期刊检索</a:t>
            </a:r>
            <a:endParaRPr lang="en-US" altLang="zh-CN" sz="2400" dirty="0">
              <a:ea typeface="楷体_GB2312" panose="02010609030101010101" pitchFamily="49" charset="-122"/>
            </a:endParaRPr>
          </a:p>
          <a:p>
            <a:pPr>
              <a:lnSpc>
                <a:spcPct val="150000"/>
              </a:lnSpc>
              <a:defRPr/>
            </a:pPr>
            <a:r>
              <a:rPr lang="zh-CN" altLang="en-US" sz="2400" dirty="0">
                <a:ea typeface="楷体_GB2312" panose="02010609030101010101" pitchFamily="49" charset="-122"/>
              </a:rPr>
              <a:t>五、学位论文</a:t>
            </a:r>
            <a:endParaRPr lang="zh-CN" altLang="en-US" dirty="0">
              <a:ea typeface="楷体_GB2312" panose="02010609030101010101" pitchFamily="49" charset="-122"/>
            </a:endParaRPr>
          </a:p>
        </p:txBody>
      </p:sp>
      <p:sp>
        <p:nvSpPr>
          <p:cNvPr id="3" name="矩形 2"/>
          <p:cNvSpPr/>
          <p:nvPr/>
        </p:nvSpPr>
        <p:spPr>
          <a:xfrm>
            <a:off x="1082809" y="1358351"/>
            <a:ext cx="3361818" cy="480131"/>
          </a:xfrm>
          <a:prstGeom prst="rect">
            <a:avLst/>
          </a:prstGeom>
        </p:spPr>
        <p:txBody>
          <a:bodyPr wrap="none">
            <a:spAutoFit/>
          </a:bodyPr>
          <a:lstStyle/>
          <a:p>
            <a:pPr algn="ctr">
              <a:lnSpc>
                <a:spcPct val="90000"/>
              </a:lnSpc>
              <a:defRPr/>
            </a:pPr>
            <a:r>
              <a:rPr lang="zh-CN" altLang="en-US" sz="2800" b="1" dirty="0">
                <a:latin typeface="微软雅黑" panose="020B0503020204020204" pitchFamily="34" charset="-122"/>
                <a:ea typeface="微软雅黑" panose="020B0503020204020204" pitchFamily="34" charset="-122"/>
              </a:rPr>
              <a:t>一、 中国知</a:t>
            </a:r>
            <a:r>
              <a:rPr lang="zh-CN" altLang="en-US" sz="2800" b="1" dirty="0" smtClean="0">
                <a:latin typeface="微软雅黑" panose="020B0503020204020204" pitchFamily="34" charset="-122"/>
                <a:ea typeface="微软雅黑" panose="020B0503020204020204" pitchFamily="34" charset="-122"/>
              </a:rPr>
              <a:t>网</a:t>
            </a:r>
            <a:r>
              <a:rPr lang="en-US" altLang="zh-CN" sz="2800" b="1" dirty="0" smtClean="0">
                <a:latin typeface="微软雅黑" panose="020B0503020204020204" pitchFamily="34" charset="-122"/>
                <a:ea typeface="微软雅黑" panose="020B0503020204020204" pitchFamily="34" charset="-122"/>
              </a:rPr>
              <a:t>CNKI</a:t>
            </a:r>
            <a:endParaRPr lang="en-US" altLang="zh-CN" sz="28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561347" y="290668"/>
            <a:ext cx="7969790" cy="747641"/>
          </a:xfrm>
          <a:prstGeom prst="rect">
            <a:avLst/>
          </a:prstGeom>
          <a:noFill/>
        </p:spPr>
        <p:txBody>
          <a:bodyPr wrap="square">
            <a:spAutoFit/>
          </a:bodyPr>
          <a:lstStyle/>
          <a:p>
            <a:pPr lvl="0">
              <a:lnSpc>
                <a:spcPct val="150000"/>
              </a:lnSpc>
              <a:defRPr/>
            </a:pPr>
            <a:r>
              <a:rPr lang="zh-CN" altLang="en-US" sz="3200" b="1" dirty="0">
                <a:solidFill>
                  <a:srgbClr val="FFFF00"/>
                </a:solidFill>
                <a:latin typeface="微软雅黑" panose="020B0503020204020204" pitchFamily="34" charset="-122"/>
                <a:ea typeface="微软雅黑" panose="020B0503020204020204" pitchFamily="34" charset="-122"/>
              </a:rPr>
              <a:t>第四章   全文型医学期刊文献检索</a:t>
            </a:r>
          </a:p>
        </p:txBody>
      </p:sp>
      <p:sp>
        <p:nvSpPr>
          <p:cNvPr id="2" name="矩形 1"/>
          <p:cNvSpPr/>
          <p:nvPr/>
        </p:nvSpPr>
        <p:spPr>
          <a:xfrm>
            <a:off x="1561347" y="2480252"/>
            <a:ext cx="7095392" cy="2308324"/>
          </a:xfrm>
          <a:prstGeom prst="rect">
            <a:avLst/>
          </a:prstGeom>
        </p:spPr>
        <p:txBody>
          <a:bodyPr wrap="square">
            <a:spAutoFit/>
          </a:bodyPr>
          <a:lstStyle/>
          <a:p>
            <a:pPr>
              <a:lnSpc>
                <a:spcPct val="150000"/>
              </a:lnSpc>
              <a:defRPr/>
            </a:pPr>
            <a:r>
              <a:rPr lang="en-US" altLang="zh-CN" sz="2400" dirty="0" smtClean="0">
                <a:ea typeface="楷体_GB2312" panose="02010609030101010101" pitchFamily="49" charset="-122"/>
              </a:rPr>
              <a:t>(</a:t>
            </a:r>
            <a:r>
              <a:rPr lang="zh-CN" altLang="en-US" sz="2400" dirty="0" smtClean="0">
                <a:ea typeface="楷体_GB2312" panose="02010609030101010101" pitchFamily="49" charset="-122"/>
              </a:rPr>
              <a:t>一）万方</a:t>
            </a:r>
            <a:r>
              <a:rPr lang="zh-CN" altLang="en-US" sz="2400" dirty="0">
                <a:ea typeface="楷体_GB2312" panose="02010609030101010101" pitchFamily="49" charset="-122"/>
              </a:rPr>
              <a:t>数据知识服务平台</a:t>
            </a:r>
            <a:r>
              <a:rPr lang="zh-CN" altLang="en-US" sz="2400" dirty="0" smtClean="0">
                <a:ea typeface="楷体_GB2312" panose="02010609030101010101" pitchFamily="49" charset="-122"/>
              </a:rPr>
              <a:t>概况 </a:t>
            </a:r>
            <a:endParaRPr lang="en-US" altLang="zh-CN" sz="2400" dirty="0" smtClean="0">
              <a:ea typeface="楷体_GB2312" panose="02010609030101010101" pitchFamily="49" charset="-122"/>
            </a:endParaRPr>
          </a:p>
          <a:p>
            <a:pPr>
              <a:lnSpc>
                <a:spcPct val="150000"/>
              </a:lnSpc>
              <a:defRPr/>
            </a:pPr>
            <a:r>
              <a:rPr lang="en-US" altLang="zh-CN" sz="2400" dirty="0" smtClean="0">
                <a:ea typeface="楷体_GB2312" panose="02010609030101010101" pitchFamily="49" charset="-122"/>
              </a:rPr>
              <a:t>(</a:t>
            </a:r>
            <a:r>
              <a:rPr lang="zh-CN" altLang="en-US" sz="2400" dirty="0" smtClean="0">
                <a:ea typeface="楷体_GB2312" panose="02010609030101010101" pitchFamily="49" charset="-122"/>
              </a:rPr>
              <a:t>二）</a:t>
            </a:r>
            <a:r>
              <a:rPr lang="zh-CN" altLang="en-US" sz="2400" dirty="0">
                <a:ea typeface="楷体_GB2312" panose="02010609030101010101" pitchFamily="49" charset="-122"/>
              </a:rPr>
              <a:t>主要数据库介绍</a:t>
            </a:r>
          </a:p>
          <a:p>
            <a:pPr>
              <a:lnSpc>
                <a:spcPct val="150000"/>
              </a:lnSpc>
              <a:defRPr/>
            </a:pPr>
            <a:r>
              <a:rPr lang="zh-CN" altLang="en-US" sz="2400" dirty="0">
                <a:ea typeface="楷体_GB2312" panose="02010609030101010101" pitchFamily="49" charset="-122"/>
              </a:rPr>
              <a:t>           </a:t>
            </a:r>
            <a:r>
              <a:rPr lang="en-US" altLang="zh-CN" sz="2400" dirty="0" smtClean="0">
                <a:ea typeface="楷体_GB2312" panose="02010609030101010101" pitchFamily="49" charset="-122"/>
              </a:rPr>
              <a:t>1</a:t>
            </a:r>
            <a:r>
              <a:rPr lang="en-US" altLang="zh-CN" sz="2400" dirty="0">
                <a:ea typeface="楷体_GB2312" panose="02010609030101010101" pitchFamily="49" charset="-122"/>
              </a:rPr>
              <a:t>.</a:t>
            </a:r>
            <a:r>
              <a:rPr lang="zh-CN" altLang="en-US" sz="2400" dirty="0">
                <a:ea typeface="楷体_GB2312" panose="02010609030101010101" pitchFamily="49" charset="-122"/>
              </a:rPr>
              <a:t>期刊论文数据库</a:t>
            </a:r>
          </a:p>
          <a:p>
            <a:pPr>
              <a:lnSpc>
                <a:spcPct val="150000"/>
              </a:lnSpc>
              <a:defRPr/>
            </a:pPr>
            <a:r>
              <a:rPr lang="zh-CN" altLang="en-US" sz="2400" dirty="0">
                <a:ea typeface="楷体_GB2312" panose="02010609030101010101" pitchFamily="49" charset="-122"/>
              </a:rPr>
              <a:t>           </a:t>
            </a:r>
            <a:r>
              <a:rPr lang="en-US" altLang="zh-CN" sz="2400" dirty="0" smtClean="0">
                <a:ea typeface="楷体_GB2312" panose="02010609030101010101" pitchFamily="49" charset="-122"/>
              </a:rPr>
              <a:t>2</a:t>
            </a:r>
            <a:r>
              <a:rPr lang="en-US" altLang="zh-CN" sz="2400" dirty="0">
                <a:ea typeface="楷体_GB2312" panose="02010609030101010101" pitchFamily="49" charset="-122"/>
              </a:rPr>
              <a:t>.</a:t>
            </a:r>
            <a:r>
              <a:rPr lang="zh-CN" altLang="en-US" sz="2400" dirty="0">
                <a:ea typeface="楷体_GB2312" panose="02010609030101010101" pitchFamily="49" charset="-122"/>
              </a:rPr>
              <a:t>学位论文数据库</a:t>
            </a:r>
          </a:p>
        </p:txBody>
      </p:sp>
      <p:sp>
        <p:nvSpPr>
          <p:cNvPr id="3" name="矩形 2"/>
          <p:cNvSpPr/>
          <p:nvPr/>
        </p:nvSpPr>
        <p:spPr>
          <a:xfrm>
            <a:off x="1499756" y="1527599"/>
            <a:ext cx="4493538" cy="480131"/>
          </a:xfrm>
          <a:prstGeom prst="rect">
            <a:avLst/>
          </a:prstGeom>
        </p:spPr>
        <p:txBody>
          <a:bodyPr wrap="none">
            <a:spAutoFit/>
          </a:bodyPr>
          <a:lstStyle/>
          <a:p>
            <a:pPr algn="ctr">
              <a:lnSpc>
                <a:spcPct val="90000"/>
              </a:lnSpc>
              <a:defRPr/>
            </a:pPr>
            <a:r>
              <a:rPr lang="zh-CN" altLang="en-US" sz="2800" b="1" dirty="0"/>
              <a:t>二、万方数据知识服务平台</a:t>
            </a:r>
            <a:endParaRPr lang="en-US" altLang="zh-CN" sz="28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262730" y="156739"/>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第四章   全文型医学期刊文献检索</a:t>
            </a:r>
          </a:p>
        </p:txBody>
      </p:sp>
      <p:sp>
        <p:nvSpPr>
          <p:cNvPr id="2" name="矩形 1"/>
          <p:cNvSpPr/>
          <p:nvPr/>
        </p:nvSpPr>
        <p:spPr>
          <a:xfrm>
            <a:off x="1328236" y="2709933"/>
            <a:ext cx="7095392" cy="3277820"/>
          </a:xfrm>
          <a:prstGeom prst="rect">
            <a:avLst/>
          </a:prstGeom>
        </p:spPr>
        <p:txBody>
          <a:bodyPr wrap="square">
            <a:spAutoFit/>
          </a:bodyPr>
          <a:lstStyle/>
          <a:p>
            <a:pPr>
              <a:lnSpc>
                <a:spcPct val="150000"/>
              </a:lnSpc>
              <a:defRPr/>
            </a:pPr>
            <a:r>
              <a:rPr lang="zh-CN" altLang="en-US" sz="2400" dirty="0" smtClean="0">
                <a:ea typeface="楷体_GB2312" panose="02010609030101010101" pitchFamily="49" charset="-122"/>
              </a:rPr>
              <a:t>（一）概况</a:t>
            </a:r>
            <a:endParaRPr lang="zh-CN" altLang="en-US" sz="2400" dirty="0">
              <a:ea typeface="楷体_GB2312" panose="02010609030101010101" pitchFamily="49" charset="-122"/>
            </a:endParaRPr>
          </a:p>
          <a:p>
            <a:pPr>
              <a:lnSpc>
                <a:spcPct val="150000"/>
              </a:lnSpc>
              <a:defRPr/>
            </a:pPr>
            <a:r>
              <a:rPr lang="zh-CN" altLang="en-US" sz="2400" dirty="0" smtClean="0">
                <a:ea typeface="楷体_GB2312" panose="02010609030101010101" pitchFamily="49" charset="-122"/>
              </a:rPr>
              <a:t>（二）检索</a:t>
            </a:r>
            <a:r>
              <a:rPr lang="zh-CN" altLang="en-US" sz="2400" dirty="0">
                <a:ea typeface="楷体_GB2312" panose="02010609030101010101" pitchFamily="49" charset="-122"/>
              </a:rPr>
              <a:t>途径及方法</a:t>
            </a:r>
          </a:p>
          <a:p>
            <a:pPr>
              <a:lnSpc>
                <a:spcPct val="150000"/>
              </a:lnSpc>
              <a:defRPr/>
            </a:pPr>
            <a:r>
              <a:rPr lang="zh-CN" altLang="en-US" sz="2400" dirty="0">
                <a:ea typeface="楷体_GB2312" panose="02010609030101010101" pitchFamily="49" charset="-122"/>
              </a:rPr>
              <a:t>   </a:t>
            </a:r>
            <a:r>
              <a:rPr lang="en-US" altLang="zh-CN" sz="2400" dirty="0">
                <a:ea typeface="楷体_GB2312" panose="02010609030101010101" pitchFamily="49" charset="-122"/>
              </a:rPr>
              <a:t>1.</a:t>
            </a:r>
            <a:r>
              <a:rPr lang="zh-CN" altLang="en-US" sz="2400" dirty="0">
                <a:ea typeface="楷体_GB2312" panose="02010609030101010101" pitchFamily="49" charset="-122"/>
              </a:rPr>
              <a:t>基本检索</a:t>
            </a:r>
          </a:p>
          <a:p>
            <a:pPr>
              <a:lnSpc>
                <a:spcPct val="150000"/>
              </a:lnSpc>
              <a:defRPr/>
            </a:pPr>
            <a:r>
              <a:rPr lang="zh-CN" altLang="en-US" sz="2400" dirty="0">
                <a:ea typeface="楷体_GB2312" panose="02010609030101010101" pitchFamily="49" charset="-122"/>
              </a:rPr>
              <a:t>   </a:t>
            </a:r>
            <a:r>
              <a:rPr lang="en-US" altLang="zh-CN" sz="2400" dirty="0">
                <a:ea typeface="楷体_GB2312" panose="02010609030101010101" pitchFamily="49" charset="-122"/>
              </a:rPr>
              <a:t>2.</a:t>
            </a:r>
            <a:r>
              <a:rPr lang="zh-CN" altLang="en-US" sz="2400" dirty="0">
                <a:ea typeface="楷体_GB2312" panose="02010609030101010101" pitchFamily="49" charset="-122"/>
              </a:rPr>
              <a:t>高级检索</a:t>
            </a:r>
          </a:p>
          <a:p>
            <a:pPr>
              <a:lnSpc>
                <a:spcPct val="150000"/>
              </a:lnSpc>
              <a:defRPr/>
            </a:pPr>
            <a:r>
              <a:rPr lang="zh-CN" altLang="en-US" sz="2400" dirty="0" smtClean="0">
                <a:ea typeface="楷体_GB2312" panose="02010609030101010101" pitchFamily="49" charset="-122"/>
              </a:rPr>
              <a:t>（三）</a:t>
            </a:r>
            <a:r>
              <a:rPr lang="zh-CN" altLang="en-US" sz="2400" dirty="0">
                <a:ea typeface="楷体_GB2312" panose="02010609030101010101" pitchFamily="49" charset="-122"/>
              </a:rPr>
              <a:t>检索结果的显示和处理</a:t>
            </a:r>
          </a:p>
          <a:p>
            <a:pPr>
              <a:lnSpc>
                <a:spcPct val="150000"/>
              </a:lnSpc>
              <a:defRPr/>
            </a:pPr>
            <a:endParaRPr lang="zh-CN" altLang="en-US" b="1" dirty="0">
              <a:ea typeface="楷体_GB2312" panose="02010609030101010101" pitchFamily="49" charset="-122"/>
            </a:endParaRPr>
          </a:p>
        </p:txBody>
      </p:sp>
      <p:sp>
        <p:nvSpPr>
          <p:cNvPr id="3" name="矩形 2"/>
          <p:cNvSpPr/>
          <p:nvPr/>
        </p:nvSpPr>
        <p:spPr>
          <a:xfrm>
            <a:off x="1262730" y="1703613"/>
            <a:ext cx="6340198" cy="535531"/>
          </a:xfrm>
          <a:prstGeom prst="rect">
            <a:avLst/>
          </a:prstGeom>
        </p:spPr>
        <p:txBody>
          <a:bodyPr wrap="none">
            <a:spAutoFit/>
          </a:bodyPr>
          <a:lstStyle/>
          <a:p>
            <a:pPr algn="ctr">
              <a:lnSpc>
                <a:spcPct val="90000"/>
              </a:lnSpc>
              <a:defRPr/>
            </a:pPr>
            <a:r>
              <a:rPr lang="zh-CN" altLang="en-US" sz="3200" b="1" dirty="0"/>
              <a:t>三、中文科技期刊数据库（维普）</a:t>
            </a:r>
            <a:endParaRPr lang="en-US" altLang="zh-CN" sz="32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2002" y="346449"/>
            <a:ext cx="10515600" cy="4351338"/>
          </a:xfrm>
        </p:spPr>
        <p:txBody>
          <a:bodyPr/>
          <a:lstStyle/>
          <a:p>
            <a:pPr>
              <a:lnSpc>
                <a:spcPct val="150000"/>
              </a:lnSpc>
            </a:pPr>
            <a:r>
              <a:rPr lang="zh-CN" altLang="en-US" sz="2400" dirty="0" smtClean="0"/>
              <a:t>收录来源（</a:t>
            </a:r>
            <a:r>
              <a:rPr lang="zh-CN" altLang="en-US" sz="2400" dirty="0"/>
              <a:t>以编辑出版中华医学会主办的各类医学期刊为主要任务的医学数字文献出版</a:t>
            </a:r>
            <a:r>
              <a:rPr lang="zh-CN" altLang="en-US" sz="2400" dirty="0" smtClean="0"/>
              <a:t>平台，</a:t>
            </a:r>
            <a:r>
              <a:rPr lang="zh-CN" altLang="en-US" sz="2400" dirty="0"/>
              <a:t>收录医学期刊</a:t>
            </a:r>
            <a:r>
              <a:rPr lang="en-US" altLang="zh-CN" sz="2400" dirty="0"/>
              <a:t>140</a:t>
            </a:r>
            <a:r>
              <a:rPr lang="zh-CN" altLang="en-US" sz="2400" dirty="0"/>
              <a:t>余种，累积文献量</a:t>
            </a:r>
            <a:r>
              <a:rPr lang="en-US" altLang="zh-CN" sz="2400" dirty="0"/>
              <a:t>100</a:t>
            </a:r>
            <a:r>
              <a:rPr lang="zh-CN" altLang="en-US" sz="2400" dirty="0"/>
              <a:t>余万篇</a:t>
            </a:r>
            <a:r>
              <a:rPr lang="zh-CN" altLang="en-US" sz="2400" dirty="0" smtClean="0"/>
              <a:t>）</a:t>
            </a:r>
            <a:endParaRPr lang="en-US" altLang="zh-CN" sz="2400" dirty="0"/>
          </a:p>
          <a:p>
            <a:endParaRPr lang="zh-CN" altLang="en-US" dirty="0"/>
          </a:p>
        </p:txBody>
      </p:sp>
      <p:pic>
        <p:nvPicPr>
          <p:cNvPr id="4" name="图片 3"/>
          <p:cNvPicPr>
            <a:picLocks noChangeAspect="1"/>
          </p:cNvPicPr>
          <p:nvPr/>
        </p:nvPicPr>
        <p:blipFill>
          <a:blip r:embed="rId2"/>
          <a:stretch>
            <a:fillRect/>
          </a:stretch>
        </p:blipFill>
        <p:spPr>
          <a:xfrm>
            <a:off x="0" y="1849197"/>
            <a:ext cx="12106882" cy="4683487"/>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262729" y="196664"/>
            <a:ext cx="7969790" cy="747641"/>
          </a:xfrm>
          <a:prstGeom prst="rect">
            <a:avLst/>
          </a:prstGeom>
          <a:noFill/>
        </p:spPr>
        <p:txBody>
          <a:bodyPr wrap="square">
            <a:spAutoFit/>
          </a:bodyPr>
          <a:lstStyle/>
          <a:p>
            <a:pPr lvl="0">
              <a:lnSpc>
                <a:spcPct val="150000"/>
              </a:lnSpc>
              <a:defRPr/>
            </a:pPr>
            <a:r>
              <a:rPr lang="zh-CN" altLang="en-US" sz="3200" b="1" dirty="0">
                <a:solidFill>
                  <a:srgbClr val="FFFF00"/>
                </a:solidFill>
                <a:latin typeface="微软雅黑" panose="020B0503020204020204" pitchFamily="34" charset="-122"/>
                <a:ea typeface="微软雅黑" panose="020B0503020204020204" pitchFamily="34" charset="-122"/>
              </a:rPr>
              <a:t>第八章   网络学术文献检索</a:t>
            </a:r>
          </a:p>
        </p:txBody>
      </p:sp>
      <p:sp>
        <p:nvSpPr>
          <p:cNvPr id="2" name="矩形 1"/>
          <p:cNvSpPr/>
          <p:nvPr/>
        </p:nvSpPr>
        <p:spPr>
          <a:xfrm>
            <a:off x="1530457" y="1879072"/>
            <a:ext cx="7095392" cy="4524315"/>
          </a:xfrm>
          <a:prstGeom prst="rect">
            <a:avLst/>
          </a:prstGeom>
        </p:spPr>
        <p:txBody>
          <a:bodyPr wrap="square">
            <a:spAutoFit/>
          </a:bodyPr>
          <a:lstStyle/>
          <a:p>
            <a:pPr>
              <a:lnSpc>
                <a:spcPct val="200000"/>
              </a:lnSpc>
              <a:defRPr/>
            </a:pPr>
            <a:r>
              <a:rPr lang="en-US" altLang="zh-CN" sz="2400" dirty="0">
                <a:ea typeface="楷体_GB2312" panose="02010609030101010101" pitchFamily="49" charset="-122"/>
              </a:rPr>
              <a:t>3</a:t>
            </a:r>
            <a:r>
              <a:rPr lang="zh-CN" altLang="en-US" sz="2400" dirty="0">
                <a:ea typeface="楷体_GB2312" panose="02010609030101010101" pitchFamily="49" charset="-122"/>
              </a:rPr>
              <a:t>、检索方法</a:t>
            </a:r>
          </a:p>
          <a:p>
            <a:pPr>
              <a:lnSpc>
                <a:spcPct val="200000"/>
              </a:lnSpc>
              <a:defRPr/>
            </a:pPr>
            <a:r>
              <a:rPr lang="en-US" altLang="zh-CN" sz="2400" dirty="0">
                <a:ea typeface="楷体_GB2312" panose="02010609030101010101" pitchFamily="49" charset="-122"/>
              </a:rPr>
              <a:t>4</a:t>
            </a:r>
            <a:r>
              <a:rPr lang="zh-CN" altLang="en-US" sz="2400" dirty="0">
                <a:ea typeface="楷体_GB2312" panose="02010609030101010101" pitchFamily="49" charset="-122"/>
              </a:rPr>
              <a:t>、检索</a:t>
            </a:r>
            <a:r>
              <a:rPr lang="zh-CN" altLang="en-US" sz="2400" dirty="0" smtClean="0">
                <a:ea typeface="楷体_GB2312" panose="02010609030101010101" pitchFamily="49" charset="-122"/>
              </a:rPr>
              <a:t>技巧</a:t>
            </a:r>
            <a:endParaRPr lang="en-US" altLang="zh-CN" sz="2400" dirty="0" smtClean="0">
              <a:ea typeface="楷体_GB2312" panose="02010609030101010101" pitchFamily="49" charset="-122"/>
            </a:endParaRPr>
          </a:p>
          <a:p>
            <a:pPr>
              <a:lnSpc>
                <a:spcPct val="200000"/>
              </a:lnSpc>
              <a:defRPr/>
            </a:pPr>
            <a:r>
              <a:rPr lang="zh-CN" altLang="en-US" sz="2400" dirty="0" smtClean="0">
                <a:ea typeface="楷体_GB2312" panose="02010609030101010101" pitchFamily="49" charset="-122"/>
              </a:rPr>
              <a:t>（</a:t>
            </a:r>
            <a:r>
              <a:rPr lang="en-US" altLang="zh-CN" sz="2400" dirty="0" smtClean="0">
                <a:ea typeface="楷体_GB2312" panose="02010609030101010101" pitchFamily="49" charset="-122"/>
              </a:rPr>
              <a:t>1</a:t>
            </a:r>
            <a:r>
              <a:rPr lang="zh-CN" altLang="en-US" sz="2400" dirty="0" smtClean="0">
                <a:ea typeface="楷体_GB2312" panose="02010609030101010101" pitchFamily="49" charset="-122"/>
              </a:rPr>
              <a:t>）逻辑</a:t>
            </a:r>
            <a:r>
              <a:rPr lang="zh-CN" altLang="en-US" sz="2400" dirty="0">
                <a:ea typeface="楷体_GB2312" panose="02010609030101010101" pitchFamily="49" charset="-122"/>
              </a:rPr>
              <a:t>算符</a:t>
            </a:r>
            <a:endParaRPr lang="en-US" altLang="zh-CN" sz="2400" dirty="0">
              <a:ea typeface="楷体_GB2312" panose="02010609030101010101" pitchFamily="49" charset="-122"/>
            </a:endParaRPr>
          </a:p>
          <a:p>
            <a:pPr>
              <a:lnSpc>
                <a:spcPct val="200000"/>
              </a:lnSpc>
              <a:defRPr/>
            </a:pPr>
            <a:r>
              <a:rPr lang="zh-CN" altLang="en-US" sz="2400" dirty="0" smtClean="0">
                <a:ea typeface="楷体_GB2312" panose="02010609030101010101" pitchFamily="49" charset="-122"/>
              </a:rPr>
              <a:t>（</a:t>
            </a:r>
            <a:r>
              <a:rPr lang="en-US" altLang="zh-CN" sz="2400" dirty="0" smtClean="0">
                <a:ea typeface="楷体_GB2312" panose="02010609030101010101" pitchFamily="49" charset="-122"/>
              </a:rPr>
              <a:t>2</a:t>
            </a:r>
            <a:r>
              <a:rPr lang="zh-CN" altLang="en-US" sz="2400" dirty="0" smtClean="0">
                <a:ea typeface="楷体_GB2312" panose="02010609030101010101" pitchFamily="49" charset="-122"/>
              </a:rPr>
              <a:t>）精确</a:t>
            </a:r>
            <a:r>
              <a:rPr lang="zh-CN" altLang="en-US" sz="2400" dirty="0">
                <a:ea typeface="楷体_GB2312" panose="02010609030101010101" pitchFamily="49" charset="-122"/>
              </a:rPr>
              <a:t>检索</a:t>
            </a:r>
            <a:endParaRPr lang="en-US" altLang="zh-CN" sz="2400" dirty="0">
              <a:ea typeface="楷体_GB2312" panose="02010609030101010101" pitchFamily="49" charset="-122"/>
            </a:endParaRPr>
          </a:p>
          <a:p>
            <a:pPr>
              <a:lnSpc>
                <a:spcPct val="200000"/>
              </a:lnSpc>
              <a:defRPr/>
            </a:pPr>
            <a:r>
              <a:rPr lang="zh-CN" altLang="en-US" sz="2400" dirty="0" smtClean="0">
                <a:ea typeface="楷体_GB2312" panose="02010609030101010101" pitchFamily="49" charset="-122"/>
              </a:rPr>
              <a:t>（</a:t>
            </a:r>
            <a:r>
              <a:rPr lang="en-US" altLang="zh-CN" sz="2400" dirty="0" smtClean="0">
                <a:ea typeface="楷体_GB2312" panose="02010609030101010101" pitchFamily="49" charset="-122"/>
              </a:rPr>
              <a:t>3</a:t>
            </a:r>
            <a:r>
              <a:rPr lang="zh-CN" altLang="en-US" sz="2400" dirty="0" smtClean="0">
                <a:ea typeface="楷体_GB2312" panose="02010609030101010101" pitchFamily="49" charset="-122"/>
              </a:rPr>
              <a:t>）文献</a:t>
            </a:r>
            <a:r>
              <a:rPr lang="zh-CN" altLang="en-US" sz="2400" dirty="0">
                <a:ea typeface="楷体_GB2312" panose="02010609030101010101" pitchFamily="49" charset="-122"/>
              </a:rPr>
              <a:t>类型限定（</a:t>
            </a:r>
            <a:r>
              <a:rPr lang="zh-CN" altLang="en-US" sz="2400" dirty="0">
                <a:latin typeface="微软雅黑" panose="020B0503020204020204" pitchFamily="34" charset="-122"/>
                <a:ea typeface="微软雅黑" panose="020B0503020204020204" pitchFamily="34" charset="-122"/>
              </a:rPr>
              <a:t> </a:t>
            </a:r>
            <a:r>
              <a:rPr lang="zh-CN" altLang="en-US" sz="2400" dirty="0">
                <a:ea typeface="楷体_GB2312" panose="02010609030101010101" pitchFamily="49" charset="-122"/>
              </a:rPr>
              <a:t>filetype ）</a:t>
            </a:r>
            <a:endParaRPr lang="en-US" altLang="zh-CN" sz="2400" dirty="0">
              <a:ea typeface="楷体_GB2312" panose="02010609030101010101" pitchFamily="49" charset="-122"/>
            </a:endParaRPr>
          </a:p>
          <a:p>
            <a:pPr>
              <a:lnSpc>
                <a:spcPct val="200000"/>
              </a:lnSpc>
              <a:defRPr/>
            </a:pPr>
            <a:r>
              <a:rPr lang="zh-CN" altLang="en-US" sz="2400" dirty="0" smtClean="0">
                <a:ea typeface="楷体_GB2312" panose="02010609030101010101" pitchFamily="49" charset="-122"/>
              </a:rPr>
              <a:t>（</a:t>
            </a:r>
            <a:r>
              <a:rPr lang="en-US" altLang="zh-CN" sz="2400" dirty="0" smtClean="0">
                <a:ea typeface="楷体_GB2312" panose="02010609030101010101" pitchFamily="49" charset="-122"/>
              </a:rPr>
              <a:t>4</a:t>
            </a:r>
            <a:r>
              <a:rPr lang="zh-CN" altLang="en-US" sz="2400" dirty="0" smtClean="0">
                <a:ea typeface="楷体_GB2312" panose="02010609030101010101" pitchFamily="49" charset="-122"/>
              </a:rPr>
              <a:t>）特殊</a:t>
            </a:r>
            <a:r>
              <a:rPr lang="zh-CN" altLang="en-US" sz="2400" dirty="0">
                <a:ea typeface="楷体_GB2312" panose="02010609030101010101" pitchFamily="49" charset="-122"/>
              </a:rPr>
              <a:t>语法（</a:t>
            </a:r>
            <a:r>
              <a:rPr lang="en-US" altLang="zh-CN" sz="2400" dirty="0">
                <a:ea typeface="楷体_GB2312" panose="02010609030101010101" pitchFamily="49" charset="-122"/>
                <a:sym typeface="Wingdings" panose="05000000000000000000" pitchFamily="2" charset="2"/>
              </a:rPr>
              <a:t> </a:t>
            </a:r>
            <a:r>
              <a:rPr lang="en-US" altLang="zh-CN" sz="2400" dirty="0" err="1">
                <a:ea typeface="楷体_GB2312" panose="02010609030101010101" pitchFamily="49" charset="-122"/>
                <a:sym typeface="Wingdings" panose="05000000000000000000" pitchFamily="2" charset="2"/>
              </a:rPr>
              <a:t>intitle</a:t>
            </a:r>
            <a:r>
              <a:rPr lang="en-US" altLang="zh-CN" sz="2400" dirty="0">
                <a:ea typeface="楷体_GB2312" panose="02010609030101010101" pitchFamily="49" charset="-122"/>
                <a:sym typeface="Wingdings" panose="05000000000000000000" pitchFamily="2" charset="2"/>
              </a:rPr>
              <a:t> </a:t>
            </a:r>
            <a:r>
              <a:rPr lang="zh-CN" altLang="en-US" sz="2400" dirty="0">
                <a:ea typeface="楷体_GB2312" panose="02010609030101010101" pitchFamily="49" charset="-122"/>
                <a:sym typeface="Wingdings" panose="05000000000000000000" pitchFamily="2" charset="2"/>
              </a:rPr>
              <a:t>、</a:t>
            </a:r>
            <a:r>
              <a:rPr lang="en-US" altLang="zh-CN" sz="2400" dirty="0">
                <a:ea typeface="楷体_GB2312" panose="02010609030101010101" pitchFamily="49" charset="-122"/>
              </a:rPr>
              <a:t> </a:t>
            </a:r>
            <a:r>
              <a:rPr lang="en-US" altLang="zh-CN" sz="2400" dirty="0" err="1">
                <a:ea typeface="楷体_GB2312" panose="02010609030101010101" pitchFamily="49" charset="-122"/>
              </a:rPr>
              <a:t>inurl</a:t>
            </a:r>
            <a:r>
              <a:rPr lang="en-US" altLang="zh-CN" sz="2400" dirty="0">
                <a:ea typeface="楷体_GB2312" panose="02010609030101010101" pitchFamily="49" charset="-122"/>
              </a:rPr>
              <a:t> </a:t>
            </a:r>
            <a:r>
              <a:rPr lang="zh-CN" altLang="en-US" sz="2400" dirty="0">
                <a:ea typeface="楷体_GB2312" panose="02010609030101010101" pitchFamily="49" charset="-122"/>
              </a:rPr>
              <a:t>、</a:t>
            </a:r>
            <a:r>
              <a:rPr lang="en-US" altLang="zh-CN" sz="2400" dirty="0">
                <a:ea typeface="楷体_GB2312" panose="02010609030101010101" pitchFamily="49" charset="-122"/>
              </a:rPr>
              <a:t> site </a:t>
            </a:r>
            <a:r>
              <a:rPr lang="zh-CN" altLang="en-US" sz="2400" dirty="0" smtClean="0">
                <a:ea typeface="楷体_GB2312" panose="02010609030101010101" pitchFamily="49" charset="-122"/>
              </a:rPr>
              <a:t>）</a:t>
            </a:r>
            <a:endParaRPr lang="zh-CN" altLang="en-US" sz="2400" dirty="0">
              <a:ea typeface="楷体_GB2312" panose="02010609030101010101" pitchFamily="49" charset="-122"/>
            </a:endParaRPr>
          </a:p>
        </p:txBody>
      </p:sp>
      <p:sp>
        <p:nvSpPr>
          <p:cNvPr id="3" name="矩形 2"/>
          <p:cNvSpPr/>
          <p:nvPr/>
        </p:nvSpPr>
        <p:spPr>
          <a:xfrm>
            <a:off x="1147115" y="1398941"/>
            <a:ext cx="1980030" cy="480131"/>
          </a:xfrm>
          <a:prstGeom prst="rect">
            <a:avLst/>
          </a:prstGeom>
        </p:spPr>
        <p:txBody>
          <a:bodyPr wrap="none">
            <a:spAutoFit/>
          </a:bodyPr>
          <a:lstStyle/>
          <a:p>
            <a:pPr algn="ctr">
              <a:lnSpc>
                <a:spcPct val="90000"/>
              </a:lnSpc>
              <a:defRPr/>
            </a:pPr>
            <a:r>
              <a:rPr lang="zh-CN" altLang="en-US" sz="2800" b="1" dirty="0" smtClean="0"/>
              <a:t>（一）百</a:t>
            </a:r>
            <a:r>
              <a:rPr lang="zh-CN" altLang="en-US" sz="2800" b="1" dirty="0"/>
              <a:t>度</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6928" y="2155178"/>
            <a:ext cx="10355720" cy="1883785"/>
          </a:xfrm>
          <a:prstGeom prst="rect">
            <a:avLst/>
          </a:prstGeom>
        </p:spPr>
        <p:txBody>
          <a:bodyPr wrap="none">
            <a:spAutoFit/>
          </a:bodyPr>
          <a:lstStyle/>
          <a:p>
            <a:pPr lvl="0">
              <a:lnSpc>
                <a:spcPct val="150000"/>
              </a:lnSpc>
              <a:defRPr/>
            </a:pPr>
            <a:r>
              <a:rPr lang="zh-CN" altLang="en-US" sz="8800" b="1" dirty="0">
                <a:solidFill>
                  <a:srgbClr val="FF0000"/>
                </a:solidFill>
                <a:latin typeface="华文中宋" panose="02010600040101010101" charset="-122"/>
                <a:ea typeface="华文中宋" panose="02010600040101010101" charset="-122"/>
                <a:cs typeface="华文中宋" panose="02010600040101010101" charset="-122"/>
              </a:rPr>
              <a:t>数据库操作注意</a:t>
            </a:r>
            <a:r>
              <a:rPr lang="zh-CN" altLang="en-US" sz="8800" b="1" dirty="0" smtClean="0">
                <a:solidFill>
                  <a:srgbClr val="FF0000"/>
                </a:solidFill>
                <a:latin typeface="华文中宋" panose="02010600040101010101" charset="-122"/>
                <a:ea typeface="华文中宋" panose="02010600040101010101" charset="-122"/>
                <a:cs typeface="华文中宋" panose="02010600040101010101" charset="-122"/>
              </a:rPr>
              <a:t>事项</a:t>
            </a:r>
            <a:endParaRPr lang="en-US" altLang="zh-CN" sz="8800" b="1" dirty="0">
              <a:solidFill>
                <a:srgbClr val="FF0000"/>
              </a:solidFill>
              <a:latin typeface="华文中宋" panose="02010600040101010101" charset="-122"/>
              <a:ea typeface="华文中宋" panose="02010600040101010101" charset="-122"/>
              <a:cs typeface="华文中宋" panose="0201060004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3168244" y="75303"/>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第一章 认识医学文献检索</a:t>
            </a:r>
          </a:p>
        </p:txBody>
      </p:sp>
      <p:sp>
        <p:nvSpPr>
          <p:cNvPr id="6" name="矩形 5"/>
          <p:cNvSpPr/>
          <p:nvPr/>
        </p:nvSpPr>
        <p:spPr>
          <a:xfrm>
            <a:off x="675170" y="2303533"/>
            <a:ext cx="7963769" cy="3785652"/>
          </a:xfrm>
          <a:prstGeom prst="rect">
            <a:avLst/>
          </a:prstGeom>
        </p:spPr>
        <p:txBody>
          <a:bodyPr wrap="square">
            <a:spAutoFit/>
          </a:bodyPr>
          <a:lstStyle/>
          <a:p>
            <a:pPr>
              <a:lnSpc>
                <a:spcPct val="200000"/>
              </a:lnSpc>
            </a:pPr>
            <a:r>
              <a:rPr lang="zh-CN" altLang="en-US" sz="2400" b="1" dirty="0" smtClean="0">
                <a:latin typeface="楷体_GB2312" panose="02010609030101010101" pitchFamily="49" charset="-122"/>
                <a:ea typeface="楷体_GB2312" panose="02010609030101010101" pitchFamily="49" charset="-122"/>
              </a:rPr>
              <a:t>一、医学文献检索课的意义</a:t>
            </a:r>
            <a:endParaRPr lang="en-US" altLang="zh-CN" sz="2400" b="1" dirty="0" smtClean="0">
              <a:latin typeface="楷体_GB2312" panose="02010609030101010101" pitchFamily="49" charset="-122"/>
              <a:ea typeface="楷体_GB2312" panose="02010609030101010101" pitchFamily="49" charset="-122"/>
            </a:endParaRPr>
          </a:p>
          <a:p>
            <a:pPr>
              <a:lnSpc>
                <a:spcPct val="200000"/>
              </a:lnSpc>
            </a:pPr>
            <a:r>
              <a:rPr lang="zh-CN" altLang="en-US" sz="2400" dirty="0" smtClean="0">
                <a:latin typeface="楷体_GB2312" panose="02010609030101010101" pitchFamily="49" charset="-122"/>
                <a:ea typeface="楷体_GB2312" panose="02010609030101010101" pitchFamily="49" charset="-122"/>
              </a:rPr>
              <a:t>（</a:t>
            </a:r>
            <a:r>
              <a:rPr lang="zh-CN" altLang="en-US" sz="2400" dirty="0">
                <a:latin typeface="楷体_GB2312" panose="02010609030101010101" pitchFamily="49" charset="-122"/>
                <a:ea typeface="楷体_GB2312" panose="02010609030101010101" pitchFamily="49" charset="-122"/>
              </a:rPr>
              <a:t>五）提高学生信息素养的需求</a:t>
            </a:r>
            <a:endParaRPr lang="en-US" altLang="zh-CN" sz="2400" dirty="0">
              <a:latin typeface="楷体_GB2312" panose="02010609030101010101" pitchFamily="49" charset="-122"/>
              <a:ea typeface="楷体_GB2312" panose="02010609030101010101" pitchFamily="49" charset="-122"/>
            </a:endParaRPr>
          </a:p>
          <a:p>
            <a:pPr>
              <a:lnSpc>
                <a:spcPct val="200000"/>
              </a:lnSpc>
            </a:pPr>
            <a:endParaRPr lang="en-US" altLang="zh-CN" sz="2400" b="1" dirty="0" smtClean="0">
              <a:latin typeface="楷体_GB2312" panose="02010609030101010101" pitchFamily="49" charset="-122"/>
              <a:ea typeface="楷体_GB2312" panose="02010609030101010101" pitchFamily="49" charset="-122"/>
            </a:endParaRPr>
          </a:p>
          <a:p>
            <a:pPr>
              <a:lnSpc>
                <a:spcPct val="200000"/>
              </a:lnSpc>
            </a:pPr>
            <a:r>
              <a:rPr lang="zh-CN" altLang="en-US" sz="2400" b="1" dirty="0" smtClean="0">
                <a:latin typeface="楷体_GB2312" panose="02010609030101010101" pitchFamily="49" charset="-122"/>
                <a:ea typeface="楷体_GB2312" panose="02010609030101010101" pitchFamily="49" charset="-122"/>
              </a:rPr>
              <a:t>二、</a:t>
            </a:r>
            <a:r>
              <a:rPr lang="zh-CN" altLang="en-US" sz="2400" b="1" dirty="0">
                <a:latin typeface="楷体_GB2312" panose="02010609030101010101" pitchFamily="49" charset="-122"/>
                <a:ea typeface="楷体_GB2312" panose="02010609030101010101" pitchFamily="49" charset="-122"/>
              </a:rPr>
              <a:t>医学文献检索课</a:t>
            </a:r>
            <a:r>
              <a:rPr lang="zh-CN" altLang="en-US" sz="2400" b="1" dirty="0" smtClean="0">
                <a:latin typeface="楷体_GB2312" panose="02010609030101010101" pitchFamily="49" charset="-122"/>
                <a:ea typeface="楷体_GB2312" panose="02010609030101010101" pitchFamily="49" charset="-122"/>
              </a:rPr>
              <a:t>的定位</a:t>
            </a:r>
            <a:endParaRPr lang="en-US" altLang="zh-CN" sz="2400" b="1" dirty="0" smtClean="0">
              <a:latin typeface="楷体_GB2312" panose="02010609030101010101" pitchFamily="49" charset="-122"/>
              <a:ea typeface="楷体_GB2312" panose="02010609030101010101" pitchFamily="49" charset="-122"/>
            </a:endParaRPr>
          </a:p>
          <a:p>
            <a:pPr>
              <a:lnSpc>
                <a:spcPct val="200000"/>
              </a:lnSpc>
            </a:pPr>
            <a:r>
              <a:rPr lang="zh-CN" altLang="en-US" sz="2400" dirty="0" smtClean="0">
                <a:latin typeface="楷体_GB2312" panose="02010609030101010101" pitchFamily="49" charset="-122"/>
                <a:ea typeface="楷体_GB2312" panose="02010609030101010101" pitchFamily="49" charset="-122"/>
              </a:rPr>
              <a:t>（二）</a:t>
            </a:r>
            <a:r>
              <a:rPr lang="zh-CN" altLang="en-US" sz="2400" dirty="0">
                <a:latin typeface="楷体_GB2312" panose="02010609030101010101" pitchFamily="49" charset="-122"/>
                <a:ea typeface="楷体_GB2312" panose="02010609030101010101" pitchFamily="49" charset="-122"/>
              </a:rPr>
              <a:t>医学文献检索课</a:t>
            </a:r>
            <a:r>
              <a:rPr lang="zh-CN" altLang="en-US" sz="2400" dirty="0" smtClean="0">
                <a:latin typeface="楷体_GB2312" panose="02010609030101010101" pitchFamily="49" charset="-122"/>
                <a:ea typeface="楷体_GB2312" panose="02010609030101010101" pitchFamily="49" charset="-122"/>
              </a:rPr>
              <a:t>的特点</a:t>
            </a:r>
            <a:endParaRPr lang="en-US" altLang="zh-CN" sz="2400" dirty="0">
              <a:latin typeface="楷体_GB2312" panose="02010609030101010101" pitchFamily="49" charset="-122"/>
              <a:ea typeface="楷体_GB2312" panose="02010609030101010101" pitchFamily="49" charset="-122"/>
            </a:endParaRPr>
          </a:p>
        </p:txBody>
      </p:sp>
      <p:sp>
        <p:nvSpPr>
          <p:cNvPr id="8" name="矩形 7"/>
          <p:cNvSpPr/>
          <p:nvPr/>
        </p:nvSpPr>
        <p:spPr>
          <a:xfrm>
            <a:off x="103671" y="1400101"/>
            <a:ext cx="7883890" cy="646331"/>
          </a:xfrm>
          <a:prstGeom prst="rect">
            <a:avLst/>
          </a:prstGeom>
        </p:spPr>
        <p:txBody>
          <a:bodyPr wrap="none">
            <a:spAutoFit/>
          </a:bodyPr>
          <a:lstStyle/>
          <a:p>
            <a:r>
              <a:rPr lang="zh-CN" altLang="en-US" sz="3600" b="1" dirty="0"/>
              <a:t>第一节   为什么要学习医学文献检索课</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8792"/>
            <a:ext cx="9144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897472" y="75312"/>
            <a:ext cx="7969790" cy="825226"/>
          </a:xfrm>
          <a:prstGeom prst="rect">
            <a:avLst/>
          </a:prstGeom>
          <a:noFill/>
        </p:spPr>
        <p:txBody>
          <a:bodyPr wrap="square">
            <a:spAutoFit/>
          </a:bodyPr>
          <a:lstStyle/>
          <a:p>
            <a:pPr lvl="0">
              <a:lnSpc>
                <a:spcPct val="150000"/>
              </a:lnSpc>
              <a:defRPr/>
            </a:pPr>
            <a:r>
              <a:rPr lang="en-US" altLang="zh-CN" sz="3600" b="1" dirty="0" smtClean="0">
                <a:solidFill>
                  <a:srgbClr val="FFFF00"/>
                </a:solidFill>
                <a:latin typeface="华文中宋" panose="02010600040101010101" charset="-122"/>
                <a:ea typeface="华文中宋" panose="02010600040101010101" charset="-122"/>
                <a:cs typeface="华文中宋" panose="02010600040101010101" charset="-122"/>
              </a:rPr>
              <a:t>1</a:t>
            </a:r>
            <a:r>
              <a:rPr lang="zh-CN" altLang="en-US" sz="3600" b="1" dirty="0">
                <a:solidFill>
                  <a:srgbClr val="FFFF00"/>
                </a:solidFill>
                <a:latin typeface="华文中宋" panose="02010600040101010101" charset="-122"/>
                <a:ea typeface="华文中宋" panose="02010600040101010101" charset="-122"/>
                <a:cs typeface="华文中宋" panose="02010600040101010101" charset="-122"/>
              </a:rPr>
              <a:t>、主题词与副主题的固定组配</a:t>
            </a:r>
          </a:p>
        </p:txBody>
      </p:sp>
      <p:sp>
        <p:nvSpPr>
          <p:cNvPr id="2" name="矩形 1"/>
          <p:cNvSpPr/>
          <p:nvPr/>
        </p:nvSpPr>
        <p:spPr>
          <a:xfrm>
            <a:off x="574513" y="1369002"/>
            <a:ext cx="10231233" cy="5077460"/>
          </a:xfrm>
          <a:prstGeom prst="rect">
            <a:avLst/>
          </a:prstGeom>
        </p:spPr>
        <p:txBody>
          <a:bodyPr wrap="square">
            <a:spAutoFit/>
          </a:bodyPr>
          <a:lstStyle/>
          <a:p>
            <a:pPr>
              <a:lnSpc>
                <a:spcPct val="150000"/>
              </a:lnSpc>
              <a:defRPr/>
            </a:pPr>
            <a:r>
              <a:rPr lang="en-US" altLang="zh-CN" sz="2400" b="1" dirty="0">
                <a:ea typeface="楷体_GB2312" panose="02010609030101010101" pitchFamily="49" charset="-122"/>
              </a:rPr>
              <a:t>A</a:t>
            </a:r>
            <a:r>
              <a:rPr lang="zh-CN" altLang="en-US" sz="2400" b="1" dirty="0">
                <a:ea typeface="楷体_GB2312" panose="02010609030101010101" pitchFamily="49" charset="-122"/>
              </a:rPr>
              <a:t>疾病引起</a:t>
            </a:r>
            <a:r>
              <a:rPr lang="en-US" altLang="zh-CN" sz="2400" b="1" dirty="0">
                <a:ea typeface="楷体_GB2312" panose="02010609030101010101" pitchFamily="49" charset="-122"/>
              </a:rPr>
              <a:t>B</a:t>
            </a:r>
            <a:r>
              <a:rPr lang="zh-CN" altLang="en-US" sz="2400" b="1" dirty="0">
                <a:ea typeface="楷体_GB2312" panose="02010609030101010101" pitchFamily="49" charset="-122"/>
              </a:rPr>
              <a:t>疾病：</a:t>
            </a:r>
          </a:p>
          <a:p>
            <a:pPr>
              <a:lnSpc>
                <a:spcPct val="150000"/>
              </a:lnSpc>
              <a:defRPr/>
            </a:pPr>
            <a:r>
              <a:rPr lang="en-US" altLang="zh-CN" sz="2400" b="1" dirty="0">
                <a:ea typeface="楷体_GB2312" panose="02010609030101010101" pitchFamily="49" charset="-122"/>
              </a:rPr>
              <a:t>A</a:t>
            </a:r>
            <a:r>
              <a:rPr lang="zh-CN" altLang="en-US" sz="2400" b="1" dirty="0">
                <a:ea typeface="楷体_GB2312" panose="02010609030101010101" pitchFamily="49" charset="-122"/>
              </a:rPr>
              <a:t>疾病</a:t>
            </a:r>
            <a:r>
              <a:rPr lang="en-US" altLang="zh-CN" sz="2400" b="1" dirty="0">
                <a:ea typeface="楷体_GB2312" panose="02010609030101010101" pitchFamily="49" charset="-122"/>
              </a:rPr>
              <a:t>/</a:t>
            </a:r>
            <a:r>
              <a:rPr lang="zh-CN" altLang="en-US" sz="2400" b="1" dirty="0">
                <a:ea typeface="楷体_GB2312" panose="02010609030101010101" pitchFamily="49" charset="-122"/>
              </a:rPr>
              <a:t>并发症</a:t>
            </a:r>
            <a:r>
              <a:rPr lang="zh-CN" altLang="en-US" sz="2000" b="1" dirty="0">
                <a:ea typeface="楷体_GB2312" panose="02010609030101010101" pitchFamily="49" charset="-122"/>
              </a:rPr>
              <a:t>（</a:t>
            </a:r>
            <a:r>
              <a:rPr lang="en-US" altLang="zh-CN" sz="2000" b="1" dirty="0">
                <a:ea typeface="楷体_GB2312" panose="02010609030101010101" pitchFamily="49" charset="-122"/>
                <a:sym typeface="+mn-ea"/>
              </a:rPr>
              <a:t>complications</a:t>
            </a:r>
            <a:r>
              <a:rPr lang="zh-CN" altLang="en-US" sz="2000" b="1" dirty="0">
                <a:ea typeface="楷体_GB2312" panose="02010609030101010101" pitchFamily="49" charset="-122"/>
              </a:rPr>
              <a:t>）</a:t>
            </a:r>
            <a:r>
              <a:rPr lang="zh-CN" altLang="en-US" sz="2400" b="1" dirty="0">
                <a:ea typeface="楷体_GB2312" panose="02010609030101010101" pitchFamily="49" charset="-122"/>
              </a:rPr>
              <a:t> </a:t>
            </a:r>
            <a:r>
              <a:rPr lang="en-US" altLang="zh-CN" sz="2400" b="1" dirty="0">
                <a:ea typeface="楷体_GB2312" panose="02010609030101010101" pitchFamily="49" charset="-122"/>
              </a:rPr>
              <a:t>and B</a:t>
            </a:r>
            <a:r>
              <a:rPr lang="zh-CN" altLang="en-US" sz="2400" b="1" dirty="0">
                <a:ea typeface="楷体_GB2312" panose="02010609030101010101" pitchFamily="49" charset="-122"/>
              </a:rPr>
              <a:t>疾病</a:t>
            </a:r>
            <a:r>
              <a:rPr lang="en-US" altLang="zh-CN" sz="2400" b="1" dirty="0">
                <a:ea typeface="楷体_GB2312" panose="02010609030101010101" pitchFamily="49" charset="-122"/>
              </a:rPr>
              <a:t>/</a:t>
            </a:r>
            <a:r>
              <a:rPr lang="zh-CN" altLang="en-US" sz="2400" b="1" dirty="0">
                <a:ea typeface="楷体_GB2312" panose="02010609030101010101" pitchFamily="49" charset="-122"/>
              </a:rPr>
              <a:t>病因学</a:t>
            </a:r>
            <a:r>
              <a:rPr lang="zh-CN" altLang="en-US" sz="2000" b="1" dirty="0">
                <a:ea typeface="楷体_GB2312" panose="02010609030101010101" pitchFamily="49" charset="-122"/>
              </a:rPr>
              <a:t>（</a:t>
            </a:r>
            <a:r>
              <a:rPr lang="en-US" altLang="zh-CN" sz="2000" b="1" dirty="0">
                <a:ea typeface="楷体_GB2312" panose="02010609030101010101" pitchFamily="49" charset="-122"/>
                <a:sym typeface="+mn-ea"/>
              </a:rPr>
              <a:t>etiology</a:t>
            </a:r>
            <a:r>
              <a:rPr lang="zh-CN" altLang="en-US" sz="2000" b="1" dirty="0" smtClean="0">
                <a:ea typeface="楷体_GB2312" panose="02010609030101010101" pitchFamily="49" charset="-122"/>
              </a:rPr>
              <a:t>）</a:t>
            </a:r>
            <a:endParaRPr lang="en-US" altLang="zh-CN" sz="2000" b="1" dirty="0" smtClean="0">
              <a:ea typeface="楷体_GB2312" panose="02010609030101010101" pitchFamily="49" charset="-122"/>
            </a:endParaRPr>
          </a:p>
          <a:p>
            <a:pPr>
              <a:lnSpc>
                <a:spcPct val="150000"/>
              </a:lnSpc>
              <a:defRPr/>
            </a:pPr>
            <a:endParaRPr lang="en-US" altLang="zh-CN" sz="2400" b="1" dirty="0">
              <a:ea typeface="楷体_GB2312" panose="02010609030101010101" pitchFamily="49" charset="-122"/>
            </a:endParaRPr>
          </a:p>
          <a:p>
            <a:pPr>
              <a:lnSpc>
                <a:spcPct val="150000"/>
              </a:lnSpc>
              <a:defRPr/>
            </a:pPr>
            <a:r>
              <a:rPr lang="zh-CN" altLang="en-US" sz="2400" b="1" dirty="0">
                <a:ea typeface="楷体_GB2312" panose="02010609030101010101" pitchFamily="49" charset="-122"/>
              </a:rPr>
              <a:t>药物对疾病的治疗：</a:t>
            </a:r>
          </a:p>
          <a:p>
            <a:pPr>
              <a:lnSpc>
                <a:spcPct val="150000"/>
              </a:lnSpc>
              <a:defRPr/>
            </a:pPr>
            <a:r>
              <a:rPr lang="zh-CN" altLang="en-US" sz="2400" b="1" dirty="0">
                <a:ea typeface="楷体_GB2312" panose="02010609030101010101" pitchFamily="49" charset="-122"/>
              </a:rPr>
              <a:t>药物</a:t>
            </a:r>
            <a:r>
              <a:rPr lang="en-US" altLang="zh-CN" sz="2400" b="1" dirty="0">
                <a:ea typeface="楷体_GB2312" panose="02010609030101010101" pitchFamily="49" charset="-122"/>
              </a:rPr>
              <a:t>/</a:t>
            </a:r>
            <a:r>
              <a:rPr lang="zh-CN" altLang="en-US" sz="2400" b="1" dirty="0">
                <a:ea typeface="楷体_GB2312" panose="02010609030101010101" pitchFamily="49" charset="-122"/>
              </a:rPr>
              <a:t>治疗应用</a:t>
            </a:r>
            <a:r>
              <a:rPr lang="en-US" altLang="zh-CN" sz="2000" b="1" dirty="0">
                <a:ea typeface="楷体_GB2312" panose="02010609030101010101" pitchFamily="49" charset="-122"/>
              </a:rPr>
              <a:t>（therapeutic use）</a:t>
            </a:r>
            <a:r>
              <a:rPr lang="zh-CN" altLang="en-US" sz="2400" b="1" dirty="0">
                <a:ea typeface="楷体_GB2312" panose="02010609030101010101" pitchFamily="49" charset="-122"/>
              </a:rPr>
              <a:t> </a:t>
            </a:r>
            <a:r>
              <a:rPr lang="en-US" altLang="zh-CN" sz="2400" b="1" dirty="0">
                <a:ea typeface="楷体_GB2312" panose="02010609030101010101" pitchFamily="49" charset="-122"/>
              </a:rPr>
              <a:t>and </a:t>
            </a:r>
            <a:r>
              <a:rPr lang="zh-CN" altLang="en-US" sz="2400" b="1" dirty="0">
                <a:ea typeface="楷体_GB2312" panose="02010609030101010101" pitchFamily="49" charset="-122"/>
              </a:rPr>
              <a:t>疾病</a:t>
            </a:r>
            <a:r>
              <a:rPr lang="en-US" altLang="zh-CN" sz="2400" b="1" dirty="0">
                <a:ea typeface="楷体_GB2312" panose="02010609030101010101" pitchFamily="49" charset="-122"/>
              </a:rPr>
              <a:t>/</a:t>
            </a:r>
            <a:r>
              <a:rPr lang="zh-CN" altLang="en-US" sz="2400" b="1" dirty="0">
                <a:ea typeface="楷体_GB2312" panose="02010609030101010101" pitchFamily="49" charset="-122"/>
              </a:rPr>
              <a:t>药物疗法</a:t>
            </a:r>
            <a:r>
              <a:rPr lang="en-US" altLang="zh-CN" sz="2000" b="1" dirty="0">
                <a:ea typeface="楷体_GB2312" panose="02010609030101010101" pitchFamily="49" charset="-122"/>
              </a:rPr>
              <a:t>（drug therapy</a:t>
            </a:r>
            <a:r>
              <a:rPr lang="en-US" altLang="zh-CN" sz="2000" b="1" dirty="0" smtClean="0">
                <a:ea typeface="楷体_GB2312" panose="02010609030101010101" pitchFamily="49" charset="-122"/>
              </a:rPr>
              <a:t>）</a:t>
            </a:r>
          </a:p>
          <a:p>
            <a:pPr>
              <a:lnSpc>
                <a:spcPct val="150000"/>
              </a:lnSpc>
              <a:defRPr/>
            </a:pPr>
            <a:endParaRPr lang="zh-CN" altLang="en-US" sz="2400" b="1" dirty="0">
              <a:ea typeface="楷体_GB2312" panose="02010609030101010101" pitchFamily="49" charset="-122"/>
            </a:endParaRPr>
          </a:p>
          <a:p>
            <a:pPr>
              <a:lnSpc>
                <a:spcPct val="150000"/>
              </a:lnSpc>
              <a:defRPr/>
            </a:pPr>
            <a:r>
              <a:rPr lang="zh-CN" altLang="en-US" sz="2400" b="1" dirty="0">
                <a:ea typeface="楷体_GB2312" panose="02010609030101010101" pitchFamily="49" charset="-122"/>
              </a:rPr>
              <a:t>诊疗方法、物理因素引起疾病：方法</a:t>
            </a:r>
            <a:r>
              <a:rPr lang="en-US" altLang="zh-CN" sz="2400" b="1" dirty="0">
                <a:ea typeface="楷体_GB2312" panose="02010609030101010101" pitchFamily="49" charset="-122"/>
              </a:rPr>
              <a:t>/</a:t>
            </a:r>
            <a:r>
              <a:rPr lang="zh-CN" altLang="en-US" sz="2400" b="1" dirty="0">
                <a:ea typeface="楷体_GB2312" panose="02010609030101010101" pitchFamily="49" charset="-122"/>
              </a:rPr>
              <a:t>副作用</a:t>
            </a:r>
            <a:r>
              <a:rPr lang="en-US" altLang="zh-CN" sz="2400" b="1" dirty="0">
                <a:ea typeface="楷体_GB2312" panose="02010609030101010101" pitchFamily="49" charset="-122"/>
              </a:rPr>
              <a:t> and </a:t>
            </a:r>
            <a:r>
              <a:rPr lang="zh-CN" altLang="en-US" sz="2400" b="1" dirty="0">
                <a:ea typeface="楷体_GB2312" panose="02010609030101010101" pitchFamily="49" charset="-122"/>
              </a:rPr>
              <a:t>疾病</a:t>
            </a:r>
            <a:r>
              <a:rPr lang="en-US" altLang="zh-CN" sz="2400" b="1" dirty="0">
                <a:ea typeface="楷体_GB2312" panose="02010609030101010101" pitchFamily="49" charset="-122"/>
              </a:rPr>
              <a:t>/</a:t>
            </a:r>
            <a:r>
              <a:rPr lang="zh-CN" altLang="en-US" sz="2400" b="1" dirty="0" smtClean="0">
                <a:ea typeface="楷体_GB2312" panose="02010609030101010101" pitchFamily="49" charset="-122"/>
              </a:rPr>
              <a:t>病因学</a:t>
            </a:r>
            <a:endParaRPr lang="en-US" altLang="zh-CN" sz="2400" b="1" dirty="0" smtClean="0">
              <a:ea typeface="楷体_GB2312" panose="02010609030101010101" pitchFamily="49" charset="-122"/>
            </a:endParaRPr>
          </a:p>
          <a:p>
            <a:pPr>
              <a:lnSpc>
                <a:spcPct val="150000"/>
              </a:lnSpc>
              <a:defRPr/>
            </a:pPr>
            <a:endParaRPr lang="zh-CN" altLang="en-US" sz="2400" b="1" dirty="0">
              <a:ea typeface="楷体_GB2312" panose="02010609030101010101" pitchFamily="49" charset="-122"/>
            </a:endParaRPr>
          </a:p>
          <a:p>
            <a:pPr>
              <a:lnSpc>
                <a:spcPct val="150000"/>
              </a:lnSpc>
              <a:defRPr/>
            </a:pPr>
            <a:r>
              <a:rPr lang="zh-CN" altLang="en-US" sz="2400" b="1" dirty="0" smtClean="0">
                <a:ea typeface="楷体_GB2312" panose="02010609030101010101" pitchFamily="49" charset="-122"/>
              </a:rPr>
              <a:t>药物</a:t>
            </a:r>
            <a:r>
              <a:rPr lang="zh-CN" altLang="en-US" sz="2400" b="1" dirty="0">
                <a:ea typeface="楷体_GB2312" panose="02010609030101010101" pitchFamily="49" charset="-122"/>
              </a:rPr>
              <a:t>、方法对疾病的诊断：药物、方法</a:t>
            </a:r>
            <a:r>
              <a:rPr lang="en-US" altLang="zh-CN" sz="2400" b="1" dirty="0">
                <a:ea typeface="楷体_GB2312" panose="02010609030101010101" pitchFamily="49" charset="-122"/>
              </a:rPr>
              <a:t>/</a:t>
            </a:r>
            <a:r>
              <a:rPr lang="zh-CN" altLang="en-US" sz="2400" b="1" dirty="0">
                <a:ea typeface="楷体_GB2312" panose="02010609030101010101" pitchFamily="49" charset="-122"/>
              </a:rPr>
              <a:t>诊断应用 </a:t>
            </a:r>
            <a:r>
              <a:rPr lang="en-US" altLang="zh-CN" sz="2400" b="1" dirty="0">
                <a:ea typeface="楷体_GB2312" panose="02010609030101010101" pitchFamily="49" charset="-122"/>
              </a:rPr>
              <a:t>and </a:t>
            </a:r>
            <a:r>
              <a:rPr lang="zh-CN" altLang="en-US" sz="2400" b="1" dirty="0">
                <a:ea typeface="楷体_GB2312" panose="02010609030101010101" pitchFamily="49" charset="-122"/>
              </a:rPr>
              <a:t>疾病</a:t>
            </a:r>
            <a:r>
              <a:rPr lang="en-US" altLang="zh-CN" sz="2400" b="1" dirty="0">
                <a:ea typeface="楷体_GB2312" panose="02010609030101010101" pitchFamily="49" charset="-122"/>
              </a:rPr>
              <a:t>/</a:t>
            </a:r>
            <a:r>
              <a:rPr lang="zh-CN" altLang="en-US" sz="2400" b="1" dirty="0">
                <a:ea typeface="楷体_GB2312" panose="02010609030101010101" pitchFamily="49" charset="-122"/>
              </a:rPr>
              <a:t>诊断</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145"/>
            <a:ext cx="9144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469005" y="72929"/>
            <a:ext cx="7969790" cy="923330"/>
          </a:xfrm>
          <a:prstGeom prst="rect">
            <a:avLst/>
          </a:prstGeom>
          <a:noFill/>
        </p:spPr>
        <p:txBody>
          <a:bodyPr wrap="square">
            <a:spAutoFit/>
          </a:bodyPr>
          <a:lstStyle/>
          <a:p>
            <a:pPr lvl="0">
              <a:lnSpc>
                <a:spcPct val="150000"/>
              </a:lnSpc>
              <a:defRPr/>
            </a:pPr>
            <a:r>
              <a:rPr lang="en-US" altLang="zh-CN" sz="3600" b="1" dirty="0" smtClean="0">
                <a:solidFill>
                  <a:srgbClr val="FFFF00"/>
                </a:solidFill>
                <a:latin typeface="华文中宋" panose="02010600040101010101" charset="-122"/>
                <a:ea typeface="华文中宋" panose="02010600040101010101" charset="-122"/>
                <a:cs typeface="华文中宋" panose="02010600040101010101" charset="-122"/>
              </a:rPr>
              <a:t>2-1</a:t>
            </a:r>
            <a:r>
              <a:rPr lang="zh-CN" altLang="en-US" sz="3600" b="1" dirty="0" smtClean="0">
                <a:solidFill>
                  <a:srgbClr val="FFFF00"/>
                </a:solidFill>
                <a:latin typeface="华文中宋" panose="02010600040101010101" charset="-122"/>
                <a:ea typeface="华文中宋" panose="02010600040101010101" charset="-122"/>
                <a:cs typeface="华文中宋" panose="02010600040101010101" charset="-122"/>
              </a:rPr>
              <a:t>、检索表达式式（</a:t>
            </a:r>
            <a:r>
              <a:rPr lang="en-US" altLang="zh-CN" sz="3600" b="1" dirty="0" smtClean="0">
                <a:solidFill>
                  <a:srgbClr val="FFFF00"/>
                </a:solidFill>
                <a:latin typeface="华文中宋" panose="02010600040101010101" charset="-122"/>
                <a:ea typeface="华文中宋" panose="02010600040101010101" charset="-122"/>
                <a:cs typeface="华文中宋" panose="02010600040101010101" charset="-122"/>
              </a:rPr>
              <a:t>CBM</a:t>
            </a:r>
            <a:r>
              <a:rPr lang="zh-CN" altLang="en-US" sz="3600" b="1" dirty="0" smtClean="0">
                <a:solidFill>
                  <a:srgbClr val="FFFF00"/>
                </a:solidFill>
                <a:latin typeface="华文中宋" panose="02010600040101010101" charset="-122"/>
                <a:ea typeface="华文中宋" panose="02010600040101010101" charset="-122"/>
                <a:cs typeface="华文中宋" panose="02010600040101010101" charset="-122"/>
              </a:rPr>
              <a:t>）</a:t>
            </a:r>
            <a:endParaRPr lang="zh-CN" altLang="en-US" sz="3600" b="1" dirty="0">
              <a:solidFill>
                <a:srgbClr val="FFFF00"/>
              </a:solidFill>
              <a:latin typeface="华文中宋" panose="02010600040101010101" charset="-122"/>
              <a:ea typeface="华文中宋" panose="02010600040101010101" charset="-122"/>
              <a:cs typeface="华文中宋" panose="02010600040101010101" charset="-122"/>
            </a:endParaRPr>
          </a:p>
        </p:txBody>
      </p:sp>
      <p:sp>
        <p:nvSpPr>
          <p:cNvPr id="2" name="矩形 1"/>
          <p:cNvSpPr/>
          <p:nvPr/>
        </p:nvSpPr>
        <p:spPr>
          <a:xfrm>
            <a:off x="-92" y="1437544"/>
            <a:ext cx="10358506" cy="5077460"/>
          </a:xfrm>
          <a:prstGeom prst="rect">
            <a:avLst/>
          </a:prstGeom>
        </p:spPr>
        <p:txBody>
          <a:bodyPr wrap="square">
            <a:spAutoFit/>
          </a:bodyPr>
          <a:lstStyle/>
          <a:p>
            <a:pPr>
              <a:lnSpc>
                <a:spcPct val="150000"/>
              </a:lnSpc>
              <a:defRPr/>
            </a:pPr>
            <a:r>
              <a:rPr lang="zh-CN" altLang="en-US" sz="2400" b="1" dirty="0">
                <a:ea typeface="楷体_GB2312" panose="02010609030101010101" pitchFamily="49" charset="-122"/>
              </a:rPr>
              <a:t>例</a:t>
            </a:r>
            <a:r>
              <a:rPr lang="zh-CN" altLang="en-US" sz="2400" b="1" dirty="0" smtClean="0">
                <a:ea typeface="楷体_GB2312" panose="02010609030101010101" pitchFamily="49" charset="-122"/>
              </a:rPr>
              <a:t>：利用“主题检索”查找</a:t>
            </a:r>
            <a:r>
              <a:rPr lang="en-US" altLang="zh-CN" sz="2400" b="1" dirty="0" smtClean="0">
                <a:ea typeface="楷体_GB2312" panose="02010609030101010101" pitchFamily="49" charset="-122"/>
              </a:rPr>
              <a:t>“</a:t>
            </a:r>
            <a:r>
              <a:rPr lang="zh-CN" altLang="en-US" sz="2400" b="1" dirty="0">
                <a:ea typeface="楷体_GB2312" panose="02010609030101010101" pitchFamily="49" charset="-122"/>
              </a:rPr>
              <a:t>中毒导致慢性肾功能衰竭</a:t>
            </a:r>
            <a:r>
              <a:rPr lang="en-US" altLang="zh-CN" sz="2400" b="1" dirty="0">
                <a:ea typeface="楷体_GB2312" panose="02010609030101010101" pitchFamily="49" charset="-122"/>
              </a:rPr>
              <a:t>”</a:t>
            </a:r>
            <a:r>
              <a:rPr lang="zh-CN" altLang="en-US" sz="2400" b="1" dirty="0" smtClean="0">
                <a:ea typeface="楷体_GB2312" panose="02010609030101010101" pitchFamily="49" charset="-122"/>
              </a:rPr>
              <a:t>的综述文献</a:t>
            </a:r>
            <a:r>
              <a:rPr lang="zh-CN" altLang="en-US" sz="2400" b="1" dirty="0">
                <a:ea typeface="楷体_GB2312" panose="02010609030101010101" pitchFamily="49" charset="-122"/>
              </a:rPr>
              <a:t>？</a:t>
            </a:r>
          </a:p>
          <a:p>
            <a:pPr>
              <a:lnSpc>
                <a:spcPct val="150000"/>
              </a:lnSpc>
              <a:defRPr/>
            </a:pPr>
            <a:r>
              <a:rPr lang="zh-CN" altLang="en-US" sz="2400" b="1" dirty="0">
                <a:ea typeface="楷体_GB2312" panose="02010609030101010101" pitchFamily="49" charset="-122"/>
              </a:rPr>
              <a:t>医学主题词表中可见“慢性肾功能衰竭 </a:t>
            </a:r>
            <a:r>
              <a:rPr lang="zh-CN" altLang="en-US" sz="2400" b="1" dirty="0">
                <a:solidFill>
                  <a:srgbClr val="FF0000"/>
                </a:solidFill>
                <a:ea typeface="楷体_GB2312" panose="02010609030101010101" pitchFamily="49" charset="-122"/>
              </a:rPr>
              <a:t>见</a:t>
            </a:r>
            <a:r>
              <a:rPr lang="zh-CN" altLang="en-US" sz="2400" b="1" dirty="0">
                <a:ea typeface="楷体_GB2312" panose="02010609030101010101" pitchFamily="49" charset="-122"/>
              </a:rPr>
              <a:t> 肾功能衰竭，慢性”</a:t>
            </a:r>
            <a:r>
              <a:rPr lang="zh-CN" altLang="en-US" sz="2400" dirty="0">
                <a:ea typeface="楷体_GB2312" panose="02010609030101010101" pitchFamily="49" charset="-122"/>
              </a:rPr>
              <a:t> </a:t>
            </a:r>
            <a:endParaRPr lang="en-US" altLang="zh-CN" sz="2400" dirty="0" smtClean="0">
              <a:ea typeface="楷体_GB2312" panose="02010609030101010101" pitchFamily="49" charset="-122"/>
            </a:endParaRPr>
          </a:p>
          <a:p>
            <a:pPr>
              <a:lnSpc>
                <a:spcPct val="150000"/>
              </a:lnSpc>
              <a:defRPr/>
            </a:pPr>
            <a:r>
              <a:rPr lang="en-US" altLang="zh-CN" sz="2400" dirty="0" smtClean="0">
                <a:solidFill>
                  <a:srgbClr val="FF0000"/>
                </a:solidFill>
                <a:ea typeface="楷体_GB2312" panose="02010609030101010101" pitchFamily="49" charset="-122"/>
              </a:rPr>
              <a:t>       </a:t>
            </a:r>
            <a:r>
              <a:rPr lang="en-US" altLang="zh-CN" sz="2400" b="1" dirty="0" smtClean="0">
                <a:ea typeface="楷体_GB2312" panose="02010609030101010101" pitchFamily="49" charset="-122"/>
              </a:rPr>
              <a:t>CBM</a:t>
            </a:r>
            <a:r>
              <a:rPr lang="zh-CN" altLang="en-US" sz="2400" b="1" dirty="0">
                <a:ea typeface="楷体_GB2312" panose="02010609030101010101" pitchFamily="49" charset="-122"/>
              </a:rPr>
              <a:t>（主题途径</a:t>
            </a:r>
            <a:r>
              <a:rPr lang="zh-CN" altLang="en-US" sz="2400" b="1" dirty="0" smtClean="0">
                <a:ea typeface="楷体_GB2312" panose="02010609030101010101" pitchFamily="49" charset="-122"/>
              </a:rPr>
              <a:t>）</a:t>
            </a:r>
            <a:r>
              <a:rPr lang="zh-CN" altLang="en-US" sz="2400" b="1" dirty="0">
                <a:ea typeface="楷体_GB2312" panose="02010609030101010101" pitchFamily="49" charset="-122"/>
              </a:rPr>
              <a:t>检索</a:t>
            </a:r>
            <a:r>
              <a:rPr lang="zh-CN" altLang="en-US" sz="2400" b="1" dirty="0" smtClean="0">
                <a:ea typeface="楷体_GB2312" panose="02010609030101010101" pitchFamily="49" charset="-122"/>
              </a:rPr>
              <a:t>式</a:t>
            </a:r>
            <a:endParaRPr lang="zh-CN" altLang="en-US" sz="2400" b="1" dirty="0">
              <a:ea typeface="楷体_GB2312" panose="02010609030101010101" pitchFamily="49" charset="-122"/>
            </a:endParaRPr>
          </a:p>
          <a:p>
            <a:pPr indent="609600">
              <a:lnSpc>
                <a:spcPct val="150000"/>
              </a:lnSpc>
              <a:defRPr/>
              <a:extLst>
                <a:ext uri="{35155182-B16C-46BC-9424-99874614C6A1}">
                  <wpsdc:indentchars xmlns:wpsdc="http://www.wps.cn/officeDocument/2017/drawingmlCustomData" xmlns="" val="200" checksum="4158780845"/>
                </a:ext>
              </a:extLst>
            </a:pPr>
            <a:r>
              <a:rPr lang="en-US" altLang="zh-CN" sz="2400" dirty="0">
                <a:ea typeface="楷体_GB2312" panose="02010609030101010101" pitchFamily="49" charset="-122"/>
              </a:rPr>
              <a:t>#1 </a:t>
            </a:r>
            <a:r>
              <a:rPr lang="zh-CN" altLang="en-US" sz="2400" dirty="0">
                <a:ea typeface="楷体_GB2312" panose="02010609030101010101" pitchFamily="49" charset="-122"/>
              </a:rPr>
              <a:t>中毒</a:t>
            </a:r>
            <a:r>
              <a:rPr lang="en-US" altLang="zh-CN" sz="2400" dirty="0">
                <a:ea typeface="楷体_GB2312" panose="02010609030101010101" pitchFamily="49" charset="-122"/>
              </a:rPr>
              <a:t>/</a:t>
            </a:r>
            <a:r>
              <a:rPr lang="zh-CN" altLang="en-US" sz="2400" dirty="0" smtClean="0">
                <a:ea typeface="楷体_GB2312" panose="02010609030101010101" pitchFamily="49" charset="-122"/>
              </a:rPr>
              <a:t>并发症</a:t>
            </a:r>
          </a:p>
          <a:p>
            <a:pPr indent="609600">
              <a:lnSpc>
                <a:spcPct val="150000"/>
              </a:lnSpc>
              <a:defRPr/>
              <a:extLst>
                <a:ext uri="{35155182-B16C-46BC-9424-99874614C6A1}">
                  <wpsdc:indentchars xmlns:wpsdc="http://www.wps.cn/officeDocument/2017/drawingmlCustomData" xmlns="" val="200" checksum="4158780845"/>
                </a:ext>
              </a:extLst>
            </a:pPr>
            <a:r>
              <a:rPr lang="en-US" altLang="zh-CN" sz="2400" dirty="0">
                <a:ea typeface="楷体_GB2312" panose="02010609030101010101" pitchFamily="49" charset="-122"/>
              </a:rPr>
              <a:t>#2 </a:t>
            </a:r>
            <a:r>
              <a:rPr lang="zh-CN" altLang="en-US" sz="2400" dirty="0">
                <a:ea typeface="楷体_GB2312" panose="02010609030101010101" pitchFamily="49" charset="-122"/>
              </a:rPr>
              <a:t>肾功能衰竭，慢性</a:t>
            </a:r>
            <a:r>
              <a:rPr lang="en-US" altLang="zh-CN" sz="2400" dirty="0">
                <a:ea typeface="楷体_GB2312" panose="02010609030101010101" pitchFamily="49" charset="-122"/>
              </a:rPr>
              <a:t>/</a:t>
            </a:r>
            <a:r>
              <a:rPr lang="zh-CN" altLang="en-US" sz="2400" dirty="0" smtClean="0">
                <a:ea typeface="楷体_GB2312" panose="02010609030101010101" pitchFamily="49" charset="-122"/>
              </a:rPr>
              <a:t>病因学</a:t>
            </a:r>
            <a:endParaRPr lang="zh-CN" altLang="en-US" sz="2400" dirty="0">
              <a:ea typeface="楷体_GB2312" panose="02010609030101010101" pitchFamily="49" charset="-122"/>
            </a:endParaRPr>
          </a:p>
          <a:p>
            <a:pPr indent="609600">
              <a:lnSpc>
                <a:spcPct val="150000"/>
              </a:lnSpc>
              <a:defRPr/>
              <a:extLst>
                <a:ext uri="{35155182-B16C-46BC-9424-99874614C6A1}">
                  <wpsdc:indentchars xmlns:wpsdc="http://www.wps.cn/officeDocument/2017/drawingmlCustomData" xmlns="" val="200" checksum="4158780845"/>
                </a:ext>
              </a:extLst>
            </a:pPr>
            <a:r>
              <a:rPr lang="en-US" altLang="zh-CN" sz="2400" dirty="0" smtClean="0">
                <a:ea typeface="楷体_GB2312" panose="02010609030101010101" pitchFamily="49" charset="-122"/>
              </a:rPr>
              <a:t>#</a:t>
            </a:r>
            <a:r>
              <a:rPr lang="en-US" altLang="zh-CN" sz="2400" dirty="0">
                <a:ea typeface="楷体_GB2312" panose="02010609030101010101" pitchFamily="49" charset="-122"/>
              </a:rPr>
              <a:t>3  #1 AND #</a:t>
            </a:r>
            <a:r>
              <a:rPr lang="en-US" altLang="zh-CN" sz="2400" dirty="0" smtClean="0">
                <a:ea typeface="楷体_GB2312" panose="02010609030101010101" pitchFamily="49" charset="-122"/>
              </a:rPr>
              <a:t>2</a:t>
            </a:r>
            <a:r>
              <a:rPr lang="zh-CN" altLang="en-US" sz="2400" dirty="0" smtClean="0">
                <a:ea typeface="楷体_GB2312" panose="02010609030101010101" pitchFamily="49" charset="-122"/>
              </a:rPr>
              <a:t>（文献类型：综述）</a:t>
            </a:r>
          </a:p>
          <a:p>
            <a:pPr indent="609600">
              <a:lnSpc>
                <a:spcPct val="150000"/>
              </a:lnSpc>
              <a:defRPr/>
              <a:extLst>
                <a:ext uri="{35155182-B16C-46BC-9424-99874614C6A1}">
                  <wpsdc:indentchars xmlns:wpsdc="http://www.wps.cn/officeDocument/2017/drawingmlCustomData" xmlns="" val="200" checksum="4158780845"/>
                </a:ext>
              </a:extLst>
            </a:pPr>
            <a:r>
              <a:rPr lang="zh-CN" altLang="en-US" sz="2400" b="1" dirty="0">
                <a:ea typeface="楷体_GB2312" panose="02010609030101010101" pitchFamily="49" charset="-122"/>
              </a:rPr>
              <a:t>或：</a:t>
            </a:r>
          </a:p>
          <a:p>
            <a:pPr indent="609600">
              <a:lnSpc>
                <a:spcPct val="150000"/>
              </a:lnSpc>
              <a:defRPr/>
              <a:extLst>
                <a:ext uri="{35155182-B16C-46BC-9424-99874614C6A1}">
                  <wpsdc:indentchars xmlns:wpsdc="http://www.wps.cn/officeDocument/2017/drawingmlCustomData" xmlns="" val="200" checksum="4158780845"/>
                </a:ext>
              </a:extLst>
            </a:pPr>
            <a:r>
              <a:rPr lang="zh-CN" altLang="en-US" sz="2400" dirty="0">
                <a:ea typeface="楷体_GB2312" panose="02010609030101010101" pitchFamily="49" charset="-122"/>
                <a:sym typeface="+mn-ea"/>
              </a:rPr>
              <a:t>中毒</a:t>
            </a:r>
            <a:r>
              <a:rPr lang="en-US" altLang="zh-CN" sz="2400" dirty="0">
                <a:ea typeface="楷体_GB2312" panose="02010609030101010101" pitchFamily="49" charset="-122"/>
                <a:sym typeface="+mn-ea"/>
              </a:rPr>
              <a:t>/</a:t>
            </a:r>
            <a:r>
              <a:rPr lang="zh-CN" altLang="en-US" sz="2400" dirty="0" smtClean="0">
                <a:ea typeface="楷体_GB2312" panose="02010609030101010101" pitchFamily="49" charset="-122"/>
                <a:sym typeface="+mn-ea"/>
              </a:rPr>
              <a:t>并发症</a:t>
            </a:r>
            <a:r>
              <a:rPr lang="en-US" altLang="zh-CN" sz="2400" dirty="0" smtClean="0">
                <a:ea typeface="楷体_GB2312" panose="02010609030101010101" pitchFamily="49" charset="-122"/>
              </a:rPr>
              <a:t> AND </a:t>
            </a:r>
            <a:r>
              <a:rPr lang="zh-CN" altLang="en-US" sz="2400" dirty="0">
                <a:ea typeface="楷体_GB2312" panose="02010609030101010101" pitchFamily="49" charset="-122"/>
                <a:sym typeface="+mn-ea"/>
              </a:rPr>
              <a:t>肾功能衰竭，慢性</a:t>
            </a:r>
            <a:r>
              <a:rPr lang="en-US" altLang="zh-CN" sz="2400" dirty="0">
                <a:ea typeface="楷体_GB2312" panose="02010609030101010101" pitchFamily="49" charset="-122"/>
                <a:sym typeface="+mn-ea"/>
              </a:rPr>
              <a:t>/</a:t>
            </a:r>
            <a:r>
              <a:rPr lang="zh-CN" altLang="en-US" sz="2400" dirty="0" smtClean="0">
                <a:ea typeface="楷体_GB2312" panose="02010609030101010101" pitchFamily="49" charset="-122"/>
                <a:sym typeface="+mn-ea"/>
              </a:rPr>
              <a:t>病因学</a:t>
            </a:r>
            <a:r>
              <a:rPr lang="en-US" altLang="zh-CN" sz="2400" dirty="0" smtClean="0">
                <a:ea typeface="楷体_GB2312" panose="02010609030101010101" pitchFamily="49" charset="-122"/>
                <a:sym typeface="+mn-ea"/>
              </a:rPr>
              <a:t>  </a:t>
            </a:r>
            <a:r>
              <a:rPr lang="zh-CN" altLang="en-US" sz="2400" dirty="0" smtClean="0">
                <a:ea typeface="楷体_GB2312" panose="02010609030101010101" pitchFamily="49" charset="-122"/>
                <a:sym typeface="+mn-ea"/>
              </a:rPr>
              <a:t>（文献类型：综述）</a:t>
            </a:r>
            <a:endParaRPr lang="zh-CN" altLang="en-US" sz="2400" dirty="0" smtClean="0">
              <a:ea typeface="楷体_GB2312" panose="02010609030101010101" pitchFamily="49" charset="-122"/>
            </a:endParaRPr>
          </a:p>
          <a:p>
            <a:pPr indent="609600">
              <a:lnSpc>
                <a:spcPct val="150000"/>
              </a:lnSpc>
              <a:defRPr/>
              <a:extLst>
                <a:ext uri="{35155182-B16C-46BC-9424-99874614C6A1}">
                  <wpsdc:indentchars xmlns:wpsdc="http://www.wps.cn/officeDocument/2017/drawingmlCustomData" xmlns="" val="200" checksum="4158780845"/>
                </a:ext>
              </a:extLst>
            </a:pPr>
            <a:endParaRPr lang="zh-CN" altLang="en-US" sz="2400" dirty="0">
              <a:ea typeface="楷体_GB2312" panose="0201060903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9144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85943" y="109835"/>
            <a:ext cx="7969790" cy="824521"/>
          </a:xfrm>
          <a:prstGeom prst="rect">
            <a:avLst/>
          </a:prstGeom>
          <a:noFill/>
        </p:spPr>
        <p:txBody>
          <a:bodyPr wrap="square">
            <a:spAutoFit/>
          </a:bodyPr>
          <a:lstStyle/>
          <a:p>
            <a:pPr lvl="0">
              <a:lnSpc>
                <a:spcPct val="150000"/>
              </a:lnSpc>
              <a:defRPr/>
            </a:pPr>
            <a:r>
              <a:rPr lang="en-US" altLang="zh-CN" sz="3600" b="1" dirty="0" smtClean="0">
                <a:solidFill>
                  <a:srgbClr val="FFFF00"/>
                </a:solidFill>
                <a:latin typeface="华文中宋" panose="02010600040101010101" charset="-122"/>
                <a:ea typeface="华文中宋" panose="02010600040101010101" charset="-122"/>
                <a:cs typeface="华文中宋" panose="02010600040101010101" charset="-122"/>
              </a:rPr>
              <a:t>2-2</a:t>
            </a:r>
            <a:r>
              <a:rPr lang="zh-CN" altLang="en-US" sz="3600" b="1" dirty="0" smtClean="0">
                <a:solidFill>
                  <a:srgbClr val="FFFF00"/>
                </a:solidFill>
                <a:latin typeface="华文中宋" panose="02010600040101010101" charset="-122"/>
                <a:ea typeface="华文中宋" panose="02010600040101010101" charset="-122"/>
                <a:cs typeface="华文中宋" panose="02010600040101010101" charset="-122"/>
              </a:rPr>
              <a:t>、检索表达式</a:t>
            </a:r>
            <a:r>
              <a:rPr lang="en-US" altLang="zh-CN" sz="3600" b="1" dirty="0" smtClean="0">
                <a:solidFill>
                  <a:srgbClr val="FFFF00"/>
                </a:solidFill>
                <a:latin typeface="华文中宋" panose="02010600040101010101" charset="-122"/>
                <a:ea typeface="华文中宋" panose="02010600040101010101" charset="-122"/>
                <a:cs typeface="华文中宋" panose="02010600040101010101" charset="-122"/>
              </a:rPr>
              <a:t>(</a:t>
            </a:r>
            <a:r>
              <a:rPr lang="en-US" altLang="zh-CN" sz="3600" dirty="0" smtClean="0">
                <a:solidFill>
                  <a:srgbClr val="FFFF00"/>
                </a:solidFill>
                <a:latin typeface="Trebuchet MS" panose="020B0603020202020204" pitchFamily="34" charset="0"/>
                <a:ea typeface="楷体_GB2312" panose="02010609030101010101" pitchFamily="49" charset="-122"/>
              </a:rPr>
              <a:t>PubMed)</a:t>
            </a:r>
            <a:endParaRPr lang="zh-CN" altLang="en-US" sz="3600" b="1" dirty="0">
              <a:solidFill>
                <a:srgbClr val="FFFF00"/>
              </a:solidFill>
              <a:latin typeface="华文中宋" panose="02010600040101010101" charset="-122"/>
              <a:ea typeface="华文中宋" panose="02010600040101010101" charset="-122"/>
              <a:cs typeface="华文中宋" panose="02010600040101010101" charset="-122"/>
            </a:endParaRPr>
          </a:p>
        </p:txBody>
      </p:sp>
      <p:sp>
        <p:nvSpPr>
          <p:cNvPr id="2" name="矩形 1"/>
          <p:cNvSpPr/>
          <p:nvPr/>
        </p:nvSpPr>
        <p:spPr>
          <a:xfrm>
            <a:off x="85466" y="1260897"/>
            <a:ext cx="11268726" cy="4661535"/>
          </a:xfrm>
          <a:prstGeom prst="rect">
            <a:avLst/>
          </a:prstGeom>
        </p:spPr>
        <p:txBody>
          <a:bodyPr wrap="square">
            <a:spAutoFit/>
          </a:bodyPr>
          <a:lstStyle/>
          <a:p>
            <a:pPr>
              <a:lnSpc>
                <a:spcPct val="150000"/>
              </a:lnSpc>
              <a:defRPr/>
            </a:pPr>
            <a:r>
              <a:rPr lang="en-US" altLang="zh-CN" sz="2400" dirty="0">
                <a:latin typeface="Trebuchet MS" panose="020B0603020202020204" pitchFamily="34" charset="0"/>
                <a:ea typeface="楷体_GB2312" panose="02010609030101010101" pitchFamily="49" charset="-122"/>
              </a:rPr>
              <a:t>PubMed</a:t>
            </a:r>
            <a:r>
              <a:rPr lang="zh-CN" altLang="en-US" sz="2400" dirty="0">
                <a:latin typeface="Trebuchet MS" panose="020B0603020202020204" pitchFamily="34" charset="0"/>
                <a:ea typeface="楷体_GB2312" panose="02010609030101010101" pitchFamily="49" charset="-122"/>
              </a:rPr>
              <a:t>（主题途径）</a:t>
            </a:r>
          </a:p>
          <a:p>
            <a:pPr>
              <a:lnSpc>
                <a:spcPct val="150000"/>
              </a:lnSpc>
              <a:defRPr/>
            </a:pPr>
            <a:r>
              <a:rPr lang="zh-CN" altLang="en-US" sz="2000" dirty="0">
                <a:latin typeface="Trebuchet MS" panose="020B0603020202020204" pitchFamily="34" charset="0"/>
                <a:ea typeface="楷体_GB2312" panose="02010609030101010101" pitchFamily="49" charset="-122"/>
                <a:sym typeface="+mn-ea"/>
              </a:rPr>
              <a:t>例：中毒（ </a:t>
            </a:r>
            <a:r>
              <a:rPr lang="en-US" altLang="zh-CN" sz="2000" dirty="0">
                <a:latin typeface="Trebuchet MS" panose="020B0603020202020204" pitchFamily="34" charset="0"/>
                <a:ea typeface="楷体_GB2312" panose="02010609030101010101" pitchFamily="49" charset="-122"/>
                <a:sym typeface="+mn-ea"/>
              </a:rPr>
              <a:t>poisoning</a:t>
            </a:r>
            <a:r>
              <a:rPr lang="zh-CN" altLang="en-US" sz="2000" dirty="0">
                <a:latin typeface="Trebuchet MS" panose="020B0603020202020204" pitchFamily="34" charset="0"/>
                <a:ea typeface="楷体_GB2312" panose="02010609030101010101" pitchFamily="49" charset="-122"/>
                <a:sym typeface="+mn-ea"/>
              </a:rPr>
              <a:t>）导致慢性肾功能衰竭</a:t>
            </a:r>
            <a:r>
              <a:rPr lang="en-US" altLang="zh-CN" sz="2000" dirty="0">
                <a:latin typeface="Trebuchet MS" panose="020B0603020202020204" pitchFamily="34" charset="0"/>
                <a:ea typeface="楷体_GB2312" panose="02010609030101010101" pitchFamily="49" charset="-122"/>
                <a:sym typeface="+mn-ea"/>
              </a:rPr>
              <a:t>(</a:t>
            </a:r>
            <a:r>
              <a:rPr lang="zh-CN" altLang="en-US" sz="2000" dirty="0">
                <a:latin typeface="Trebuchet MS" panose="020B0603020202020204" pitchFamily="34" charset="0"/>
                <a:ea typeface="楷体_GB2312" panose="02010609030101010101" pitchFamily="49" charset="-122"/>
                <a:sym typeface="+mn-ea"/>
              </a:rPr>
              <a:t>chronic renal failure</a:t>
            </a:r>
            <a:r>
              <a:rPr lang="en-US" altLang="zh-CN" sz="2000" dirty="0" smtClean="0">
                <a:latin typeface="Trebuchet MS" panose="020B0603020202020204" pitchFamily="34" charset="0"/>
                <a:ea typeface="楷体_GB2312" panose="02010609030101010101" pitchFamily="49" charset="-122"/>
                <a:sym typeface="+mn-ea"/>
              </a:rPr>
              <a:t>)</a:t>
            </a:r>
            <a:r>
              <a:rPr lang="zh-CN" altLang="en-US" sz="2000" dirty="0" smtClean="0">
                <a:latin typeface="Trebuchet MS" panose="020B0603020202020204" pitchFamily="34" charset="0"/>
                <a:ea typeface="楷体_GB2312" panose="02010609030101010101" pitchFamily="49" charset="-122"/>
                <a:sym typeface="+mn-ea"/>
              </a:rPr>
              <a:t>的综述类免费全文文献。注：</a:t>
            </a:r>
            <a:r>
              <a:rPr lang="en-US" altLang="zh-CN" sz="2000" dirty="0" err="1" smtClean="0">
                <a:solidFill>
                  <a:srgbClr val="0000FF"/>
                </a:solidFill>
                <a:latin typeface="Trebuchet MS" panose="020B0603020202020204" pitchFamily="34" charset="0"/>
                <a:ea typeface="楷体_GB2312" panose="02010609030101010101" pitchFamily="49" charset="-122"/>
                <a:sym typeface="+mn-ea"/>
              </a:rPr>
              <a:t>MeSH</a:t>
            </a:r>
            <a:r>
              <a:rPr lang="zh-CN" altLang="en-US" sz="2000" dirty="0">
                <a:solidFill>
                  <a:srgbClr val="0000FF"/>
                </a:solidFill>
                <a:latin typeface="Trebuchet MS" panose="020B0603020202020204" pitchFamily="34" charset="0"/>
                <a:ea typeface="楷体_GB2312" panose="02010609030101010101" pitchFamily="49" charset="-122"/>
                <a:sym typeface="+mn-ea"/>
              </a:rPr>
              <a:t>表中可见“chronic renal failure </a:t>
            </a:r>
            <a:r>
              <a:rPr lang="en-US" altLang="zh-CN" sz="2000" dirty="0">
                <a:solidFill>
                  <a:srgbClr val="FF0000"/>
                </a:solidFill>
                <a:latin typeface="Trebuchet MS" panose="020B0603020202020204" pitchFamily="34" charset="0"/>
                <a:ea typeface="楷体_GB2312" panose="02010609030101010101" pitchFamily="49" charset="-122"/>
                <a:sym typeface="+mn-ea"/>
              </a:rPr>
              <a:t>See</a:t>
            </a:r>
            <a:r>
              <a:rPr lang="en-US" altLang="zh-CN" sz="2000" dirty="0">
                <a:solidFill>
                  <a:srgbClr val="0000FF"/>
                </a:solidFill>
                <a:latin typeface="Trebuchet MS" panose="020B0603020202020204" pitchFamily="34" charset="0"/>
                <a:ea typeface="楷体_GB2312" panose="02010609030101010101" pitchFamily="49" charset="-122"/>
                <a:sym typeface="+mn-ea"/>
              </a:rPr>
              <a:t> kidney </a:t>
            </a:r>
            <a:r>
              <a:rPr lang="en-US" altLang="zh-CN" sz="2000" dirty="0" err="1">
                <a:solidFill>
                  <a:srgbClr val="0000FF"/>
                </a:solidFill>
                <a:latin typeface="Trebuchet MS" panose="020B0603020202020204" pitchFamily="34" charset="0"/>
                <a:ea typeface="楷体_GB2312" panose="02010609030101010101" pitchFamily="49" charset="-122"/>
                <a:sym typeface="+mn-ea"/>
              </a:rPr>
              <a:t>failure,Chronic</a:t>
            </a:r>
            <a:r>
              <a:rPr lang="zh-CN" altLang="en-US" sz="2000" dirty="0">
                <a:solidFill>
                  <a:srgbClr val="0000FF"/>
                </a:solidFill>
                <a:latin typeface="Trebuchet MS" panose="020B0603020202020204" pitchFamily="34" charset="0"/>
                <a:ea typeface="楷体_GB2312" panose="02010609030101010101" pitchFamily="49" charset="-122"/>
                <a:sym typeface="+mn-ea"/>
              </a:rPr>
              <a:t>”</a:t>
            </a:r>
            <a:r>
              <a:rPr lang="zh-CN" altLang="en-US" sz="2000" dirty="0">
                <a:latin typeface="Trebuchet MS" panose="020B0603020202020204" pitchFamily="34" charset="0"/>
                <a:ea typeface="楷体_GB2312" panose="02010609030101010101" pitchFamily="49" charset="-122"/>
                <a:sym typeface="+mn-ea"/>
              </a:rPr>
              <a:t> </a:t>
            </a:r>
            <a:endParaRPr lang="zh-CN" altLang="en-US" sz="2000" dirty="0">
              <a:latin typeface="Trebuchet MS" panose="020B0603020202020204" pitchFamily="34" charset="0"/>
              <a:ea typeface="楷体_GB2312" panose="02010609030101010101" pitchFamily="49" charset="-122"/>
            </a:endParaRPr>
          </a:p>
          <a:p>
            <a:pPr>
              <a:lnSpc>
                <a:spcPct val="150000"/>
              </a:lnSpc>
              <a:defRPr/>
            </a:pPr>
            <a:r>
              <a:rPr lang="zh-CN" altLang="en-US" sz="2000" dirty="0" smtClean="0">
                <a:latin typeface="Trebuchet MS" panose="020B0603020202020204" pitchFamily="34" charset="0"/>
                <a:ea typeface="楷体_GB2312" panose="02010609030101010101" pitchFamily="49" charset="-122"/>
                <a:sym typeface="+mn-ea"/>
              </a:rPr>
              <a:t>检索</a:t>
            </a:r>
            <a:r>
              <a:rPr lang="zh-CN" altLang="en-US" sz="2000" dirty="0">
                <a:latin typeface="Trebuchet MS" panose="020B0603020202020204" pitchFamily="34" charset="0"/>
                <a:ea typeface="楷体_GB2312" panose="02010609030101010101" pitchFamily="49" charset="-122"/>
                <a:sym typeface="+mn-ea"/>
              </a:rPr>
              <a:t>式</a:t>
            </a:r>
            <a:endParaRPr lang="en-US" altLang="zh-CN" sz="2000" dirty="0">
              <a:latin typeface="Trebuchet MS" panose="020B0603020202020204" pitchFamily="34" charset="0"/>
              <a:ea typeface="楷体_GB2312" panose="02010609030101010101" pitchFamily="49" charset="-122"/>
            </a:endParaRPr>
          </a:p>
          <a:p>
            <a:pPr>
              <a:lnSpc>
                <a:spcPct val="150000"/>
              </a:lnSpc>
              <a:defRPr/>
            </a:pPr>
            <a:r>
              <a:rPr lang="en-US" altLang="zh-CN" dirty="0">
                <a:latin typeface="Trebuchet MS" panose="020B0603020202020204" pitchFamily="34" charset="0"/>
                <a:ea typeface="楷体_GB2312" panose="02010609030101010101" pitchFamily="49" charset="-122"/>
              </a:rPr>
              <a:t>#1 poisoning  / complications</a:t>
            </a:r>
          </a:p>
          <a:p>
            <a:pPr>
              <a:lnSpc>
                <a:spcPct val="150000"/>
              </a:lnSpc>
              <a:defRPr/>
            </a:pPr>
            <a:r>
              <a:rPr lang="en-US" altLang="zh-CN" dirty="0">
                <a:latin typeface="Trebuchet MS" panose="020B0603020202020204" pitchFamily="34" charset="0"/>
                <a:ea typeface="楷体_GB2312" panose="02010609030101010101" pitchFamily="49" charset="-122"/>
              </a:rPr>
              <a:t>#2   kidney </a:t>
            </a:r>
            <a:r>
              <a:rPr lang="en-US" altLang="zh-CN" dirty="0" err="1">
                <a:latin typeface="Trebuchet MS" panose="020B0603020202020204" pitchFamily="34" charset="0"/>
                <a:ea typeface="楷体_GB2312" panose="02010609030101010101" pitchFamily="49" charset="-122"/>
              </a:rPr>
              <a:t>failure,Chronic</a:t>
            </a:r>
            <a:r>
              <a:rPr lang="en-US" altLang="zh-CN" dirty="0">
                <a:latin typeface="Trebuchet MS" panose="020B0603020202020204" pitchFamily="34" charset="0"/>
                <a:ea typeface="楷体_GB2312" panose="02010609030101010101" pitchFamily="49" charset="-122"/>
              </a:rPr>
              <a:t>  / etiology</a:t>
            </a:r>
          </a:p>
          <a:p>
            <a:pPr>
              <a:lnSpc>
                <a:spcPct val="150000"/>
              </a:lnSpc>
              <a:defRPr/>
            </a:pPr>
            <a:r>
              <a:rPr lang="en-US" altLang="zh-CN" dirty="0">
                <a:latin typeface="Trebuchet MS" panose="020B0603020202020204" pitchFamily="34" charset="0"/>
                <a:ea typeface="楷体_GB2312" panose="02010609030101010101" pitchFamily="49" charset="-122"/>
              </a:rPr>
              <a:t>#3   #1 AND #2</a:t>
            </a:r>
            <a:r>
              <a:rPr lang="zh-CN" altLang="en-US" dirty="0">
                <a:latin typeface="Trebuchet MS" panose="020B0603020202020204" pitchFamily="34" charset="0"/>
                <a:ea typeface="楷体_GB2312" panose="02010609030101010101" pitchFamily="49" charset="-122"/>
              </a:rPr>
              <a:t>（</a:t>
            </a:r>
            <a:r>
              <a:rPr lang="en-US" altLang="zh-CN" dirty="0" smtClean="0">
                <a:latin typeface="Trebuchet MS" panose="020B0603020202020204" pitchFamily="34" charset="0"/>
                <a:ea typeface="楷体_GB2312" panose="02010609030101010101" pitchFamily="49" charset="-122"/>
              </a:rPr>
              <a:t>filters</a:t>
            </a:r>
            <a:r>
              <a:rPr lang="zh-CN" altLang="en-US" dirty="0" smtClean="0">
                <a:latin typeface="Trebuchet MS" panose="020B0603020202020204" pitchFamily="34" charset="0"/>
                <a:ea typeface="楷体_GB2312" panose="02010609030101010101" pitchFamily="49" charset="-122"/>
              </a:rPr>
              <a:t>：</a:t>
            </a:r>
            <a:r>
              <a:rPr lang="en-US" altLang="zh-CN" dirty="0" smtClean="0">
                <a:latin typeface="Trebuchet MS" panose="020B0603020202020204" pitchFamily="34" charset="0"/>
                <a:ea typeface="楷体_GB2312" panose="02010609030101010101" pitchFamily="49" charset="-122"/>
              </a:rPr>
              <a:t>Review, Free full text</a:t>
            </a:r>
            <a:r>
              <a:rPr lang="zh-CN" altLang="en-US" dirty="0" smtClean="0">
                <a:latin typeface="Trebuchet MS" panose="020B0603020202020204" pitchFamily="34" charset="0"/>
                <a:ea typeface="楷体_GB2312" panose="02010609030101010101" pitchFamily="49" charset="-122"/>
              </a:rPr>
              <a:t>）</a:t>
            </a:r>
          </a:p>
          <a:p>
            <a:pPr>
              <a:lnSpc>
                <a:spcPct val="150000"/>
              </a:lnSpc>
              <a:defRPr/>
            </a:pPr>
            <a:r>
              <a:rPr lang="zh-CN" altLang="en-US" sz="2400" dirty="0">
                <a:latin typeface="Trebuchet MS" panose="020B0603020202020204" pitchFamily="34" charset="0"/>
                <a:ea typeface="楷体_GB2312" panose="02010609030101010101" pitchFamily="49" charset="-122"/>
              </a:rPr>
              <a:t>或：</a:t>
            </a:r>
          </a:p>
          <a:p>
            <a:pPr>
              <a:lnSpc>
                <a:spcPct val="150000"/>
              </a:lnSpc>
              <a:defRPr/>
            </a:pPr>
            <a:r>
              <a:rPr lang="en-US" altLang="zh-CN" dirty="0">
                <a:latin typeface="Trebuchet MS" panose="020B0603020202020204" pitchFamily="34" charset="0"/>
                <a:ea typeface="楷体_GB2312" panose="02010609030101010101" pitchFamily="49" charset="-122"/>
                <a:sym typeface="+mn-ea"/>
              </a:rPr>
              <a:t>poisoning  / complications</a:t>
            </a:r>
            <a:r>
              <a:rPr lang="en-US" altLang="zh-CN" dirty="0">
                <a:latin typeface="Trebuchet MS" panose="020B0603020202020204" pitchFamily="34" charset="0"/>
                <a:ea typeface="楷体_GB2312" panose="02010609030101010101" pitchFamily="49" charset="-122"/>
              </a:rPr>
              <a:t> AND </a:t>
            </a:r>
            <a:r>
              <a:rPr lang="en-US" altLang="zh-CN" dirty="0">
                <a:latin typeface="Trebuchet MS" panose="020B0603020202020204" pitchFamily="34" charset="0"/>
                <a:ea typeface="楷体_GB2312" panose="02010609030101010101" pitchFamily="49" charset="-122"/>
                <a:sym typeface="+mn-ea"/>
              </a:rPr>
              <a:t>  kidney </a:t>
            </a:r>
            <a:r>
              <a:rPr lang="en-US" altLang="zh-CN" dirty="0" err="1">
                <a:latin typeface="Trebuchet MS" panose="020B0603020202020204" pitchFamily="34" charset="0"/>
                <a:ea typeface="楷体_GB2312" panose="02010609030101010101" pitchFamily="49" charset="-122"/>
                <a:sym typeface="+mn-ea"/>
              </a:rPr>
              <a:t>failure,Chronic</a:t>
            </a:r>
            <a:r>
              <a:rPr lang="en-US" altLang="zh-CN" dirty="0">
                <a:latin typeface="Trebuchet MS" panose="020B0603020202020204" pitchFamily="34" charset="0"/>
                <a:ea typeface="楷体_GB2312" panose="02010609030101010101" pitchFamily="49" charset="-122"/>
                <a:sym typeface="+mn-ea"/>
              </a:rPr>
              <a:t>  / etiology  </a:t>
            </a:r>
            <a:r>
              <a:rPr lang="en-US" altLang="zh-CN" dirty="0" smtClean="0">
                <a:latin typeface="Trebuchet MS" panose="020B0603020202020204" pitchFamily="34" charset="0"/>
                <a:ea typeface="楷体_GB2312" panose="02010609030101010101" pitchFamily="49" charset="-122"/>
                <a:sym typeface="+mn-ea"/>
              </a:rPr>
              <a:t>filters</a:t>
            </a:r>
            <a:r>
              <a:rPr lang="zh-CN" altLang="en-US" dirty="0" smtClean="0">
                <a:latin typeface="Trebuchet MS" panose="020B0603020202020204" pitchFamily="34" charset="0"/>
                <a:ea typeface="楷体_GB2312" panose="02010609030101010101" pitchFamily="49" charset="-122"/>
                <a:sym typeface="+mn-ea"/>
              </a:rPr>
              <a:t>：</a:t>
            </a:r>
            <a:r>
              <a:rPr lang="en-US" altLang="zh-CN" dirty="0" smtClean="0">
                <a:latin typeface="Trebuchet MS" panose="020B0603020202020204" pitchFamily="34" charset="0"/>
                <a:ea typeface="楷体_GB2312" panose="02010609030101010101" pitchFamily="49" charset="-122"/>
                <a:sym typeface="+mn-ea"/>
              </a:rPr>
              <a:t>Review, Free full text</a:t>
            </a:r>
            <a:endParaRPr lang="en-US" altLang="zh-CN" dirty="0">
              <a:latin typeface="Trebuchet MS" panose="020B0603020202020204" pitchFamily="34" charset="0"/>
              <a:ea typeface="楷体_GB2312" panose="02010609030101010101" pitchFamily="49" charset="-122"/>
            </a:endParaRPr>
          </a:p>
          <a:p>
            <a:pPr>
              <a:lnSpc>
                <a:spcPct val="150000"/>
              </a:lnSpc>
              <a:defRPr/>
            </a:pPr>
            <a:endParaRPr lang="zh-CN" altLang="en-US" dirty="0">
              <a:latin typeface="Trebuchet MS" panose="020B0603020202020204" pitchFamily="34" charset="0"/>
              <a:ea typeface="楷体_GB2312" panose="0201060903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defRPr/>
            </a:pPr>
            <a:r>
              <a:rPr lang="en-US" altLang="zh-CN" sz="3200" b="1" dirty="0" smtClean="0">
                <a:solidFill>
                  <a:srgbClr val="FFFF00"/>
                </a:solidFill>
                <a:latin typeface="微软雅黑" panose="020B0503020204020204" pitchFamily="34" charset="-122"/>
                <a:ea typeface="微软雅黑" panose="020B0503020204020204" pitchFamily="34" charset="-122"/>
              </a:rPr>
              <a:t>2-3</a:t>
            </a:r>
            <a:r>
              <a:rPr lang="zh-CN" altLang="en-US" sz="3200" b="1" dirty="0" smtClean="0">
                <a:solidFill>
                  <a:srgbClr val="FFFF00"/>
                </a:solidFill>
                <a:latin typeface="微软雅黑" panose="020B0503020204020204" pitchFamily="34" charset="-122"/>
                <a:ea typeface="微软雅黑" panose="020B0503020204020204" pitchFamily="34" charset="-122"/>
              </a:rPr>
              <a:t>、中文</a:t>
            </a:r>
            <a:r>
              <a:rPr lang="zh-CN" altLang="en-US" sz="3200" b="1" dirty="0">
                <a:solidFill>
                  <a:srgbClr val="FFFF00"/>
                </a:solidFill>
                <a:latin typeface="微软雅黑" panose="020B0503020204020204" pitchFamily="34" charset="-122"/>
                <a:ea typeface="微软雅黑" panose="020B0503020204020204" pitchFamily="34" charset="-122"/>
              </a:rPr>
              <a:t>全文数据</a:t>
            </a:r>
            <a:r>
              <a:rPr lang="zh-CN" altLang="en-US" sz="3200" b="1" dirty="0" smtClean="0">
                <a:solidFill>
                  <a:srgbClr val="FFFF00"/>
                </a:solidFill>
                <a:latin typeface="微软雅黑" panose="020B0503020204020204" pitchFamily="34" charset="-122"/>
                <a:ea typeface="微软雅黑" panose="020B0503020204020204" pitchFamily="34" charset="-122"/>
              </a:rPr>
              <a:t>库检索</a:t>
            </a:r>
            <a:r>
              <a:rPr lang="zh-CN" altLang="en-US" sz="3200" b="1" dirty="0">
                <a:solidFill>
                  <a:srgbClr val="FFFF00"/>
                </a:solidFill>
                <a:latin typeface="微软雅黑" panose="020B0503020204020204" pitchFamily="34" charset="-122"/>
                <a:ea typeface="微软雅黑" panose="020B0503020204020204" pitchFamily="34" charset="-122"/>
              </a:rPr>
              <a:t>表达式</a:t>
            </a:r>
          </a:p>
        </p:txBody>
      </p:sp>
      <p:sp>
        <p:nvSpPr>
          <p:cNvPr id="2" name="矩形 1"/>
          <p:cNvSpPr/>
          <p:nvPr/>
        </p:nvSpPr>
        <p:spPr>
          <a:xfrm>
            <a:off x="369277" y="1248507"/>
            <a:ext cx="11368454" cy="5170646"/>
          </a:xfrm>
          <a:prstGeom prst="rect">
            <a:avLst/>
          </a:prstGeom>
        </p:spPr>
        <p:txBody>
          <a:bodyPr wrap="square">
            <a:spAutoFit/>
          </a:bodyPr>
          <a:lstStyle/>
          <a:p>
            <a:pPr>
              <a:lnSpc>
                <a:spcPct val="150000"/>
              </a:lnSpc>
              <a:defRPr/>
            </a:pPr>
            <a:r>
              <a:rPr lang="en-US" altLang="zh-CN" sz="2800" dirty="0" smtClean="0">
                <a:ea typeface="楷体_GB2312" panose="02010609030101010101" pitchFamily="49" charset="-122"/>
              </a:rPr>
              <a:t>1</a:t>
            </a:r>
            <a:r>
              <a:rPr lang="zh-CN" altLang="en-US" sz="2800" dirty="0" smtClean="0">
                <a:ea typeface="楷体_GB2312" panose="02010609030101010101" pitchFamily="49" charset="-122"/>
              </a:rPr>
              <a:t>、</a:t>
            </a:r>
            <a:r>
              <a:rPr lang="en-US" altLang="zh-CN" sz="2800" dirty="0" smtClean="0">
                <a:ea typeface="楷体_GB2312" panose="02010609030101010101" pitchFamily="49" charset="-122"/>
              </a:rPr>
              <a:t>CNKI</a:t>
            </a:r>
            <a:r>
              <a:rPr lang="zh-CN" altLang="en-US" sz="2800" dirty="0">
                <a:ea typeface="楷体_GB2312" panose="02010609030101010101" pitchFamily="49" charset="-122"/>
              </a:rPr>
              <a:t>期刊全文数据库（高级检索）</a:t>
            </a:r>
          </a:p>
          <a:p>
            <a:pPr>
              <a:lnSpc>
                <a:spcPct val="150000"/>
              </a:lnSpc>
              <a:defRPr/>
            </a:pPr>
            <a:r>
              <a:rPr lang="zh-CN" altLang="en-US" sz="2800" dirty="0" smtClean="0">
                <a:ea typeface="楷体_GB2312" panose="02010609030101010101" pitchFamily="49" charset="-122"/>
              </a:rPr>
              <a:t>主题</a:t>
            </a:r>
            <a:r>
              <a:rPr lang="en-US" altLang="zh-CN" sz="2800" dirty="0">
                <a:ea typeface="楷体_GB2312" panose="02010609030101010101" pitchFamily="49" charset="-122"/>
              </a:rPr>
              <a:t>=</a:t>
            </a:r>
            <a:r>
              <a:rPr lang="zh-CN" altLang="en-US" sz="2800" dirty="0" smtClean="0">
                <a:ea typeface="楷体_GB2312" panose="02010609030101010101" pitchFamily="49" charset="-122"/>
              </a:rPr>
              <a:t>中毒  </a:t>
            </a:r>
            <a:r>
              <a:rPr lang="en-US" altLang="zh-CN" sz="2800" dirty="0">
                <a:ea typeface="楷体_GB2312" panose="02010609030101010101" pitchFamily="49" charset="-122"/>
              </a:rPr>
              <a:t>AND </a:t>
            </a:r>
            <a:r>
              <a:rPr lang="zh-CN" altLang="en-US" sz="2800" dirty="0">
                <a:ea typeface="楷体_GB2312" panose="02010609030101010101" pitchFamily="49" charset="-122"/>
              </a:rPr>
              <a:t> </a:t>
            </a:r>
            <a:r>
              <a:rPr lang="zh-CN" altLang="en-US" sz="2800" dirty="0" smtClean="0">
                <a:ea typeface="楷体_GB2312" panose="02010609030101010101" pitchFamily="49" charset="-122"/>
              </a:rPr>
              <a:t>主题</a:t>
            </a:r>
            <a:r>
              <a:rPr lang="en-US" altLang="zh-CN" sz="2800" dirty="0">
                <a:ea typeface="楷体_GB2312" panose="02010609030101010101" pitchFamily="49" charset="-122"/>
              </a:rPr>
              <a:t>=</a:t>
            </a:r>
            <a:r>
              <a:rPr lang="zh-CN" altLang="en-US" sz="2800" dirty="0">
                <a:ea typeface="楷体_GB2312" panose="02010609030101010101" pitchFamily="49" charset="-122"/>
              </a:rPr>
              <a:t>慢性</a:t>
            </a:r>
            <a:r>
              <a:rPr lang="zh-CN" altLang="en-US" sz="2800" dirty="0" smtClean="0">
                <a:ea typeface="楷体_GB2312" panose="02010609030101010101" pitchFamily="49" charset="-122"/>
              </a:rPr>
              <a:t>肾功能衰竭</a:t>
            </a:r>
            <a:r>
              <a:rPr lang="zh-CN" altLang="en-US" sz="2800" dirty="0">
                <a:ea typeface="楷体_GB2312" panose="02010609030101010101" pitchFamily="49" charset="-122"/>
              </a:rPr>
              <a:t> </a:t>
            </a:r>
            <a:r>
              <a:rPr lang="en-US" altLang="zh-CN" sz="2800" dirty="0" smtClean="0">
                <a:ea typeface="楷体_GB2312" panose="02010609030101010101" pitchFamily="49" charset="-122"/>
              </a:rPr>
              <a:t> </a:t>
            </a:r>
            <a:r>
              <a:rPr lang="en-US" altLang="zh-CN" sz="2800" dirty="0">
                <a:ea typeface="楷体_GB2312" panose="02010609030101010101" pitchFamily="49" charset="-122"/>
              </a:rPr>
              <a:t>AND</a:t>
            </a:r>
            <a:r>
              <a:rPr lang="zh-CN" altLang="en-US" sz="2800" dirty="0" smtClean="0">
                <a:ea typeface="楷体_GB2312" panose="02010609030101010101" pitchFamily="49" charset="-122"/>
              </a:rPr>
              <a:t>  </a:t>
            </a:r>
            <a:r>
              <a:rPr lang="en-US" altLang="zh-CN" sz="2800" dirty="0" smtClean="0">
                <a:ea typeface="楷体_GB2312" panose="02010609030101010101" pitchFamily="49" charset="-122"/>
              </a:rPr>
              <a:t>(</a:t>
            </a:r>
            <a:r>
              <a:rPr lang="zh-CN" altLang="en-US" sz="2800" dirty="0" smtClean="0">
                <a:ea typeface="楷体_GB2312" panose="02010609030101010101" pitchFamily="49" charset="-122"/>
              </a:rPr>
              <a:t>限定条件</a:t>
            </a:r>
            <a:r>
              <a:rPr lang="en-US" altLang="zh-CN" sz="2800" dirty="0" smtClean="0">
                <a:ea typeface="楷体_GB2312" panose="02010609030101010101" pitchFamily="49" charset="-122"/>
              </a:rPr>
              <a:t>)</a:t>
            </a:r>
          </a:p>
          <a:p>
            <a:pPr>
              <a:lnSpc>
                <a:spcPct val="150000"/>
              </a:lnSpc>
              <a:defRPr/>
            </a:pPr>
            <a:endParaRPr lang="en-US" altLang="zh-CN" sz="2800" dirty="0">
              <a:ea typeface="楷体_GB2312" panose="02010609030101010101" pitchFamily="49" charset="-122"/>
            </a:endParaRPr>
          </a:p>
          <a:p>
            <a:pPr>
              <a:lnSpc>
                <a:spcPct val="150000"/>
              </a:lnSpc>
              <a:defRPr/>
            </a:pPr>
            <a:r>
              <a:rPr lang="en-US" altLang="zh-CN" sz="2800" dirty="0" smtClean="0">
                <a:ea typeface="楷体_GB2312" panose="02010609030101010101" pitchFamily="49" charset="-122"/>
              </a:rPr>
              <a:t>2</a:t>
            </a:r>
            <a:r>
              <a:rPr lang="zh-CN" altLang="en-US" sz="2800" dirty="0" smtClean="0">
                <a:ea typeface="楷体_GB2312" panose="02010609030101010101" pitchFamily="49" charset="-122"/>
              </a:rPr>
              <a:t>、万方</a:t>
            </a:r>
            <a:r>
              <a:rPr lang="zh-CN" altLang="en-US" sz="2800" dirty="0">
                <a:ea typeface="楷体_GB2312" panose="02010609030101010101" pitchFamily="49" charset="-122"/>
              </a:rPr>
              <a:t>（高级检索）</a:t>
            </a:r>
          </a:p>
          <a:p>
            <a:pPr>
              <a:lnSpc>
                <a:spcPct val="150000"/>
              </a:lnSpc>
              <a:defRPr/>
            </a:pPr>
            <a:r>
              <a:rPr lang="zh-CN" altLang="en-US" sz="2800" dirty="0" smtClean="0">
                <a:ea typeface="楷体_GB2312" panose="02010609030101010101" pitchFamily="49" charset="-122"/>
              </a:rPr>
              <a:t>主题</a:t>
            </a:r>
            <a:r>
              <a:rPr lang="en-US" altLang="zh-CN" sz="2800" dirty="0">
                <a:ea typeface="楷体_GB2312" panose="02010609030101010101" pitchFamily="49" charset="-122"/>
              </a:rPr>
              <a:t>=</a:t>
            </a:r>
            <a:r>
              <a:rPr lang="zh-CN" altLang="en-US" sz="2800" dirty="0" smtClean="0">
                <a:ea typeface="楷体_GB2312" panose="02010609030101010101" pitchFamily="49" charset="-122"/>
              </a:rPr>
              <a:t>中毒  </a:t>
            </a:r>
            <a:r>
              <a:rPr lang="en-US" altLang="zh-CN" sz="2800" dirty="0">
                <a:ea typeface="楷体_GB2312" panose="02010609030101010101" pitchFamily="49" charset="-122"/>
              </a:rPr>
              <a:t>AND  </a:t>
            </a:r>
            <a:r>
              <a:rPr lang="zh-CN" altLang="en-US" sz="2800" dirty="0" smtClean="0">
                <a:ea typeface="楷体_GB2312" panose="02010609030101010101" pitchFamily="49" charset="-122"/>
              </a:rPr>
              <a:t>主题</a:t>
            </a:r>
            <a:r>
              <a:rPr lang="en-US" altLang="zh-CN" sz="2800" dirty="0">
                <a:ea typeface="楷体_GB2312" panose="02010609030101010101" pitchFamily="49" charset="-122"/>
              </a:rPr>
              <a:t>=</a:t>
            </a:r>
            <a:r>
              <a:rPr lang="zh-CN" altLang="en-US" sz="2800" dirty="0">
                <a:ea typeface="楷体_GB2312" panose="02010609030101010101" pitchFamily="49" charset="-122"/>
              </a:rPr>
              <a:t>慢性</a:t>
            </a:r>
            <a:r>
              <a:rPr lang="zh-CN" altLang="en-US" sz="2800" dirty="0" smtClean="0">
                <a:ea typeface="楷体_GB2312" panose="02010609030101010101" pitchFamily="49" charset="-122"/>
              </a:rPr>
              <a:t>肾功能衰竭</a:t>
            </a:r>
            <a:r>
              <a:rPr lang="en-US" altLang="zh-CN" sz="2800" dirty="0">
                <a:ea typeface="楷体_GB2312" panose="02010609030101010101" pitchFamily="49" charset="-122"/>
              </a:rPr>
              <a:t> </a:t>
            </a:r>
            <a:r>
              <a:rPr lang="zh-CN" altLang="en-US" sz="2800" dirty="0" smtClean="0">
                <a:ea typeface="楷体_GB2312" panose="02010609030101010101" pitchFamily="49" charset="-122"/>
              </a:rPr>
              <a:t> </a:t>
            </a:r>
            <a:r>
              <a:rPr lang="en-US" altLang="zh-CN" sz="2800" dirty="0" smtClean="0">
                <a:ea typeface="楷体_GB2312" panose="02010609030101010101" pitchFamily="49" charset="-122"/>
              </a:rPr>
              <a:t>AND</a:t>
            </a:r>
            <a:r>
              <a:rPr lang="zh-CN" altLang="en-US" sz="2800" dirty="0" smtClean="0">
                <a:ea typeface="楷体_GB2312" panose="02010609030101010101" pitchFamily="49" charset="-122"/>
              </a:rPr>
              <a:t> </a:t>
            </a:r>
            <a:r>
              <a:rPr lang="en-US" altLang="zh-CN" sz="2800" dirty="0" smtClean="0">
                <a:ea typeface="楷体_GB2312" panose="02010609030101010101" pitchFamily="49" charset="-122"/>
              </a:rPr>
              <a:t>(</a:t>
            </a:r>
            <a:r>
              <a:rPr lang="zh-CN" altLang="en-US" sz="2800" dirty="0">
                <a:ea typeface="楷体_GB2312" panose="02010609030101010101" pitchFamily="49" charset="-122"/>
              </a:rPr>
              <a:t>限定条件</a:t>
            </a:r>
            <a:r>
              <a:rPr lang="en-US" altLang="zh-CN" sz="2800" dirty="0" smtClean="0">
                <a:ea typeface="楷体_GB2312" panose="02010609030101010101" pitchFamily="49" charset="-122"/>
              </a:rPr>
              <a:t>)</a:t>
            </a:r>
          </a:p>
          <a:p>
            <a:pPr>
              <a:lnSpc>
                <a:spcPct val="150000"/>
              </a:lnSpc>
              <a:defRPr/>
            </a:pPr>
            <a:endParaRPr lang="en-US" altLang="zh-CN" sz="2800" dirty="0">
              <a:ea typeface="楷体_GB2312" panose="02010609030101010101" pitchFamily="49" charset="-122"/>
            </a:endParaRPr>
          </a:p>
          <a:p>
            <a:pPr>
              <a:lnSpc>
                <a:spcPct val="150000"/>
              </a:lnSpc>
              <a:defRPr/>
            </a:pPr>
            <a:r>
              <a:rPr lang="en-US" altLang="zh-CN" sz="2800" dirty="0" smtClean="0">
                <a:ea typeface="楷体_GB2312" panose="02010609030101010101" pitchFamily="49" charset="-122"/>
              </a:rPr>
              <a:t>3</a:t>
            </a:r>
            <a:r>
              <a:rPr lang="zh-CN" altLang="en-US" sz="2800" dirty="0" smtClean="0">
                <a:ea typeface="楷体_GB2312" panose="02010609030101010101" pitchFamily="49" charset="-122"/>
              </a:rPr>
              <a:t>、维普</a:t>
            </a:r>
            <a:r>
              <a:rPr lang="zh-CN" altLang="en-US" sz="2800" dirty="0">
                <a:ea typeface="楷体_GB2312" panose="02010609030101010101" pitchFamily="49" charset="-122"/>
              </a:rPr>
              <a:t>期刊全文数据库（基本检索）</a:t>
            </a:r>
          </a:p>
          <a:p>
            <a:pPr>
              <a:lnSpc>
                <a:spcPct val="150000"/>
              </a:lnSpc>
              <a:defRPr/>
            </a:pPr>
            <a:r>
              <a:rPr lang="zh-CN" altLang="en-US" sz="2400" dirty="0" smtClean="0">
                <a:ea typeface="楷体_GB2312" panose="02010609030101010101" pitchFamily="49" charset="-122"/>
              </a:rPr>
              <a:t>题名</a:t>
            </a:r>
            <a:r>
              <a:rPr lang="zh-CN" altLang="en-US" sz="2400" dirty="0">
                <a:ea typeface="楷体_GB2312" panose="02010609030101010101" pitchFamily="49" charset="-122"/>
              </a:rPr>
              <a:t>或关键词</a:t>
            </a:r>
            <a:r>
              <a:rPr lang="en-US" altLang="zh-CN" sz="2400" dirty="0">
                <a:ea typeface="楷体_GB2312" panose="02010609030101010101" pitchFamily="49" charset="-122"/>
              </a:rPr>
              <a:t>=</a:t>
            </a:r>
            <a:r>
              <a:rPr lang="zh-CN" altLang="en-US" sz="2400" dirty="0" smtClean="0">
                <a:ea typeface="楷体_GB2312" panose="02010609030101010101" pitchFamily="49" charset="-122"/>
              </a:rPr>
              <a:t>中毒  </a:t>
            </a:r>
            <a:r>
              <a:rPr lang="en-US" altLang="zh-CN" sz="2400" dirty="0">
                <a:ea typeface="楷体_GB2312" panose="02010609030101010101" pitchFamily="49" charset="-122"/>
              </a:rPr>
              <a:t>AND </a:t>
            </a:r>
            <a:r>
              <a:rPr lang="en-US" altLang="zh-CN" sz="2400" dirty="0" smtClean="0">
                <a:ea typeface="楷体_GB2312" panose="02010609030101010101" pitchFamily="49" charset="-122"/>
              </a:rPr>
              <a:t> </a:t>
            </a:r>
            <a:r>
              <a:rPr lang="zh-CN" altLang="en-US" sz="2400" dirty="0" smtClean="0">
                <a:ea typeface="楷体_GB2312" panose="02010609030101010101" pitchFamily="49" charset="-122"/>
              </a:rPr>
              <a:t>题名</a:t>
            </a:r>
            <a:r>
              <a:rPr lang="zh-CN" altLang="en-US" sz="2400" dirty="0">
                <a:ea typeface="楷体_GB2312" panose="02010609030101010101" pitchFamily="49" charset="-122"/>
              </a:rPr>
              <a:t>或关键词</a:t>
            </a:r>
            <a:r>
              <a:rPr lang="en-US" altLang="zh-CN" sz="2400" dirty="0">
                <a:ea typeface="楷体_GB2312" panose="02010609030101010101" pitchFamily="49" charset="-122"/>
              </a:rPr>
              <a:t>=</a:t>
            </a:r>
            <a:r>
              <a:rPr lang="zh-CN" altLang="en-US" sz="2400" dirty="0">
                <a:ea typeface="楷体_GB2312" panose="02010609030101010101" pitchFamily="49" charset="-122"/>
              </a:rPr>
              <a:t>慢性</a:t>
            </a:r>
            <a:r>
              <a:rPr lang="zh-CN" altLang="en-US" sz="2400" dirty="0" smtClean="0">
                <a:ea typeface="楷体_GB2312" panose="02010609030101010101" pitchFamily="49" charset="-122"/>
              </a:rPr>
              <a:t>肾功能衰竭</a:t>
            </a:r>
            <a:r>
              <a:rPr lang="en-US" altLang="zh-CN" sz="2400" dirty="0">
                <a:ea typeface="楷体_GB2312" panose="02010609030101010101" pitchFamily="49" charset="-122"/>
              </a:rPr>
              <a:t> </a:t>
            </a:r>
            <a:r>
              <a:rPr lang="zh-CN" altLang="en-US" sz="2400" dirty="0" smtClean="0">
                <a:ea typeface="楷体_GB2312" panose="02010609030101010101" pitchFamily="49" charset="-122"/>
              </a:rPr>
              <a:t> </a:t>
            </a:r>
            <a:r>
              <a:rPr lang="en-US" altLang="zh-CN" sz="2400" dirty="0">
                <a:ea typeface="楷体_GB2312" panose="02010609030101010101" pitchFamily="49" charset="-122"/>
              </a:rPr>
              <a:t>AND</a:t>
            </a:r>
            <a:r>
              <a:rPr lang="zh-CN" altLang="en-US" sz="2400" dirty="0" smtClean="0">
                <a:ea typeface="楷体_GB2312" panose="02010609030101010101" pitchFamily="49" charset="-122"/>
              </a:rPr>
              <a:t> </a:t>
            </a:r>
            <a:r>
              <a:rPr lang="en-US" altLang="zh-CN" sz="2400" dirty="0" smtClean="0">
                <a:ea typeface="楷体_GB2312" panose="02010609030101010101" pitchFamily="49" charset="-122"/>
              </a:rPr>
              <a:t>(</a:t>
            </a:r>
            <a:r>
              <a:rPr lang="zh-CN" altLang="en-US" sz="2400" dirty="0">
                <a:ea typeface="楷体_GB2312" panose="02010609030101010101" pitchFamily="49" charset="-122"/>
              </a:rPr>
              <a:t>限定条件</a:t>
            </a:r>
            <a:r>
              <a:rPr lang="en-US" altLang="zh-CN" sz="2400" dirty="0" smtClean="0">
                <a:ea typeface="楷体_GB2312" panose="02010609030101010101" pitchFamily="49" charset="-122"/>
              </a:rPr>
              <a:t>)</a:t>
            </a:r>
            <a:endParaRPr lang="en-US" altLang="zh-CN" sz="2400" dirty="0">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99729" y="109835"/>
            <a:ext cx="9184948" cy="743986"/>
          </a:xfrm>
          <a:prstGeom prst="rect">
            <a:avLst/>
          </a:prstGeom>
          <a:noFill/>
        </p:spPr>
        <p:txBody>
          <a:bodyPr wrap="square">
            <a:spAutoFit/>
          </a:bodyPr>
          <a:lstStyle/>
          <a:p>
            <a:pPr>
              <a:lnSpc>
                <a:spcPct val="150000"/>
              </a:lnSpc>
              <a:defRPr/>
            </a:pPr>
            <a:r>
              <a:rPr lang="en-US" altLang="zh-CN" sz="3200" b="1" dirty="0" smtClean="0">
                <a:solidFill>
                  <a:srgbClr val="FFFF00"/>
                </a:solidFill>
                <a:latin typeface="微软雅黑" panose="020B0503020204020204" pitchFamily="34" charset="-122"/>
                <a:ea typeface="微软雅黑" panose="020B0503020204020204" pitchFamily="34" charset="-122"/>
              </a:rPr>
              <a:t>3-1</a:t>
            </a:r>
            <a:r>
              <a:rPr lang="zh-CN" altLang="en-US" sz="3200" b="1" dirty="0" smtClean="0">
                <a:solidFill>
                  <a:srgbClr val="FFFF00"/>
                </a:solidFill>
                <a:latin typeface="微软雅黑" panose="020B0503020204020204" pitchFamily="34" charset="-122"/>
                <a:ea typeface="微软雅黑" panose="020B0503020204020204" pitchFamily="34" charset="-122"/>
              </a:rPr>
              <a:t>、中文</a:t>
            </a:r>
            <a:r>
              <a:rPr lang="zh-CN" altLang="en-US" sz="3200" b="1" dirty="0">
                <a:solidFill>
                  <a:srgbClr val="FFFF00"/>
                </a:solidFill>
                <a:latin typeface="微软雅黑" panose="020B0503020204020204" pitchFamily="34" charset="-122"/>
                <a:ea typeface="微软雅黑" panose="020B0503020204020204" pitchFamily="34" charset="-122"/>
              </a:rPr>
              <a:t>全文数据库（高级检索</a:t>
            </a:r>
            <a:r>
              <a:rPr lang="zh-CN" altLang="en-US" sz="3200" b="1" dirty="0" smtClean="0">
                <a:solidFill>
                  <a:srgbClr val="FFFF00"/>
                </a:solidFill>
                <a:latin typeface="微软雅黑" panose="020B0503020204020204" pitchFamily="34" charset="-122"/>
                <a:ea typeface="微软雅黑" panose="020B0503020204020204" pitchFamily="34" charset="-122"/>
              </a:rPr>
              <a:t>）检索</a:t>
            </a:r>
            <a:r>
              <a:rPr lang="zh-CN" altLang="en-US" sz="3200" b="1" dirty="0">
                <a:solidFill>
                  <a:srgbClr val="FFFF00"/>
                </a:solidFill>
                <a:latin typeface="微软雅黑" panose="020B0503020204020204" pitchFamily="34" charset="-122"/>
                <a:ea typeface="微软雅黑" panose="020B0503020204020204" pitchFamily="34" charset="-122"/>
              </a:rPr>
              <a:t>步骤</a:t>
            </a:r>
          </a:p>
        </p:txBody>
      </p:sp>
      <p:sp>
        <p:nvSpPr>
          <p:cNvPr id="2" name="矩形 1"/>
          <p:cNvSpPr/>
          <p:nvPr/>
        </p:nvSpPr>
        <p:spPr>
          <a:xfrm>
            <a:off x="987752" y="1299739"/>
            <a:ext cx="9694902" cy="5262979"/>
          </a:xfrm>
          <a:prstGeom prst="rect">
            <a:avLst/>
          </a:prstGeom>
        </p:spPr>
        <p:txBody>
          <a:bodyPr wrap="square">
            <a:spAutoFit/>
          </a:bodyPr>
          <a:lstStyle/>
          <a:p>
            <a:pPr>
              <a:lnSpc>
                <a:spcPct val="150000"/>
              </a:lnSpc>
              <a:defRPr/>
            </a:pPr>
            <a:r>
              <a:rPr lang="zh-CN" altLang="en-US" sz="2800" dirty="0">
                <a:ea typeface="楷体_GB2312" panose="02010609030101010101" pitchFamily="49" charset="-122"/>
              </a:rPr>
              <a:t>一、选择**数据库</a:t>
            </a:r>
          </a:p>
          <a:p>
            <a:pPr>
              <a:lnSpc>
                <a:spcPct val="150000"/>
              </a:lnSpc>
              <a:defRPr/>
            </a:pPr>
            <a:r>
              <a:rPr lang="zh-CN" altLang="en-US" sz="2800" dirty="0">
                <a:ea typeface="楷体_GB2312" panose="02010609030101010101" pitchFamily="49" charset="-122"/>
              </a:rPr>
              <a:t>二、选择**检索途径</a:t>
            </a:r>
          </a:p>
          <a:p>
            <a:pPr>
              <a:lnSpc>
                <a:spcPct val="150000"/>
              </a:lnSpc>
              <a:defRPr/>
            </a:pPr>
            <a:r>
              <a:rPr lang="zh-CN" altLang="en-US" sz="2800" dirty="0">
                <a:ea typeface="楷体_GB2312" panose="02010609030101010101" pitchFamily="49" charset="-122"/>
              </a:rPr>
              <a:t>三、选择**字段，</a:t>
            </a:r>
            <a:r>
              <a:rPr lang="zh-CN" altLang="en-US" sz="2800" dirty="0" smtClean="0">
                <a:ea typeface="楷体_GB2312" panose="02010609030101010101" pitchFamily="49" charset="-122"/>
              </a:rPr>
              <a:t>输入 检索</a:t>
            </a:r>
            <a:r>
              <a:rPr lang="zh-CN" altLang="en-US" sz="2800" dirty="0">
                <a:ea typeface="楷体_GB2312" panose="02010609030101010101" pitchFamily="49" charset="-122"/>
              </a:rPr>
              <a:t>词</a:t>
            </a:r>
            <a:r>
              <a:rPr lang="en-US" altLang="zh-CN" sz="2800" dirty="0">
                <a:ea typeface="楷体_GB2312" panose="02010609030101010101" pitchFamily="49" charset="-122"/>
              </a:rPr>
              <a:t>A</a:t>
            </a:r>
            <a:endParaRPr lang="zh-CN" altLang="en-US" sz="2800" dirty="0">
              <a:ea typeface="楷体_GB2312" panose="02010609030101010101" pitchFamily="49" charset="-122"/>
            </a:endParaRPr>
          </a:p>
          <a:p>
            <a:pPr>
              <a:lnSpc>
                <a:spcPct val="150000"/>
              </a:lnSpc>
              <a:defRPr/>
            </a:pPr>
            <a:r>
              <a:rPr lang="zh-CN" altLang="en-US" sz="2800" dirty="0">
                <a:ea typeface="楷体_GB2312" panose="02010609030101010101" pitchFamily="49" charset="-122"/>
              </a:rPr>
              <a:t>四、选择**逻辑</a:t>
            </a:r>
            <a:r>
              <a:rPr lang="zh-CN" altLang="en-US" sz="2800" dirty="0" smtClean="0">
                <a:ea typeface="楷体_GB2312" panose="02010609030101010101" pitchFamily="49" charset="-122"/>
              </a:rPr>
              <a:t>关系（</a:t>
            </a:r>
            <a:r>
              <a:rPr lang="en-US" altLang="zh-CN" sz="2800" dirty="0" smtClean="0">
                <a:ea typeface="楷体_GB2312" panose="02010609030101010101" pitchFamily="49" charset="-122"/>
              </a:rPr>
              <a:t>AND</a:t>
            </a:r>
            <a:r>
              <a:rPr lang="zh-CN" altLang="en-US" sz="2800" dirty="0" smtClean="0">
                <a:ea typeface="楷体_GB2312" panose="02010609030101010101" pitchFamily="49" charset="-122"/>
              </a:rPr>
              <a:t>或</a:t>
            </a:r>
            <a:r>
              <a:rPr lang="en-US" altLang="zh-CN" sz="2800" dirty="0" smtClean="0">
                <a:ea typeface="楷体_GB2312" panose="02010609030101010101" pitchFamily="49" charset="-122"/>
              </a:rPr>
              <a:t>OR</a:t>
            </a:r>
            <a:r>
              <a:rPr lang="zh-CN" altLang="en-US" sz="2800" dirty="0" smtClean="0">
                <a:ea typeface="楷体_GB2312" panose="02010609030101010101" pitchFamily="49" charset="-122"/>
              </a:rPr>
              <a:t>或</a:t>
            </a:r>
            <a:r>
              <a:rPr lang="en-US" altLang="zh-CN" sz="2800" dirty="0" smtClean="0">
                <a:ea typeface="楷体_GB2312" panose="02010609030101010101" pitchFamily="49" charset="-122"/>
              </a:rPr>
              <a:t>NOT</a:t>
            </a:r>
            <a:r>
              <a:rPr lang="zh-CN" altLang="en-US" sz="2800" dirty="0" smtClean="0">
                <a:ea typeface="楷体_GB2312" panose="02010609030101010101" pitchFamily="49" charset="-122"/>
              </a:rPr>
              <a:t>）</a:t>
            </a:r>
            <a:endParaRPr lang="en-US" altLang="zh-CN" sz="2800" dirty="0">
              <a:ea typeface="楷体_GB2312" panose="02010609030101010101" pitchFamily="49" charset="-122"/>
            </a:endParaRPr>
          </a:p>
          <a:p>
            <a:pPr>
              <a:lnSpc>
                <a:spcPct val="150000"/>
              </a:lnSpc>
              <a:defRPr/>
            </a:pPr>
            <a:r>
              <a:rPr lang="zh-CN" altLang="en-US" sz="2800" dirty="0">
                <a:ea typeface="楷体_GB2312" panose="02010609030101010101" pitchFamily="49" charset="-122"/>
              </a:rPr>
              <a:t>五、选择**字段 </a:t>
            </a:r>
            <a:r>
              <a:rPr lang="en-US" altLang="zh-CN" sz="2800" dirty="0">
                <a:ea typeface="楷体_GB2312" panose="02010609030101010101" pitchFamily="49" charset="-122"/>
              </a:rPr>
              <a:t>, </a:t>
            </a:r>
            <a:r>
              <a:rPr lang="zh-CN" altLang="en-US" sz="2800" dirty="0" smtClean="0">
                <a:ea typeface="楷体_GB2312" panose="02010609030101010101" pitchFamily="49" charset="-122"/>
              </a:rPr>
              <a:t>输入 检索</a:t>
            </a:r>
            <a:r>
              <a:rPr lang="zh-CN" altLang="en-US" sz="2800" dirty="0">
                <a:ea typeface="楷体_GB2312" panose="02010609030101010101" pitchFamily="49" charset="-122"/>
              </a:rPr>
              <a:t>词</a:t>
            </a:r>
            <a:r>
              <a:rPr lang="en-US" altLang="zh-CN" sz="2800" dirty="0">
                <a:ea typeface="楷体_GB2312" panose="02010609030101010101" pitchFamily="49" charset="-122"/>
              </a:rPr>
              <a:t>B</a:t>
            </a:r>
            <a:endParaRPr lang="zh-CN" altLang="en-US" sz="2800" dirty="0">
              <a:ea typeface="楷体_GB2312" panose="02010609030101010101" pitchFamily="49" charset="-122"/>
            </a:endParaRPr>
          </a:p>
          <a:p>
            <a:pPr>
              <a:lnSpc>
                <a:spcPct val="150000"/>
              </a:lnSpc>
              <a:defRPr/>
            </a:pPr>
            <a:r>
              <a:rPr lang="zh-CN" altLang="en-US" sz="2800" dirty="0">
                <a:ea typeface="楷体_GB2312" panose="02010609030101010101" pitchFamily="49" charset="-122"/>
              </a:rPr>
              <a:t>六、选择年限等其它限制选项</a:t>
            </a:r>
          </a:p>
          <a:p>
            <a:pPr>
              <a:lnSpc>
                <a:spcPct val="150000"/>
              </a:lnSpc>
              <a:defRPr/>
            </a:pPr>
            <a:r>
              <a:rPr lang="zh-CN" altLang="en-US" sz="2800" dirty="0">
                <a:ea typeface="楷体_GB2312" panose="02010609030101010101" pitchFamily="49" charset="-122"/>
              </a:rPr>
              <a:t>七、执行检索</a:t>
            </a:r>
          </a:p>
          <a:p>
            <a:pPr>
              <a:lnSpc>
                <a:spcPct val="150000"/>
              </a:lnSpc>
              <a:defRPr/>
            </a:pPr>
            <a:r>
              <a:rPr lang="zh-CN" altLang="en-US" sz="2800" dirty="0">
                <a:ea typeface="楷体_GB2312" panose="02010609030101010101" pitchFamily="49" charset="-122"/>
              </a:rPr>
              <a:t>八、检索结果筛选（</a:t>
            </a:r>
            <a:r>
              <a:rPr lang="zh-CN" altLang="en-US" sz="2800" dirty="0" smtClean="0">
                <a:ea typeface="楷体_GB2312" panose="02010609030101010101" pitchFamily="49" charset="-122"/>
              </a:rPr>
              <a:t>如选择时间，期刊类别）</a:t>
            </a:r>
            <a:endParaRPr lang="en-US" altLang="zh-CN" sz="2800" dirty="0">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2" name="矩形 1"/>
          <p:cNvSpPr/>
          <p:nvPr/>
        </p:nvSpPr>
        <p:spPr>
          <a:xfrm>
            <a:off x="767944" y="1206338"/>
            <a:ext cx="10785148" cy="5262979"/>
          </a:xfrm>
          <a:prstGeom prst="rect">
            <a:avLst/>
          </a:prstGeom>
        </p:spPr>
        <p:txBody>
          <a:bodyPr wrap="square">
            <a:spAutoFit/>
          </a:bodyPr>
          <a:lstStyle/>
          <a:p>
            <a:pPr>
              <a:lnSpc>
                <a:spcPct val="200000"/>
              </a:lnSpc>
              <a:defRPr/>
            </a:pPr>
            <a:r>
              <a:rPr lang="en-US" altLang="zh-CN" sz="2400" dirty="0">
                <a:ea typeface="楷体_GB2312" panose="02010609030101010101" pitchFamily="49" charset="-122"/>
              </a:rPr>
              <a:t>1</a:t>
            </a:r>
            <a:r>
              <a:rPr lang="en-US" altLang="zh-CN" sz="2400" dirty="0" smtClean="0">
                <a:ea typeface="楷体_GB2312" panose="02010609030101010101" pitchFamily="49" charset="-122"/>
              </a:rPr>
              <a:t>.</a:t>
            </a:r>
            <a:r>
              <a:rPr lang="zh-CN" altLang="en-US" sz="2400" dirty="0" smtClean="0">
                <a:ea typeface="楷体_GB2312" panose="02010609030101010101" pitchFamily="49" charset="-122"/>
              </a:rPr>
              <a:t>选择</a:t>
            </a:r>
            <a:r>
              <a:rPr lang="en-US" altLang="zh-CN" sz="2400" dirty="0" smtClean="0">
                <a:ea typeface="楷体_GB2312" panose="02010609030101010101" pitchFamily="49" charset="-122"/>
              </a:rPr>
              <a:t>CBM</a:t>
            </a:r>
            <a:r>
              <a:rPr lang="zh-CN" altLang="en-US" sz="2400" dirty="0" smtClean="0">
                <a:ea typeface="楷体_GB2312" panose="02010609030101010101" pitchFamily="49" charset="-122"/>
              </a:rPr>
              <a:t>数据库，确定</a:t>
            </a:r>
            <a:r>
              <a:rPr lang="zh-CN" altLang="en-US" sz="2400" dirty="0">
                <a:ea typeface="楷体_GB2312" panose="02010609030101010101" pitchFamily="49" charset="-122"/>
              </a:rPr>
              <a:t>主题检索途径，进入</a:t>
            </a:r>
            <a:r>
              <a:rPr lang="zh-CN" altLang="en-US" sz="2400" dirty="0" smtClean="0">
                <a:ea typeface="楷体_GB2312" panose="02010609030101010101" pitchFamily="49" charset="-122"/>
              </a:rPr>
              <a:t>主题检索</a:t>
            </a:r>
            <a:r>
              <a:rPr lang="zh-CN" altLang="en-US" sz="2400" dirty="0">
                <a:ea typeface="楷体_GB2312" panose="02010609030101010101" pitchFamily="49" charset="-122"/>
              </a:rPr>
              <a:t>界面。</a:t>
            </a:r>
          </a:p>
          <a:p>
            <a:pPr>
              <a:lnSpc>
                <a:spcPct val="200000"/>
              </a:lnSpc>
              <a:defRPr/>
            </a:pPr>
            <a:r>
              <a:rPr lang="en-US" altLang="zh-CN" sz="2400" dirty="0">
                <a:ea typeface="楷体_GB2312" panose="02010609030101010101" pitchFamily="49" charset="-122"/>
              </a:rPr>
              <a:t>2.</a:t>
            </a:r>
            <a:r>
              <a:rPr lang="zh-CN" altLang="en-US" sz="2400" dirty="0">
                <a:ea typeface="楷体_GB2312" panose="02010609030101010101" pitchFamily="49" charset="-122"/>
              </a:rPr>
              <a:t>在检索输入框中输入主题词</a:t>
            </a:r>
            <a:r>
              <a:rPr lang="en-US" altLang="zh-CN" sz="2400" dirty="0">
                <a:ea typeface="楷体_GB2312" panose="02010609030101010101" pitchFamily="49" charset="-122"/>
              </a:rPr>
              <a:t>A</a:t>
            </a:r>
            <a:r>
              <a:rPr lang="zh-CN" altLang="en-US" sz="2400" dirty="0">
                <a:ea typeface="楷体_GB2312" panose="02010609030101010101" pitchFamily="49" charset="-122"/>
              </a:rPr>
              <a:t>，（选择是否加权、是否扩展）选择副主题词</a:t>
            </a:r>
            <a:r>
              <a:rPr lang="en-US" altLang="zh-CN" sz="2400" dirty="0">
                <a:ea typeface="楷体_GB2312" panose="02010609030101010101" pitchFamily="49" charset="-122"/>
              </a:rPr>
              <a:t>C</a:t>
            </a:r>
            <a:r>
              <a:rPr lang="zh-CN" altLang="en-US" sz="2400" dirty="0">
                <a:ea typeface="楷体_GB2312" panose="02010609030101010101" pitchFamily="49" charset="-122"/>
              </a:rPr>
              <a:t>，点击“发送到检索框</a:t>
            </a:r>
            <a:r>
              <a:rPr lang="zh-CN" altLang="en-US" sz="2400" dirty="0" smtClean="0">
                <a:ea typeface="楷体_GB2312" panose="02010609030101010101" pitchFamily="49" charset="-122"/>
              </a:rPr>
              <a:t>”。</a:t>
            </a:r>
            <a:endParaRPr lang="zh-CN" altLang="en-US" sz="2400" dirty="0">
              <a:ea typeface="楷体_GB2312" panose="02010609030101010101" pitchFamily="49" charset="-122"/>
            </a:endParaRPr>
          </a:p>
          <a:p>
            <a:pPr>
              <a:lnSpc>
                <a:spcPct val="200000"/>
              </a:lnSpc>
              <a:defRPr/>
            </a:pPr>
            <a:r>
              <a:rPr lang="en-US" altLang="zh-CN" sz="2400" dirty="0">
                <a:ea typeface="楷体_GB2312" panose="02010609030101010101" pitchFamily="49" charset="-122"/>
              </a:rPr>
              <a:t>3.</a:t>
            </a:r>
            <a:r>
              <a:rPr lang="zh-CN" altLang="en-US" sz="2400" dirty="0">
                <a:ea typeface="楷体_GB2312" panose="02010609030101010101" pitchFamily="49" charset="-122"/>
              </a:rPr>
              <a:t>在检索输入框中输入主题词</a:t>
            </a:r>
            <a:r>
              <a:rPr lang="en-US" altLang="zh-CN" sz="2400" dirty="0">
                <a:ea typeface="楷体_GB2312" panose="02010609030101010101" pitchFamily="49" charset="-122"/>
              </a:rPr>
              <a:t>B</a:t>
            </a:r>
            <a:r>
              <a:rPr lang="zh-CN" altLang="en-US" sz="2400" dirty="0">
                <a:ea typeface="楷体_GB2312" panose="02010609030101010101" pitchFamily="49" charset="-122"/>
              </a:rPr>
              <a:t>，（选择是否加权、是否扩展）选择副主题词</a:t>
            </a:r>
            <a:r>
              <a:rPr lang="en-US" altLang="zh-CN" sz="2400" dirty="0">
                <a:ea typeface="楷体_GB2312" panose="02010609030101010101" pitchFamily="49" charset="-122"/>
              </a:rPr>
              <a:t>D</a:t>
            </a:r>
            <a:r>
              <a:rPr lang="zh-CN" altLang="en-US" sz="2400" dirty="0">
                <a:ea typeface="楷体_GB2312" panose="02010609030101010101" pitchFamily="49" charset="-122"/>
              </a:rPr>
              <a:t>，选择适当的逻辑组配</a:t>
            </a:r>
            <a:r>
              <a:rPr lang="en-US" altLang="zh-CN" sz="2400" dirty="0">
                <a:ea typeface="楷体_GB2312" panose="02010609030101010101" pitchFamily="49" charset="-122"/>
              </a:rPr>
              <a:t>AND</a:t>
            </a:r>
            <a:r>
              <a:rPr lang="zh-CN" altLang="en-US" sz="2400" dirty="0">
                <a:ea typeface="楷体_GB2312" panose="02010609030101010101" pitchFamily="49" charset="-122"/>
              </a:rPr>
              <a:t>（或者</a:t>
            </a:r>
            <a:r>
              <a:rPr lang="en-US" altLang="zh-CN" sz="2400" dirty="0">
                <a:ea typeface="楷体_GB2312" panose="02010609030101010101" pitchFamily="49" charset="-122"/>
              </a:rPr>
              <a:t>OR</a:t>
            </a:r>
            <a:r>
              <a:rPr lang="zh-CN" altLang="en-US" sz="2400" dirty="0">
                <a:ea typeface="楷体_GB2312" panose="02010609030101010101" pitchFamily="49" charset="-122"/>
              </a:rPr>
              <a:t>），点击“发送到检索框</a:t>
            </a:r>
            <a:r>
              <a:rPr lang="zh-CN" altLang="en-US" sz="2400" dirty="0" smtClean="0">
                <a:ea typeface="楷体_GB2312" panose="02010609030101010101" pitchFamily="49" charset="-122"/>
              </a:rPr>
              <a:t>”。</a:t>
            </a:r>
            <a:endParaRPr lang="zh-CN" altLang="en-US" sz="2400" dirty="0">
              <a:ea typeface="楷体_GB2312" panose="02010609030101010101" pitchFamily="49" charset="-122"/>
            </a:endParaRPr>
          </a:p>
          <a:p>
            <a:pPr>
              <a:lnSpc>
                <a:spcPct val="200000"/>
              </a:lnSpc>
              <a:defRPr/>
            </a:pPr>
            <a:r>
              <a:rPr lang="en-US" altLang="zh-CN" sz="2400" dirty="0">
                <a:ea typeface="楷体_GB2312" panose="02010609030101010101" pitchFamily="49" charset="-122"/>
              </a:rPr>
              <a:t>4.</a:t>
            </a:r>
            <a:r>
              <a:rPr lang="zh-CN" altLang="en-US" sz="2400" dirty="0">
                <a:ea typeface="楷体_GB2312" panose="02010609030101010101" pitchFamily="49" charset="-122"/>
              </a:rPr>
              <a:t>点击“主题检索” 得到检索结果。</a:t>
            </a:r>
          </a:p>
          <a:p>
            <a:pPr>
              <a:lnSpc>
                <a:spcPct val="200000"/>
              </a:lnSpc>
              <a:defRPr/>
            </a:pPr>
            <a:r>
              <a:rPr lang="en-US" altLang="zh-CN" sz="2400" dirty="0">
                <a:ea typeface="楷体_GB2312" panose="02010609030101010101" pitchFamily="49" charset="-122"/>
              </a:rPr>
              <a:t>5. </a:t>
            </a:r>
            <a:r>
              <a:rPr lang="zh-CN" altLang="en-US" sz="2400" dirty="0">
                <a:ea typeface="楷体_GB2312" panose="02010609030101010101" pitchFamily="49" charset="-122"/>
              </a:rPr>
              <a:t>对检索结果进行筛选（如有必要，如综述，全文）</a:t>
            </a:r>
            <a:r>
              <a:rPr lang="zh-CN" altLang="en-US" sz="2400" dirty="0" smtClean="0">
                <a:ea typeface="楷体_GB2312" panose="02010609030101010101" pitchFamily="49" charset="-122"/>
              </a:rPr>
              <a:t>。</a:t>
            </a:r>
            <a:endParaRPr lang="en-US" altLang="zh-CN" sz="2400" b="1" dirty="0">
              <a:ea typeface="楷体_GB2312" panose="02010609030101010101" pitchFamily="49" charset="-122"/>
            </a:endParaRPr>
          </a:p>
        </p:txBody>
      </p:sp>
      <p:sp>
        <p:nvSpPr>
          <p:cNvPr id="5" name="矩形 4"/>
          <p:cNvSpPr/>
          <p:nvPr/>
        </p:nvSpPr>
        <p:spPr>
          <a:xfrm>
            <a:off x="245633" y="303734"/>
            <a:ext cx="6362639" cy="535531"/>
          </a:xfrm>
          <a:prstGeom prst="rect">
            <a:avLst/>
          </a:prstGeom>
        </p:spPr>
        <p:txBody>
          <a:bodyPr wrap="none">
            <a:spAutoFit/>
          </a:bodyPr>
          <a:lstStyle/>
          <a:p>
            <a:pPr algn="ctr">
              <a:lnSpc>
                <a:spcPct val="90000"/>
              </a:lnSpc>
              <a:defRPr/>
            </a:pPr>
            <a:r>
              <a:rPr lang="en-US" altLang="zh-CN" sz="3200" b="1" dirty="0" smtClean="0">
                <a:solidFill>
                  <a:srgbClr val="FFFF00"/>
                </a:solidFill>
                <a:latin typeface="微软雅黑" panose="020B0503020204020204" pitchFamily="34" charset="-122"/>
                <a:ea typeface="微软雅黑" panose="020B0503020204020204" pitchFamily="34" charset="-122"/>
              </a:rPr>
              <a:t>3-2</a:t>
            </a:r>
            <a:r>
              <a:rPr lang="zh-CN" altLang="en-US" sz="3200" b="1" dirty="0" smtClean="0">
                <a:solidFill>
                  <a:srgbClr val="FFFF00"/>
                </a:solidFill>
                <a:latin typeface="微软雅黑" panose="020B0503020204020204" pitchFamily="34" charset="-122"/>
                <a:ea typeface="微软雅黑" panose="020B0503020204020204" pitchFamily="34" charset="-122"/>
              </a:rPr>
              <a:t>、</a:t>
            </a:r>
            <a:r>
              <a:rPr lang="en-US" altLang="zh-CN" sz="3200" b="1" dirty="0" smtClean="0">
                <a:solidFill>
                  <a:srgbClr val="FFFF00"/>
                </a:solidFill>
                <a:latin typeface="微软雅黑" panose="020B0503020204020204" pitchFamily="34" charset="-122"/>
                <a:ea typeface="微软雅黑" panose="020B0503020204020204" pitchFamily="34" charset="-122"/>
              </a:rPr>
              <a:t>CBM</a:t>
            </a:r>
            <a:r>
              <a:rPr lang="zh-CN" altLang="en-US" sz="3200" b="1" dirty="0" smtClean="0">
                <a:solidFill>
                  <a:srgbClr val="FFFF00"/>
                </a:solidFill>
                <a:latin typeface="微软雅黑" panose="020B0503020204020204" pitchFamily="34" charset="-122"/>
                <a:ea typeface="微软雅黑" panose="020B0503020204020204" pitchFamily="34" charset="-122"/>
              </a:rPr>
              <a:t>（主题检索</a:t>
            </a:r>
            <a:r>
              <a:rPr lang="zh-CN" altLang="en-US" sz="3200" b="1" dirty="0">
                <a:solidFill>
                  <a:srgbClr val="FFFF00"/>
                </a:solidFill>
                <a:latin typeface="微软雅黑" panose="020B0503020204020204" pitchFamily="34" charset="-122"/>
                <a:ea typeface="微软雅黑" panose="020B0503020204020204" pitchFamily="34" charset="-122"/>
              </a:rPr>
              <a:t>）</a:t>
            </a:r>
            <a:r>
              <a:rPr lang="zh-CN" altLang="en-US" sz="3200" b="1" dirty="0" smtClean="0">
                <a:solidFill>
                  <a:srgbClr val="FFFF00"/>
                </a:solidFill>
                <a:latin typeface="微软雅黑" panose="020B0503020204020204" pitchFamily="34" charset="-122"/>
                <a:ea typeface="微软雅黑" panose="020B0503020204020204" pitchFamily="34" charset="-122"/>
              </a:rPr>
              <a:t>检索</a:t>
            </a:r>
            <a:r>
              <a:rPr lang="zh-CN" altLang="en-US" sz="3200" b="1" dirty="0">
                <a:solidFill>
                  <a:srgbClr val="FFFF00"/>
                </a:solidFill>
                <a:latin typeface="微软雅黑" panose="020B0503020204020204" pitchFamily="34" charset="-122"/>
                <a:ea typeface="微软雅黑" panose="020B0503020204020204" pitchFamily="34" charset="-122"/>
              </a:rPr>
              <a:t>步骤</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2" name="矩形 1"/>
          <p:cNvSpPr/>
          <p:nvPr/>
        </p:nvSpPr>
        <p:spPr>
          <a:xfrm>
            <a:off x="435259" y="1072660"/>
            <a:ext cx="11654164" cy="5816977"/>
          </a:xfrm>
          <a:prstGeom prst="rect">
            <a:avLst/>
          </a:prstGeom>
        </p:spPr>
        <p:txBody>
          <a:bodyPr wrap="square">
            <a:spAutoFit/>
          </a:bodyPr>
          <a:lstStyle/>
          <a:p>
            <a:pPr>
              <a:lnSpc>
                <a:spcPct val="200000"/>
              </a:lnSpc>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1</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选择</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PubMed</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数据库，</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确定主题</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检索途径</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，进入主题检索</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界面</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a:t>
            </a:r>
            <a:r>
              <a:rPr lang="en-US" altLang="zh-CN" sz="2400" dirty="0" err="1">
                <a:latin typeface="Times New Roman" panose="02020603050405020304" pitchFamily="18" charset="0"/>
                <a:ea typeface="楷体_GB2312" panose="02010609030101010101" pitchFamily="49" charset="-122"/>
                <a:cs typeface="Times New Roman" panose="02020603050405020304" pitchFamily="18" charset="0"/>
              </a:rPr>
              <a:t>MeSH</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 Database)</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 。</a:t>
            </a:r>
          </a:p>
          <a:p>
            <a:pPr>
              <a:lnSpc>
                <a:spcPct val="200000"/>
              </a:lnSpc>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2.</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在检索输入框中输入主题词</a:t>
            </a:r>
            <a:r>
              <a:rPr lang="en-US" altLang="zh-CN" sz="2400" b="1" dirty="0">
                <a:latin typeface="Times New Roman" panose="02020603050405020304" pitchFamily="18" charset="0"/>
                <a:ea typeface="楷体_GB2312" panose="02010609030101010101" pitchFamily="49" charset="-122"/>
                <a:cs typeface="Times New Roman" panose="02020603050405020304" pitchFamily="18" charset="0"/>
              </a:rPr>
              <a:t>A</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，（选择是否加权、是否扩展）选择副主题词</a:t>
            </a:r>
            <a:r>
              <a:rPr lang="en-US" altLang="zh-CN" sz="2400" b="1" dirty="0">
                <a:latin typeface="Times New Roman" panose="02020603050405020304" pitchFamily="18" charset="0"/>
                <a:ea typeface="楷体_GB2312" panose="02010609030101010101" pitchFamily="49" charset="-122"/>
                <a:cs typeface="Times New Roman" panose="02020603050405020304" pitchFamily="18" charset="0"/>
              </a:rPr>
              <a:t>C</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，点击“ </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Add to search builder</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a:t>
            </a:r>
            <a:endParaRPr lang="en-US" altLang="zh-CN" sz="2400" dirty="0">
              <a:latin typeface="Times New Roman" panose="02020603050405020304" pitchFamily="18" charset="0"/>
              <a:ea typeface="楷体_GB2312" panose="02010609030101010101" pitchFamily="49" charset="-122"/>
              <a:cs typeface="Times New Roman" panose="02020603050405020304" pitchFamily="18" charset="0"/>
            </a:endParaRPr>
          </a:p>
          <a:p>
            <a:pPr>
              <a:lnSpc>
                <a:spcPct val="200000"/>
              </a:lnSpc>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3.</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在检索输入框中输入主题词</a:t>
            </a:r>
            <a:r>
              <a:rPr lang="en-US" altLang="zh-CN" sz="2400" b="1" dirty="0">
                <a:latin typeface="Times New Roman" panose="02020603050405020304" pitchFamily="18" charset="0"/>
                <a:ea typeface="楷体_GB2312" panose="02010609030101010101" pitchFamily="49" charset="-122"/>
                <a:cs typeface="Times New Roman" panose="02020603050405020304" pitchFamily="18" charset="0"/>
              </a:rPr>
              <a:t>B</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，（选择是否加权、是否扩展）选择副主题词</a:t>
            </a:r>
            <a:r>
              <a:rPr lang="en-US" altLang="zh-CN" sz="2400" b="1" dirty="0">
                <a:latin typeface="Times New Roman" panose="02020603050405020304" pitchFamily="18" charset="0"/>
                <a:ea typeface="楷体_GB2312" panose="02010609030101010101" pitchFamily="49" charset="-122"/>
                <a:cs typeface="Times New Roman" panose="02020603050405020304" pitchFamily="18" charset="0"/>
              </a:rPr>
              <a:t>D</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，选择适当的逻辑组</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配 </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AND</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（或者</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OR</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），点击“ </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Add to search builder</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a:t>
            </a:r>
            <a:endParaRPr lang="en-US" altLang="zh-CN" sz="2400" dirty="0">
              <a:latin typeface="Times New Roman" panose="02020603050405020304" pitchFamily="18" charset="0"/>
              <a:ea typeface="楷体_GB2312" panose="02010609030101010101" pitchFamily="49" charset="-122"/>
              <a:cs typeface="Times New Roman" panose="02020603050405020304" pitchFamily="18" charset="0"/>
            </a:endParaRPr>
          </a:p>
          <a:p>
            <a:pPr>
              <a:lnSpc>
                <a:spcPct val="200000"/>
              </a:lnSpc>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4.</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点击“</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Search PubMed” </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得到检索结果。</a:t>
            </a:r>
          </a:p>
          <a:p>
            <a:pPr>
              <a:lnSpc>
                <a:spcPct val="200000"/>
              </a:lnSpc>
              <a:defRPr/>
            </a:pP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5. </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对检索结果进行筛选</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Filters </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（如有必要，</a:t>
            </a:r>
            <a:r>
              <a:rPr lang="zh-CN" altLang="en-US" sz="2400" dirty="0" smtClean="0">
                <a:latin typeface="Times New Roman" panose="02020603050405020304" pitchFamily="18" charset="0"/>
                <a:ea typeface="楷体_GB2312" panose="02010609030101010101" pitchFamily="49" charset="-122"/>
                <a:cs typeface="Times New Roman" panose="02020603050405020304" pitchFamily="18" charset="0"/>
              </a:rPr>
              <a:t>如选</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Review</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Free </a:t>
            </a:r>
            <a:r>
              <a:rPr lang="en-US" altLang="zh-CN" sz="2400" dirty="0" smtClean="0">
                <a:latin typeface="Times New Roman" panose="02020603050405020304" pitchFamily="18" charset="0"/>
                <a:ea typeface="楷体_GB2312" panose="02010609030101010101" pitchFamily="49" charset="-122"/>
                <a:cs typeface="Times New Roman" panose="02020603050405020304" pitchFamily="18" charset="0"/>
              </a:rPr>
              <a:t>Full Text</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a:t>
            </a:r>
            <a:r>
              <a:rPr lang="en-US" altLang="zh-CN" sz="2400" dirty="0">
                <a:latin typeface="Times New Roman" panose="02020603050405020304" pitchFamily="18" charset="0"/>
                <a:ea typeface="楷体_GB2312" panose="02010609030101010101" pitchFamily="49" charset="-122"/>
                <a:cs typeface="Times New Roman" panose="02020603050405020304" pitchFamily="18" charset="0"/>
              </a:rPr>
              <a:t>English</a:t>
            </a:r>
            <a:r>
              <a:rPr lang="zh-CN" altLang="en-US" sz="2400" dirty="0">
                <a:latin typeface="Times New Roman" panose="02020603050405020304" pitchFamily="18" charset="0"/>
                <a:ea typeface="楷体_GB2312" panose="02010609030101010101" pitchFamily="49" charset="-122"/>
                <a:cs typeface="Times New Roman" panose="02020603050405020304" pitchFamily="18" charset="0"/>
              </a:rPr>
              <a:t>）。</a:t>
            </a:r>
          </a:p>
          <a:p>
            <a:pPr>
              <a:lnSpc>
                <a:spcPct val="150000"/>
              </a:lnSpc>
              <a:defRPr/>
            </a:pPr>
            <a:endParaRPr lang="en-US" altLang="zh-CN" sz="2400" b="1" dirty="0">
              <a:latin typeface="Times New Roman" panose="02020603050405020304" pitchFamily="18" charset="0"/>
              <a:ea typeface="楷体_GB2312" panose="02010609030101010101" pitchFamily="49" charset="-122"/>
              <a:cs typeface="Times New Roman" panose="02020603050405020304" pitchFamily="18" charset="0"/>
            </a:endParaRPr>
          </a:p>
        </p:txBody>
      </p:sp>
      <p:sp>
        <p:nvSpPr>
          <p:cNvPr id="5" name="矩形 4"/>
          <p:cNvSpPr/>
          <p:nvPr/>
        </p:nvSpPr>
        <p:spPr>
          <a:xfrm>
            <a:off x="118736" y="425503"/>
            <a:ext cx="7249100" cy="535531"/>
          </a:xfrm>
          <a:prstGeom prst="rect">
            <a:avLst/>
          </a:prstGeom>
        </p:spPr>
        <p:txBody>
          <a:bodyPr wrap="none">
            <a:spAutoFit/>
          </a:bodyPr>
          <a:lstStyle/>
          <a:p>
            <a:pPr algn="ctr">
              <a:lnSpc>
                <a:spcPct val="90000"/>
              </a:lnSpc>
              <a:defRPr/>
            </a:pPr>
            <a:r>
              <a:rPr lang="en-US" altLang="zh-CN" sz="3200" b="1" dirty="0" smtClean="0">
                <a:solidFill>
                  <a:srgbClr val="FFFF00"/>
                </a:solidFill>
                <a:latin typeface="微软雅黑" panose="020B0503020204020204" pitchFamily="34" charset="-122"/>
                <a:ea typeface="微软雅黑" panose="020B0503020204020204" pitchFamily="34" charset="-122"/>
              </a:rPr>
              <a:t>3-3</a:t>
            </a:r>
            <a:r>
              <a:rPr lang="zh-CN" altLang="en-US" sz="3200" b="1" dirty="0" smtClean="0">
                <a:solidFill>
                  <a:srgbClr val="FFFF00"/>
                </a:solidFill>
                <a:latin typeface="微软雅黑" panose="020B0503020204020204" pitchFamily="34" charset="-122"/>
                <a:ea typeface="微软雅黑" panose="020B0503020204020204" pitchFamily="34" charset="-122"/>
              </a:rPr>
              <a:t>、</a:t>
            </a:r>
            <a:r>
              <a:rPr lang="en-US" altLang="zh-CN" sz="3200" b="1" dirty="0" smtClean="0">
                <a:solidFill>
                  <a:srgbClr val="FFFF00"/>
                </a:solidFill>
                <a:latin typeface="微软雅黑" panose="020B0503020204020204" pitchFamily="34" charset="-122"/>
                <a:ea typeface="微软雅黑" panose="020B0503020204020204" pitchFamily="34" charset="-122"/>
              </a:rPr>
              <a:t>PubMed</a:t>
            </a:r>
            <a:r>
              <a:rPr lang="zh-CN" altLang="en-US" sz="3200" b="1" dirty="0" smtClean="0">
                <a:solidFill>
                  <a:srgbClr val="FFFF00"/>
                </a:solidFill>
                <a:latin typeface="微软雅黑" panose="020B0503020204020204" pitchFamily="34" charset="-122"/>
                <a:ea typeface="微软雅黑" panose="020B0503020204020204" pitchFamily="34" charset="-122"/>
              </a:rPr>
              <a:t> </a:t>
            </a:r>
            <a:r>
              <a:rPr lang="zh-CN" altLang="en-US" sz="3200" b="1" dirty="0">
                <a:solidFill>
                  <a:srgbClr val="FFFF00"/>
                </a:solidFill>
                <a:latin typeface="微软雅黑" panose="020B0503020204020204" pitchFamily="34" charset="-122"/>
                <a:ea typeface="微软雅黑" panose="020B0503020204020204" pitchFamily="34" charset="-122"/>
              </a:rPr>
              <a:t>（主题检索</a:t>
            </a:r>
            <a:r>
              <a:rPr lang="zh-CN" altLang="en-US" sz="3200" b="1" dirty="0" smtClean="0">
                <a:solidFill>
                  <a:srgbClr val="FFFF00"/>
                </a:solidFill>
                <a:latin typeface="微软雅黑" panose="020B0503020204020204" pitchFamily="34" charset="-122"/>
                <a:ea typeface="微软雅黑" panose="020B0503020204020204" pitchFamily="34" charset="-122"/>
              </a:rPr>
              <a:t>）检索</a:t>
            </a:r>
            <a:r>
              <a:rPr lang="zh-CN" altLang="en-US" sz="3200" b="1" dirty="0">
                <a:solidFill>
                  <a:srgbClr val="FFFF00"/>
                </a:solidFill>
                <a:latin typeface="微软雅黑" panose="020B0503020204020204" pitchFamily="34" charset="-122"/>
                <a:ea typeface="微软雅黑" panose="020B0503020204020204" pitchFamily="34" charset="-122"/>
              </a:rPr>
              <a:t>步骤</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2"/>
            </p:custDataLst>
          </p:nvPr>
        </p:nvSpPr>
        <p:spPr>
          <a:xfrm>
            <a:off x="1090247" y="1626224"/>
            <a:ext cx="9990014" cy="646331"/>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3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习题</a:t>
            </a:r>
            <a:r>
              <a:rPr lang="en-US" altLang="zh-CN" sz="3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1</a:t>
            </a:r>
            <a:r>
              <a:rPr lang="zh-CN" altLang="en-US" sz="3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、下列</a:t>
            </a:r>
            <a:r>
              <a:rPr lang="zh-CN" altLang="en-US" sz="3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不属于缩小检索范围方法的是</a:t>
            </a:r>
            <a:r>
              <a:rPr lang="zh-CN" altLang="en-US" sz="3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3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custDataLst>
              <p:tags r:id="rId3"/>
            </p:custDataLst>
          </p:nvPr>
        </p:nvSpPr>
        <p:spPr>
          <a:xfrm>
            <a:off x="1910098" y="2894062"/>
            <a:ext cx="4243705" cy="5232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增加精炼依据</a:t>
            </a:r>
          </a:p>
        </p:txBody>
      </p:sp>
      <p:sp>
        <p:nvSpPr>
          <p:cNvPr id="11" name="椭圆 10"/>
          <p:cNvSpPr>
            <a:spLocks noChangeAspect="1"/>
          </p:cNvSpPr>
          <p:nvPr>
            <p:custDataLst>
              <p:tags r:id="rId4"/>
            </p:custDataLst>
          </p:nvPr>
        </p:nvSpPr>
        <p:spPr>
          <a:xfrm>
            <a:off x="1206500" y="2898497"/>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p:cNvSpPr txBox="1"/>
          <p:nvPr>
            <p:custDataLst>
              <p:tags r:id="rId5"/>
            </p:custDataLst>
          </p:nvPr>
        </p:nvSpPr>
        <p:spPr>
          <a:xfrm>
            <a:off x="1970030" y="3903226"/>
            <a:ext cx="5203940" cy="5232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增加检索式中的逻辑“或”</a:t>
            </a:r>
          </a:p>
        </p:txBody>
      </p:sp>
      <p:sp>
        <p:nvSpPr>
          <p:cNvPr id="13" name="椭圆 12"/>
          <p:cNvSpPr>
            <a:spLocks noChangeAspect="1"/>
          </p:cNvSpPr>
          <p:nvPr>
            <p:custDataLst>
              <p:tags r:id="rId6"/>
            </p:custDataLst>
          </p:nvPr>
        </p:nvSpPr>
        <p:spPr>
          <a:xfrm>
            <a:off x="1206500" y="3907661"/>
            <a:ext cx="514350" cy="514350"/>
          </a:xfrm>
          <a:prstGeom prst="ellipse">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custDataLst>
              <p:tags r:id="rId7"/>
            </p:custDataLst>
          </p:nvPr>
        </p:nvSpPr>
        <p:spPr>
          <a:xfrm>
            <a:off x="1970030" y="4849366"/>
            <a:ext cx="4963426" cy="5232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使用下位词概念检索</a:t>
            </a:r>
          </a:p>
        </p:txBody>
      </p:sp>
      <p:sp>
        <p:nvSpPr>
          <p:cNvPr id="15" name="椭圆 14"/>
          <p:cNvSpPr>
            <a:spLocks noChangeAspect="1"/>
          </p:cNvSpPr>
          <p:nvPr>
            <p:custDataLst>
              <p:tags r:id="rId8"/>
            </p:custDataLst>
          </p:nvPr>
        </p:nvSpPr>
        <p:spPr>
          <a:xfrm>
            <a:off x="1206500" y="4833506"/>
            <a:ext cx="514350" cy="514350"/>
          </a:xfrm>
          <a:prstGeom prst="ellipse">
            <a:avLst/>
          </a:prstGeom>
          <a:solidFill>
            <a:srgbClr val="808080"/>
          </a:solidFill>
          <a:ln w="127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5"/>
          <p:cNvSpPr txBox="1"/>
          <p:nvPr>
            <p:custDataLst>
              <p:tags r:id="rId9"/>
            </p:custDataLst>
          </p:nvPr>
        </p:nvSpPr>
        <p:spPr>
          <a:xfrm>
            <a:off x="1910098" y="5795507"/>
            <a:ext cx="4530290" cy="52322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缩小检索词的检索途径</a:t>
            </a:r>
          </a:p>
        </p:txBody>
      </p:sp>
      <p:sp>
        <p:nvSpPr>
          <p:cNvPr id="17" name="椭圆 16"/>
          <p:cNvSpPr>
            <a:spLocks noChangeAspect="1"/>
          </p:cNvSpPr>
          <p:nvPr>
            <p:custDataLst>
              <p:tags r:id="rId10"/>
            </p:custDataLst>
          </p:nvPr>
        </p:nvSpPr>
        <p:spPr>
          <a:xfrm>
            <a:off x="1206500" y="5821960"/>
            <a:ext cx="514350" cy="514350"/>
          </a:xfrm>
          <a:prstGeom prst="ellipse">
            <a:avLst/>
          </a:prstGeom>
          <a:solidFill>
            <a:srgbClr val="808080"/>
          </a:solidFill>
          <a:ln w="127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圆角 17"/>
          <p:cNvSpPr/>
          <p:nvPr>
            <p:custDataLst>
              <p:tags r:id="rId11"/>
            </p:custDataLst>
          </p:nvPr>
        </p:nvSpPr>
        <p:spPr>
          <a:xfrm>
            <a:off x="7696200" y="6215063"/>
            <a:ext cx="1543050" cy="411480"/>
          </a:xfrm>
          <a:prstGeom prst="roundRect">
            <a:avLst/>
          </a:prstGeom>
          <a:solidFill>
            <a:srgbClr val="808080"/>
          </a:solidFill>
          <a:ln w="381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grpSp>
        <p:nvGrpSpPr>
          <p:cNvPr id="7" name="组合 6"/>
          <p:cNvGrpSpPr/>
          <p:nvPr>
            <p:custDataLst>
              <p:tags r:id="rId12"/>
            </p:custDataLst>
          </p:nvPr>
        </p:nvGrpSpPr>
        <p:grpSpPr>
          <a:xfrm>
            <a:off x="0" y="0"/>
            <a:ext cx="9144000" cy="635000"/>
            <a:chOff x="-1524000" y="0"/>
            <a:chExt cx="9144000" cy="635000"/>
          </a:xfrm>
        </p:grpSpPr>
        <p:sp>
          <p:nvSpPr>
            <p:cNvPr id="4" name="TitleBackground"/>
            <p:cNvSpPr/>
            <p:nvPr>
              <p:custDataLst>
                <p:tags r:id="rId14"/>
              </p:custDataLst>
            </p:nvPr>
          </p:nvSpPr>
          <p:spPr>
            <a:xfrm>
              <a:off x="-152400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p:cNvSpPr/>
            <p:nvPr>
              <p:custDataLst>
                <p:tags r:id="rId15"/>
              </p:custDataLst>
            </p:nvPr>
          </p:nvSpPr>
          <p:spPr>
            <a:xfrm>
              <a:off x="-152400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p:cNvSpPr txBox="1"/>
            <p:nvPr>
              <p:custDataLst>
                <p:tags r:id="rId16"/>
              </p:custDataLst>
            </p:nvPr>
          </p:nvSpPr>
          <p:spPr>
            <a:xfrm>
              <a:off x="-1270000" y="0"/>
              <a:ext cx="1905000" cy="635000"/>
            </a:xfrm>
            <a:prstGeom prst="rect">
              <a:avLst/>
            </a:prstGeom>
            <a:noFill/>
          </p:spPr>
          <p:txBody>
            <a:bodyPr vert="horz" wrap="none" rtlCol="0" anchor="ctr" anchorCtr="0">
              <a:noAutofit/>
            </a:bodyPr>
            <a:lstStyle/>
            <a:p>
              <a:r>
                <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2" name="TipText"/>
            <p:cNvSpPr txBox="1"/>
            <p:nvPr>
              <p:custDataLst>
                <p:tags r:id="rId17"/>
              </p:custDataLst>
            </p:nvPr>
          </p:nvSpPr>
          <p:spPr>
            <a:xfrm>
              <a:off x="1905" y="109220"/>
              <a:ext cx="2286000" cy="508000"/>
            </a:xfrm>
            <a:prstGeom prst="rect">
              <a:avLst/>
            </a:prstGeom>
            <a:noFill/>
          </p:spPr>
          <p:txBody>
            <a:bodyPr vert="horz" wrap="none" rtlCol="0" anchor="ctr" anchorCtr="0">
              <a:noAutofit/>
            </a:bodyPr>
            <a:lstStyle/>
            <a:p>
              <a:r>
                <a:rPr lang="en-US" altLang="zh-CN"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2"/>
            </p:custDataLst>
          </p:nvPr>
        </p:nvSpPr>
        <p:spPr>
          <a:xfrm>
            <a:off x="1236027" y="562035"/>
            <a:ext cx="10198786" cy="2062103"/>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pPr>
              <a:lnSpc>
                <a:spcPct val="200000"/>
              </a:lnSpc>
            </a:pPr>
            <a:r>
              <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习题</a:t>
            </a:r>
            <a:r>
              <a:rPr lang="en-US" altLang="zh-CN"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a:t>
            </a:r>
            <a:r>
              <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百度搜素引擎中</a:t>
            </a:r>
            <a:r>
              <a:rPr lang="en-US" altLang="zh-CN"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在网页标题中搜索用的语法词汇</a:t>
            </a:r>
            <a:r>
              <a:rPr lang="zh-CN" altLang="en-US"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为（   ）</a:t>
            </a:r>
            <a:endPar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custDataLst>
              <p:tags r:id="rId3"/>
            </p:custDataLst>
          </p:nvPr>
        </p:nvSpPr>
        <p:spPr>
          <a:xfrm>
            <a:off x="3352800" y="2907476"/>
            <a:ext cx="827850"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site</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a:spLocks noChangeAspect="1"/>
          </p:cNvSpPr>
          <p:nvPr>
            <p:custDataLst>
              <p:tags r:id="rId4"/>
            </p:custDataLst>
          </p:nvPr>
        </p:nvSpPr>
        <p:spPr>
          <a:xfrm>
            <a:off x="2638425" y="2850356"/>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p:cNvSpPr txBox="1"/>
          <p:nvPr>
            <p:custDataLst>
              <p:tags r:id="rId5"/>
            </p:custDataLst>
          </p:nvPr>
        </p:nvSpPr>
        <p:spPr>
          <a:xfrm>
            <a:off x="3352801" y="3764726"/>
            <a:ext cx="987743"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dirty="0" err="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inurl</a:t>
            </a:r>
            <a:endPar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a:spLocks noChangeAspect="1"/>
          </p:cNvSpPr>
          <p:nvPr>
            <p:custDataLst>
              <p:tags r:id="rId6"/>
            </p:custDataLst>
          </p:nvPr>
        </p:nvSpPr>
        <p:spPr>
          <a:xfrm>
            <a:off x="2638425" y="3707606"/>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custDataLst>
              <p:tags r:id="rId7"/>
            </p:custDataLst>
          </p:nvPr>
        </p:nvSpPr>
        <p:spPr>
          <a:xfrm>
            <a:off x="3352801" y="4621976"/>
            <a:ext cx="1178243"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intitle</a:t>
            </a:r>
            <a:endPar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椭圆 14"/>
          <p:cNvSpPr>
            <a:spLocks noChangeAspect="1"/>
          </p:cNvSpPr>
          <p:nvPr>
            <p:custDataLst>
              <p:tags r:id="rId8"/>
            </p:custDataLst>
          </p:nvPr>
        </p:nvSpPr>
        <p:spPr>
          <a:xfrm>
            <a:off x="2638425" y="4564856"/>
            <a:ext cx="514350" cy="514350"/>
          </a:xfrm>
          <a:prstGeom prst="ellipse">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5"/>
          <p:cNvSpPr txBox="1"/>
          <p:nvPr>
            <p:custDataLst>
              <p:tags r:id="rId9"/>
            </p:custDataLst>
          </p:nvPr>
        </p:nvSpPr>
        <p:spPr>
          <a:xfrm>
            <a:off x="3352800" y="5479226"/>
            <a:ext cx="1452880"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filetype</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a:spLocks noChangeAspect="1"/>
          </p:cNvSpPr>
          <p:nvPr>
            <p:custDataLst>
              <p:tags r:id="rId10"/>
            </p:custDataLst>
          </p:nvPr>
        </p:nvSpPr>
        <p:spPr>
          <a:xfrm>
            <a:off x="2638425" y="5422106"/>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圆角 17"/>
          <p:cNvSpPr/>
          <p:nvPr>
            <p:custDataLst>
              <p:tags r:id="rId11"/>
            </p:custDataLst>
          </p:nvPr>
        </p:nvSpPr>
        <p:spPr>
          <a:xfrm>
            <a:off x="7696200" y="6215063"/>
            <a:ext cx="1543050" cy="411480"/>
          </a:xfrm>
          <a:prstGeom prst="roundRect">
            <a:avLst/>
          </a:prstGeom>
          <a:solidFill>
            <a:srgbClr val="808080"/>
          </a:solidFill>
          <a:ln w="381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grpSp>
        <p:nvGrpSpPr>
          <p:cNvPr id="8" name="组合 7"/>
          <p:cNvGrpSpPr/>
          <p:nvPr>
            <p:custDataLst>
              <p:tags r:id="rId12"/>
            </p:custDataLst>
          </p:nvPr>
        </p:nvGrpSpPr>
        <p:grpSpPr>
          <a:xfrm>
            <a:off x="0" y="0"/>
            <a:ext cx="9144000" cy="635000"/>
            <a:chOff x="-1524000" y="0"/>
            <a:chExt cx="9144000" cy="635000"/>
          </a:xfrm>
        </p:grpSpPr>
        <p:sp>
          <p:nvSpPr>
            <p:cNvPr id="4" name="TitleBackground"/>
            <p:cNvSpPr/>
            <p:nvPr>
              <p:custDataLst>
                <p:tags r:id="rId14"/>
              </p:custDataLst>
            </p:nvPr>
          </p:nvSpPr>
          <p:spPr>
            <a:xfrm>
              <a:off x="-152400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p:cNvSpPr/>
            <p:nvPr>
              <p:custDataLst>
                <p:tags r:id="rId15"/>
              </p:custDataLst>
            </p:nvPr>
          </p:nvSpPr>
          <p:spPr>
            <a:xfrm>
              <a:off x="-152400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p:cNvSpPr txBox="1"/>
            <p:nvPr>
              <p:custDataLst>
                <p:tags r:id="rId16"/>
              </p:custDataLst>
            </p:nvPr>
          </p:nvSpPr>
          <p:spPr>
            <a:xfrm>
              <a:off x="-1270000" y="0"/>
              <a:ext cx="1905000" cy="635000"/>
            </a:xfrm>
            <a:prstGeom prst="rect">
              <a:avLst/>
            </a:prstGeom>
            <a:noFill/>
          </p:spPr>
          <p:txBody>
            <a:bodyPr vert="horz" wrap="none" rtlCol="0" anchor="ctr" anchorCtr="0">
              <a:noAutofit/>
            </a:bodyPr>
            <a:lstStyle/>
            <a:p>
              <a:r>
                <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7" name="TipText"/>
            <p:cNvSpPr txBox="1"/>
            <p:nvPr>
              <p:custDataLst>
                <p:tags r:id="rId17"/>
              </p:custDataLst>
            </p:nvPr>
          </p:nvSpPr>
          <p:spPr>
            <a:xfrm>
              <a:off x="1905" y="109220"/>
              <a:ext cx="2286000" cy="508000"/>
            </a:xfrm>
            <a:prstGeom prst="rect">
              <a:avLst/>
            </a:prstGeom>
            <a:noFill/>
          </p:spPr>
          <p:txBody>
            <a:bodyPr vert="horz" wrap="none" rtlCol="0" anchor="ctr" anchorCtr="0">
              <a:noAutofit/>
            </a:bodyPr>
            <a:lstStyle/>
            <a:p>
              <a:r>
                <a:rPr lang="en-US" altLang="zh-CN"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2"/>
            </p:custDataLst>
          </p:nvPr>
        </p:nvSpPr>
        <p:spPr>
          <a:xfrm>
            <a:off x="2438400" y="1291064"/>
            <a:ext cx="9160042" cy="830997"/>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pPr>
              <a:lnSpc>
                <a:spcPct val="150000"/>
              </a:lnSpc>
            </a:pPr>
            <a:r>
              <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习题</a:t>
            </a:r>
            <a:r>
              <a:rPr lang="en-US" altLang="zh-CN"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、下列数据库不属于</a:t>
            </a:r>
            <a:r>
              <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文摘型数据库的是</a:t>
            </a:r>
            <a:r>
              <a:rPr lang="zh-CN" altLang="en-US" sz="32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32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custDataLst>
              <p:tags r:id="rId3"/>
            </p:custDataLst>
          </p:nvPr>
        </p:nvSpPr>
        <p:spPr>
          <a:xfrm>
            <a:off x="3352801" y="2908141"/>
            <a:ext cx="1932305"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PubMed</a:t>
            </a:r>
          </a:p>
        </p:txBody>
      </p:sp>
      <p:sp>
        <p:nvSpPr>
          <p:cNvPr id="11" name="矩形 10"/>
          <p:cNvSpPr>
            <a:spLocks noChangeAspect="1"/>
          </p:cNvSpPr>
          <p:nvPr>
            <p:custDataLst>
              <p:tags r:id="rId4"/>
            </p:custDataLst>
          </p:nvPr>
        </p:nvSpPr>
        <p:spPr>
          <a:xfrm>
            <a:off x="2638425" y="2850356"/>
            <a:ext cx="514350" cy="514350"/>
          </a:xfrm>
          <a:prstGeom prst="rect">
            <a:avLst/>
          </a:prstGeom>
          <a:solidFill>
            <a:srgbClr val="808080"/>
          </a:solidFill>
          <a:ln w="127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p>
        </p:txBody>
      </p:sp>
      <p:sp>
        <p:nvSpPr>
          <p:cNvPr id="12" name="文本框 11"/>
          <p:cNvSpPr txBox="1"/>
          <p:nvPr>
            <p:custDataLst>
              <p:tags r:id="rId5"/>
            </p:custDataLst>
          </p:nvPr>
        </p:nvSpPr>
        <p:spPr>
          <a:xfrm>
            <a:off x="3352801" y="3765391"/>
            <a:ext cx="2067243"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CNKI</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a:spLocks noChangeAspect="1"/>
          </p:cNvSpPr>
          <p:nvPr>
            <p:custDataLst>
              <p:tags r:id="rId6"/>
            </p:custDataLst>
          </p:nvPr>
        </p:nvSpPr>
        <p:spPr>
          <a:xfrm>
            <a:off x="2638425" y="3707606"/>
            <a:ext cx="514350" cy="514350"/>
          </a:xfrm>
          <a:prstGeom prst="rect">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custDataLst>
              <p:tags r:id="rId7"/>
            </p:custDataLst>
          </p:nvPr>
        </p:nvSpPr>
        <p:spPr>
          <a:xfrm>
            <a:off x="3352801" y="4622641"/>
            <a:ext cx="2022793"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CBM</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a:spLocks noChangeAspect="1"/>
          </p:cNvSpPr>
          <p:nvPr>
            <p:custDataLst>
              <p:tags r:id="rId8"/>
            </p:custDataLst>
          </p:nvPr>
        </p:nvSpPr>
        <p:spPr>
          <a:xfrm>
            <a:off x="2638425" y="4564856"/>
            <a:ext cx="514350" cy="514350"/>
          </a:xfrm>
          <a:prstGeom prst="rect">
            <a:avLst/>
          </a:prstGeom>
          <a:solidFill>
            <a:srgbClr val="808080"/>
          </a:solidFill>
          <a:ln w="127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p>
        </p:txBody>
      </p:sp>
      <p:sp>
        <p:nvSpPr>
          <p:cNvPr id="16" name="文本框 15"/>
          <p:cNvSpPr txBox="1"/>
          <p:nvPr>
            <p:custDataLst>
              <p:tags r:id="rId9"/>
            </p:custDataLst>
          </p:nvPr>
        </p:nvSpPr>
        <p:spPr>
          <a:xfrm>
            <a:off x="3352801" y="5479891"/>
            <a:ext cx="4630723"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万方数据库</a:t>
            </a:r>
          </a:p>
        </p:txBody>
      </p:sp>
      <p:sp>
        <p:nvSpPr>
          <p:cNvPr id="17" name="矩形 16"/>
          <p:cNvSpPr>
            <a:spLocks noChangeAspect="1"/>
          </p:cNvSpPr>
          <p:nvPr>
            <p:custDataLst>
              <p:tags r:id="rId10"/>
            </p:custDataLst>
          </p:nvPr>
        </p:nvSpPr>
        <p:spPr>
          <a:xfrm>
            <a:off x="2638425" y="5422106"/>
            <a:ext cx="514350" cy="514350"/>
          </a:xfrm>
          <a:prstGeom prst="rect">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p>
        </p:txBody>
      </p:sp>
      <p:sp>
        <p:nvSpPr>
          <p:cNvPr id="18" name="矩形: 圆角 17"/>
          <p:cNvSpPr/>
          <p:nvPr>
            <p:custDataLst>
              <p:tags r:id="rId11"/>
            </p:custDataLst>
          </p:nvPr>
        </p:nvSpPr>
        <p:spPr>
          <a:xfrm>
            <a:off x="7696200" y="6215063"/>
            <a:ext cx="1543050" cy="411480"/>
          </a:xfrm>
          <a:prstGeom prst="roundRect">
            <a:avLst/>
          </a:prstGeom>
          <a:solidFill>
            <a:srgbClr val="808080"/>
          </a:solidFill>
          <a:ln w="381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grpSp>
        <p:nvGrpSpPr>
          <p:cNvPr id="19" name="组合 18"/>
          <p:cNvGrpSpPr/>
          <p:nvPr>
            <p:custDataLst>
              <p:tags r:id="rId12"/>
            </p:custDataLst>
          </p:nvPr>
        </p:nvGrpSpPr>
        <p:grpSpPr>
          <a:xfrm>
            <a:off x="0" y="0"/>
            <a:ext cx="9144000" cy="635000"/>
            <a:chOff x="-2400" y="0"/>
            <a:chExt cx="14400" cy="1000"/>
          </a:xfrm>
        </p:grpSpPr>
        <p:sp>
          <p:nvSpPr>
            <p:cNvPr id="4" name="TitleBackground"/>
            <p:cNvSpPr/>
            <p:nvPr>
              <p:custDataLst>
                <p:tags r:id="rId14"/>
              </p:custDataLst>
            </p:nvPr>
          </p:nvSpPr>
          <p:spPr>
            <a:xfrm>
              <a:off x="-2400" y="0"/>
              <a:ext cx="14400" cy="1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p:cNvSpPr/>
            <p:nvPr>
              <p:custDataLst>
                <p:tags r:id="rId15"/>
              </p:custDataLst>
            </p:nvPr>
          </p:nvSpPr>
          <p:spPr>
            <a:xfrm>
              <a:off x="-2400" y="0"/>
              <a:ext cx="300" cy="1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p:cNvSpPr txBox="1"/>
            <p:nvPr>
              <p:custDataLst>
                <p:tags r:id="rId16"/>
              </p:custDataLst>
            </p:nvPr>
          </p:nvSpPr>
          <p:spPr>
            <a:xfrm>
              <a:off x="-2000" y="0"/>
              <a:ext cx="3000" cy="1000"/>
            </a:xfrm>
            <a:prstGeom prst="rect">
              <a:avLst/>
            </a:prstGeom>
            <a:noFill/>
          </p:spPr>
          <p:txBody>
            <a:bodyPr vert="horz" wrap="none" rtlCol="0" anchor="ctr" anchorCtr="0">
              <a:noAutofit/>
            </a:bodyPr>
            <a:lstStyle/>
            <a:p>
              <a:r>
                <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多选题</a:t>
              </a:r>
            </a:p>
          </p:txBody>
        </p:sp>
        <p:sp>
          <p:nvSpPr>
            <p:cNvPr id="2" name="TipText"/>
            <p:cNvSpPr txBox="1"/>
            <p:nvPr>
              <p:custDataLst>
                <p:tags r:id="rId17"/>
              </p:custDataLst>
            </p:nvPr>
          </p:nvSpPr>
          <p:spPr>
            <a:xfrm>
              <a:off x="3" y="172"/>
              <a:ext cx="3600" cy="800"/>
            </a:xfrm>
            <a:prstGeom prst="rect">
              <a:avLst/>
            </a:prstGeom>
            <a:noFill/>
          </p:spPr>
          <p:txBody>
            <a:bodyPr wrap="none" rtlCol="0" anchor="ctr" anchorCtr="0">
              <a:noAutofit/>
            </a:bodyPr>
            <a:lstStyle/>
            <a:p>
              <a:pPr lvl="0" algn="l">
                <a:buNone/>
              </a:pPr>
              <a:r>
                <a:rPr lang="zh-CN" altLang="en-US" sz="2000">
                  <a:solidFill>
                    <a:srgbClr val="808080"/>
                  </a:solidFill>
                  <a:latin typeface="微软雅黑" panose="020B0503020204020204" pitchFamily="34" charset="-122"/>
                  <a:ea typeface="微软雅黑" panose="020B0503020204020204" pitchFamily="34" charset="-122"/>
                  <a:cs typeface="微软雅黑" panose="020B0503020204020204" pitchFamily="34" charset="-122"/>
                </a:rPr>
                <a:t>2分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2203070" y="-109468"/>
            <a:ext cx="7969790" cy="1075294"/>
          </a:xfrm>
          <a:prstGeom prst="rect">
            <a:avLst/>
          </a:prstGeom>
          <a:noFill/>
        </p:spPr>
        <p:txBody>
          <a:bodyPr wrap="square">
            <a:spAutoFit/>
          </a:bodyPr>
          <a:lstStyle/>
          <a:p>
            <a:pPr lvl="0">
              <a:lnSpc>
                <a:spcPct val="150000"/>
              </a:lnSpc>
              <a:defRPr/>
            </a:pPr>
            <a:r>
              <a:rPr lang="zh-CN" altLang="en-US" sz="4800" b="1" dirty="0">
                <a:solidFill>
                  <a:srgbClr val="FFFF00"/>
                </a:solidFill>
                <a:latin typeface="HelveticaExt-Normal"/>
              </a:rPr>
              <a:t>第一章 认识医学文献检索</a:t>
            </a:r>
          </a:p>
        </p:txBody>
      </p:sp>
      <p:sp>
        <p:nvSpPr>
          <p:cNvPr id="4" name="矩形 3"/>
          <p:cNvSpPr/>
          <p:nvPr/>
        </p:nvSpPr>
        <p:spPr>
          <a:xfrm>
            <a:off x="785529" y="1075294"/>
            <a:ext cx="8015570" cy="5509200"/>
          </a:xfrm>
          <a:prstGeom prst="rect">
            <a:avLst/>
          </a:prstGeom>
        </p:spPr>
        <p:txBody>
          <a:bodyPr wrap="square">
            <a:spAutoFit/>
          </a:bodyPr>
          <a:lstStyle/>
          <a:p>
            <a:pPr>
              <a:lnSpc>
                <a:spcPct val="200000"/>
              </a:lnSpc>
            </a:pPr>
            <a:r>
              <a:rPr lang="zh-CN" altLang="en-US" sz="3200" b="1" dirty="0">
                <a:latin typeface="微软雅黑" panose="020B0503020204020204" pitchFamily="34" charset="-122"/>
                <a:ea typeface="微软雅黑" panose="020B0503020204020204" pitchFamily="34" charset="-122"/>
              </a:rPr>
              <a:t>第二节  文献检索基础知识</a:t>
            </a:r>
          </a:p>
          <a:p>
            <a:pPr>
              <a:lnSpc>
                <a:spcPct val="150000"/>
              </a:lnSpc>
            </a:pPr>
            <a:r>
              <a:rPr lang="zh-CN" altLang="en-US" sz="2400" b="1" dirty="0" smtClean="0">
                <a:latin typeface="楷体_GB2312" panose="02010609030101010101" pitchFamily="49" charset="-122"/>
                <a:ea typeface="楷体_GB2312" panose="02010609030101010101" pitchFamily="49" charset="-122"/>
              </a:rPr>
              <a:t>一、基本概念</a:t>
            </a:r>
            <a:endParaRPr lang="en-US" altLang="zh-CN" sz="2400" b="1" dirty="0" smtClean="0">
              <a:latin typeface="楷体_GB2312" panose="02010609030101010101" pitchFamily="49" charset="-122"/>
              <a:ea typeface="楷体_GB2312" panose="02010609030101010101" pitchFamily="49" charset="-122"/>
            </a:endParaRPr>
          </a:p>
          <a:p>
            <a:pPr marL="342900" indent="-342900">
              <a:lnSpc>
                <a:spcPct val="150000"/>
              </a:lnSpc>
              <a:buFont typeface="Wingdings" panose="05000000000000000000" pitchFamily="2" charset="2"/>
              <a:buChar char="p"/>
            </a:pPr>
            <a:r>
              <a:rPr lang="zh-CN" altLang="en-US" sz="2400" dirty="0" smtClean="0">
                <a:latin typeface="楷体_GB2312" panose="02010609030101010101" pitchFamily="49" charset="-122"/>
                <a:ea typeface="楷体_GB2312" panose="02010609030101010101" pitchFamily="49" charset="-122"/>
              </a:rPr>
              <a:t> 信息</a:t>
            </a:r>
            <a:r>
              <a:rPr lang="zh-CN" altLang="en-US" sz="2400" dirty="0">
                <a:latin typeface="楷体_GB2312" panose="02010609030101010101" pitchFamily="49" charset="-122"/>
                <a:ea typeface="楷体_GB2312" panose="02010609030101010101" pitchFamily="49" charset="-122"/>
              </a:rPr>
              <a:t>、知识、情报与文献的概念</a:t>
            </a:r>
            <a:r>
              <a:rPr lang="zh-CN" altLang="en-US" sz="2400" dirty="0" smtClean="0">
                <a:latin typeface="楷体_GB2312" panose="02010609030101010101" pitchFamily="49" charset="-122"/>
                <a:ea typeface="楷体_GB2312" panose="02010609030101010101" pitchFamily="49" charset="-122"/>
              </a:rPr>
              <a:t>理解及相互关系   </a:t>
            </a:r>
            <a:endParaRPr lang="zh-CN" altLang="en-US" sz="2400" dirty="0">
              <a:latin typeface="楷体_GB2312" panose="02010609030101010101" pitchFamily="49" charset="-122"/>
              <a:ea typeface="楷体_GB2312" panose="02010609030101010101" pitchFamily="49" charset="-122"/>
            </a:endParaRPr>
          </a:p>
          <a:p>
            <a:pPr marL="342900" indent="-342900">
              <a:lnSpc>
                <a:spcPct val="150000"/>
              </a:lnSpc>
              <a:buFont typeface="Wingdings" panose="05000000000000000000" pitchFamily="2" charset="2"/>
              <a:buChar char="p"/>
            </a:pPr>
            <a:r>
              <a:rPr lang="zh-CN" altLang="en-US" sz="2400" dirty="0" smtClean="0">
                <a:latin typeface="楷体_GB2312" panose="02010609030101010101" pitchFamily="49" charset="-122"/>
                <a:ea typeface="楷体_GB2312" panose="02010609030101010101" pitchFamily="49" charset="-122"/>
              </a:rPr>
              <a:t> 知识</a:t>
            </a:r>
            <a:r>
              <a:rPr lang="zh-CN" altLang="en-US" sz="2400" dirty="0">
                <a:latin typeface="楷体_GB2312" panose="02010609030101010101" pitchFamily="49" charset="-122"/>
                <a:ea typeface="楷体_GB2312" panose="02010609030101010101" pitchFamily="49" charset="-122"/>
              </a:rPr>
              <a:t>的分类、情报的属性、文献的作用</a:t>
            </a:r>
          </a:p>
          <a:p>
            <a:pPr>
              <a:lnSpc>
                <a:spcPct val="150000"/>
              </a:lnSpc>
            </a:pPr>
            <a:endParaRPr lang="en-US" altLang="zh-CN" sz="2400" b="1" dirty="0" smtClean="0">
              <a:latin typeface="楷体_GB2312" panose="02010609030101010101" pitchFamily="49" charset="-122"/>
              <a:ea typeface="楷体_GB2312" panose="02010609030101010101" pitchFamily="49" charset="-122"/>
            </a:endParaRPr>
          </a:p>
          <a:p>
            <a:pPr>
              <a:lnSpc>
                <a:spcPct val="150000"/>
              </a:lnSpc>
            </a:pPr>
            <a:r>
              <a:rPr lang="zh-CN" altLang="en-US" sz="2400" b="1" dirty="0" smtClean="0">
                <a:latin typeface="楷体_GB2312" panose="02010609030101010101" pitchFamily="49" charset="-122"/>
                <a:ea typeface="楷体_GB2312" panose="02010609030101010101" pitchFamily="49" charset="-122"/>
              </a:rPr>
              <a:t>二、文献</a:t>
            </a:r>
            <a:r>
              <a:rPr lang="zh-CN" altLang="en-US" sz="2400" b="1" dirty="0">
                <a:latin typeface="楷体_GB2312" panose="02010609030101010101" pitchFamily="49" charset="-122"/>
                <a:ea typeface="楷体_GB2312" panose="02010609030101010101" pitchFamily="49" charset="-122"/>
              </a:rPr>
              <a:t>的类型</a:t>
            </a:r>
          </a:p>
          <a:p>
            <a:pPr marL="342900" indent="-342900">
              <a:lnSpc>
                <a:spcPct val="150000"/>
              </a:lnSpc>
              <a:buFont typeface="Wingdings" panose="05000000000000000000" pitchFamily="2" charset="2"/>
              <a:buChar char="p"/>
            </a:pPr>
            <a:r>
              <a:rPr lang="zh-CN" altLang="en-US" sz="2400" dirty="0" smtClean="0">
                <a:latin typeface="楷体_GB2312" panose="02010609030101010101" pitchFamily="49" charset="-122"/>
                <a:ea typeface="楷体_GB2312" panose="02010609030101010101" pitchFamily="49" charset="-122"/>
              </a:rPr>
              <a:t> 按</a:t>
            </a:r>
            <a:r>
              <a:rPr lang="zh-CN" altLang="en-US" sz="2400" dirty="0">
                <a:latin typeface="楷体_GB2312" panose="02010609030101010101" pitchFamily="49" charset="-122"/>
                <a:ea typeface="楷体_GB2312" panose="02010609030101010101" pitchFamily="49" charset="-122"/>
              </a:rPr>
              <a:t>载体类型划分</a:t>
            </a:r>
          </a:p>
          <a:p>
            <a:pPr marL="342900" indent="-342900">
              <a:lnSpc>
                <a:spcPct val="150000"/>
              </a:lnSpc>
              <a:buFont typeface="Wingdings" panose="05000000000000000000" pitchFamily="2" charset="2"/>
              <a:buChar char="p"/>
            </a:pPr>
            <a:r>
              <a:rPr lang="zh-CN" altLang="en-US" sz="2400" dirty="0" smtClean="0">
                <a:latin typeface="楷体_GB2312" panose="02010609030101010101" pitchFamily="49" charset="-122"/>
                <a:ea typeface="楷体_GB2312" panose="02010609030101010101" pitchFamily="49" charset="-122"/>
              </a:rPr>
              <a:t> 按加工层次划分</a:t>
            </a:r>
            <a:r>
              <a:rPr lang="zh-CN" altLang="en-US" sz="2400" dirty="0">
                <a:latin typeface="楷体_GB2312" panose="02010609030101010101" pitchFamily="49" charset="-122"/>
                <a:ea typeface="楷体_GB2312" panose="02010609030101010101" pitchFamily="49" charset="-122"/>
              </a:rPr>
              <a:t>（注意举例、特点）</a:t>
            </a:r>
          </a:p>
          <a:p>
            <a:pPr marL="342900" indent="-342900">
              <a:lnSpc>
                <a:spcPct val="150000"/>
              </a:lnSpc>
              <a:buFont typeface="Wingdings" panose="05000000000000000000" pitchFamily="2" charset="2"/>
              <a:buChar char="p"/>
            </a:pPr>
            <a:r>
              <a:rPr lang="zh-CN" altLang="en-US" sz="2400" dirty="0" smtClean="0">
                <a:latin typeface="楷体_GB2312" panose="02010609030101010101" pitchFamily="49" charset="-122"/>
                <a:ea typeface="楷体_GB2312" panose="02010609030101010101" pitchFamily="49" charset="-122"/>
              </a:rPr>
              <a:t> 按</a:t>
            </a:r>
            <a:r>
              <a:rPr lang="zh-CN" altLang="en-US" sz="2400" dirty="0">
                <a:latin typeface="楷体_GB2312" panose="02010609030101010101" pitchFamily="49" charset="-122"/>
                <a:ea typeface="楷体_GB2312" panose="02010609030101010101" pitchFamily="49" charset="-122"/>
              </a:rPr>
              <a:t>出版形式划分（图书、期刊的特点）</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2"/>
            </p:custDataLst>
          </p:nvPr>
        </p:nvSpPr>
        <p:spPr>
          <a:xfrm>
            <a:off x="210986" y="686268"/>
            <a:ext cx="11753215" cy="2031325"/>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pPr>
              <a:lnSpc>
                <a:spcPct val="150000"/>
              </a:lnSpc>
            </a:pPr>
            <a:r>
              <a:rPr lang="zh-CN" altLang="en-US" sz="28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习题</a:t>
            </a:r>
            <a:r>
              <a:rPr lang="en-US" altLang="zh-CN" sz="28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4</a:t>
            </a:r>
            <a:r>
              <a:rPr lang="zh-CN" altLang="en-US" sz="28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用</a:t>
            </a:r>
            <a:r>
              <a:rPr lang="en-US" altLang="zh-CN"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CBM</a:t>
            </a:r>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主题途径检索“</a:t>
            </a:r>
            <a:r>
              <a:rPr lang="zh-CN" altLang="en-US" sz="2800" dirty="0">
                <a:solidFill>
                  <a:srgbClr val="000000"/>
                </a:solidFill>
                <a:latin typeface="微软雅黑" panose="020B0503020204020204" pitchFamily="34" charset="-122"/>
                <a:ea typeface="微软雅黑" panose="020B0503020204020204" pitchFamily="34" charset="-122"/>
              </a:rPr>
              <a:t>地方性心肌病引发缓慢心律失常</a:t>
            </a:r>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”的文献</a:t>
            </a:r>
            <a:r>
              <a:rPr lang="en-US" altLang="zh-CN"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医学主题词表中“</a:t>
            </a:r>
            <a:r>
              <a:rPr lang="zh-CN" altLang="en-US" sz="2800" dirty="0">
                <a:solidFill>
                  <a:srgbClr val="000000"/>
                </a:solidFill>
                <a:latin typeface="微软雅黑" panose="020B0503020204020204" pitchFamily="34" charset="-122"/>
                <a:ea typeface="微软雅黑" panose="020B0503020204020204" pitchFamily="34" charset="-122"/>
              </a:rPr>
              <a:t>地方性心肌病 见 克山病，缓慢心律失常 见 心动过缓</a:t>
            </a:r>
            <a:r>
              <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”，则主题检索表达式为</a:t>
            </a:r>
            <a:r>
              <a:rPr lang="en-US" altLang="zh-CN"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8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custDataLst>
              <p:tags r:id="rId3"/>
            </p:custDataLst>
          </p:nvPr>
        </p:nvSpPr>
        <p:spPr>
          <a:xfrm>
            <a:off x="855145" y="3445794"/>
            <a:ext cx="11939428"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000" dirty="0">
                <a:solidFill>
                  <a:srgbClr val="000000"/>
                </a:solidFill>
                <a:latin typeface="微软雅黑" panose="020B0503020204020204" pitchFamily="34" charset="-122"/>
                <a:ea typeface="微软雅黑" panose="020B0503020204020204" pitchFamily="34" charset="-122"/>
              </a:rPr>
              <a:t>地方性心肌病</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治疗</a:t>
            </a:r>
            <a:r>
              <a:rPr lang="zh-CN" altLang="en-US" sz="20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应用 </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AND </a:t>
            </a:r>
            <a:r>
              <a:rPr lang="zh-CN" altLang="en-US" sz="2000" dirty="0">
                <a:solidFill>
                  <a:srgbClr val="000000"/>
                </a:solidFill>
                <a:latin typeface="微软雅黑" panose="020B0503020204020204" pitchFamily="34" charset="-122"/>
                <a:ea typeface="微软雅黑" panose="020B0503020204020204" pitchFamily="34" charset="-122"/>
              </a:rPr>
              <a:t>缓慢心律失常</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药物疗法</a:t>
            </a:r>
          </a:p>
        </p:txBody>
      </p:sp>
      <p:sp>
        <p:nvSpPr>
          <p:cNvPr id="11" name="椭圆 10"/>
          <p:cNvSpPr>
            <a:spLocks noChangeAspect="1"/>
          </p:cNvSpPr>
          <p:nvPr>
            <p:custDataLst>
              <p:tags r:id="rId4"/>
            </p:custDataLst>
          </p:nvPr>
        </p:nvSpPr>
        <p:spPr>
          <a:xfrm>
            <a:off x="254000" y="3366747"/>
            <a:ext cx="514350" cy="514350"/>
          </a:xfrm>
          <a:prstGeom prst="ellipse">
            <a:avLst/>
          </a:prstGeom>
          <a:solidFill>
            <a:srgbClr val="808080"/>
          </a:solidFill>
          <a:ln w="127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a:spLocks noChangeAspect="1"/>
          </p:cNvSpPr>
          <p:nvPr>
            <p:custDataLst>
              <p:tags r:id="rId5"/>
            </p:custDataLst>
          </p:nvPr>
        </p:nvSpPr>
        <p:spPr>
          <a:xfrm>
            <a:off x="254000" y="4141695"/>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custDataLst>
              <p:tags r:id="rId6"/>
            </p:custDataLst>
          </p:nvPr>
        </p:nvSpPr>
        <p:spPr>
          <a:xfrm>
            <a:off x="855279" y="5026598"/>
            <a:ext cx="9843435"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000" dirty="0">
                <a:solidFill>
                  <a:srgbClr val="000000"/>
                </a:solidFill>
                <a:latin typeface="微软雅黑" panose="020B0503020204020204" pitchFamily="34" charset="-122"/>
                <a:ea typeface="微软雅黑" panose="020B0503020204020204" pitchFamily="34" charset="-122"/>
              </a:rPr>
              <a:t>克山病</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并发症 </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AND </a:t>
            </a:r>
            <a:r>
              <a:rPr lang="zh-CN" altLang="en-US" sz="2000" dirty="0">
                <a:solidFill>
                  <a:srgbClr val="000000"/>
                </a:solidFill>
                <a:latin typeface="微软雅黑" panose="020B0503020204020204" pitchFamily="34" charset="-122"/>
                <a:ea typeface="微软雅黑" panose="020B0503020204020204" pitchFamily="34" charset="-122"/>
              </a:rPr>
              <a:t>心动过缓</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病因学</a:t>
            </a:r>
          </a:p>
        </p:txBody>
      </p:sp>
      <p:sp>
        <p:nvSpPr>
          <p:cNvPr id="15" name="椭圆 14"/>
          <p:cNvSpPr>
            <a:spLocks noChangeAspect="1"/>
          </p:cNvSpPr>
          <p:nvPr>
            <p:custDataLst>
              <p:tags r:id="rId7"/>
            </p:custDataLst>
          </p:nvPr>
        </p:nvSpPr>
        <p:spPr>
          <a:xfrm>
            <a:off x="314660" y="4978258"/>
            <a:ext cx="514350" cy="514350"/>
          </a:xfrm>
          <a:prstGeom prst="ellipse">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a:spLocks noChangeAspect="1"/>
          </p:cNvSpPr>
          <p:nvPr>
            <p:custDataLst>
              <p:tags r:id="rId8"/>
            </p:custDataLst>
          </p:nvPr>
        </p:nvSpPr>
        <p:spPr>
          <a:xfrm>
            <a:off x="326758" y="5778724"/>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圆角 17"/>
          <p:cNvSpPr/>
          <p:nvPr>
            <p:custDataLst>
              <p:tags r:id="rId9"/>
            </p:custDataLst>
          </p:nvPr>
        </p:nvSpPr>
        <p:spPr>
          <a:xfrm>
            <a:off x="10416532" y="6414842"/>
            <a:ext cx="1543050" cy="411480"/>
          </a:xfrm>
          <a:prstGeom prst="roundRect">
            <a:avLst/>
          </a:prstGeom>
          <a:solidFill>
            <a:srgbClr val="808080"/>
          </a:solidFill>
          <a:ln w="381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sp>
        <p:nvSpPr>
          <p:cNvPr id="19" name="文本框 18"/>
          <p:cNvSpPr txBox="1"/>
          <p:nvPr>
            <p:custDataLst>
              <p:tags r:id="rId10"/>
            </p:custDataLst>
          </p:nvPr>
        </p:nvSpPr>
        <p:spPr>
          <a:xfrm>
            <a:off x="871588" y="5855663"/>
            <a:ext cx="9593178"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000" dirty="0">
                <a:solidFill>
                  <a:srgbClr val="000000"/>
                </a:solidFill>
                <a:latin typeface="微软雅黑" panose="020B0503020204020204" pitchFamily="34" charset="-122"/>
                <a:ea typeface="微软雅黑" panose="020B0503020204020204" pitchFamily="34" charset="-122"/>
              </a:rPr>
              <a:t>克山病</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治疗应用 </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AND </a:t>
            </a:r>
            <a:r>
              <a:rPr lang="zh-CN" altLang="en-US" sz="2000" dirty="0">
                <a:solidFill>
                  <a:srgbClr val="000000"/>
                </a:solidFill>
                <a:latin typeface="微软雅黑" panose="020B0503020204020204" pitchFamily="34" charset="-122"/>
                <a:ea typeface="微软雅黑" panose="020B0503020204020204" pitchFamily="34" charset="-122"/>
              </a:rPr>
              <a:t>心动过缓</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药物疗法</a:t>
            </a:r>
          </a:p>
        </p:txBody>
      </p:sp>
      <p:sp>
        <p:nvSpPr>
          <p:cNvPr id="20" name="文本框 19"/>
          <p:cNvSpPr txBox="1"/>
          <p:nvPr>
            <p:custDataLst>
              <p:tags r:id="rId11"/>
            </p:custDataLst>
          </p:nvPr>
        </p:nvSpPr>
        <p:spPr>
          <a:xfrm>
            <a:off x="790375" y="4211956"/>
            <a:ext cx="9626157" cy="39878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zh-CN" altLang="en-US" sz="2000" dirty="0">
                <a:solidFill>
                  <a:srgbClr val="000000"/>
                </a:solidFill>
                <a:latin typeface="微软雅黑" panose="020B0503020204020204" pitchFamily="34" charset="-122"/>
                <a:ea typeface="微软雅黑" panose="020B0503020204020204" pitchFamily="34" charset="-122"/>
              </a:rPr>
              <a:t>地方性心肌病</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并发症 </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AND </a:t>
            </a:r>
            <a:r>
              <a:rPr lang="zh-CN" altLang="en-US" sz="2000" dirty="0">
                <a:solidFill>
                  <a:srgbClr val="000000"/>
                </a:solidFill>
                <a:latin typeface="微软雅黑" panose="020B0503020204020204" pitchFamily="34" charset="-122"/>
                <a:ea typeface="微软雅黑" panose="020B0503020204020204" pitchFamily="34" charset="-122"/>
              </a:rPr>
              <a:t>缓慢心律失常</a:t>
            </a:r>
            <a:r>
              <a:rPr lang="en-US" altLang="zh-CN"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病因学</a:t>
            </a:r>
          </a:p>
        </p:txBody>
      </p:sp>
      <p:grpSp>
        <p:nvGrpSpPr>
          <p:cNvPr id="8" name="组合 7"/>
          <p:cNvGrpSpPr/>
          <p:nvPr>
            <p:custDataLst>
              <p:tags r:id="rId12"/>
            </p:custDataLst>
          </p:nvPr>
        </p:nvGrpSpPr>
        <p:grpSpPr>
          <a:xfrm>
            <a:off x="0" y="0"/>
            <a:ext cx="9144000" cy="635000"/>
            <a:chOff x="-1524000" y="0"/>
            <a:chExt cx="9144000" cy="635000"/>
          </a:xfrm>
        </p:grpSpPr>
        <p:sp>
          <p:nvSpPr>
            <p:cNvPr id="4" name="TitleBackground"/>
            <p:cNvSpPr/>
            <p:nvPr>
              <p:custDataLst>
                <p:tags r:id="rId14"/>
              </p:custDataLst>
            </p:nvPr>
          </p:nvSpPr>
          <p:spPr>
            <a:xfrm>
              <a:off x="-152400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p:cNvSpPr/>
            <p:nvPr>
              <p:custDataLst>
                <p:tags r:id="rId15"/>
              </p:custDataLst>
            </p:nvPr>
          </p:nvSpPr>
          <p:spPr>
            <a:xfrm>
              <a:off x="-152400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p:cNvSpPr txBox="1"/>
            <p:nvPr>
              <p:custDataLst>
                <p:tags r:id="rId16"/>
              </p:custDataLst>
            </p:nvPr>
          </p:nvSpPr>
          <p:spPr>
            <a:xfrm>
              <a:off x="-1270000" y="0"/>
              <a:ext cx="1905000" cy="635000"/>
            </a:xfrm>
            <a:prstGeom prst="rect">
              <a:avLst/>
            </a:prstGeom>
            <a:noFill/>
          </p:spPr>
          <p:txBody>
            <a:bodyPr vert="horz" wrap="none" rtlCol="0" anchor="ctr" anchorCtr="0">
              <a:noAutofit/>
            </a:bodyPr>
            <a:lstStyle/>
            <a:p>
              <a:r>
                <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7" name="TipText"/>
            <p:cNvSpPr txBox="1"/>
            <p:nvPr>
              <p:custDataLst>
                <p:tags r:id="rId17"/>
              </p:custDataLst>
            </p:nvPr>
          </p:nvSpPr>
          <p:spPr>
            <a:xfrm>
              <a:off x="1905" y="109220"/>
              <a:ext cx="2286000" cy="508000"/>
            </a:xfrm>
            <a:prstGeom prst="rect">
              <a:avLst/>
            </a:prstGeom>
            <a:noFill/>
          </p:spPr>
          <p:txBody>
            <a:bodyPr vert="horz" wrap="none" rtlCol="0" anchor="ctr" anchorCtr="0">
              <a:noAutofit/>
            </a:bodyPr>
            <a:lstStyle/>
            <a:p>
              <a:r>
                <a:rPr lang="en-US" altLang="zh-CN"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custDataLst>
              <p:tags r:id="rId2"/>
            </p:custDataLst>
          </p:nvPr>
        </p:nvSpPr>
        <p:spPr>
          <a:xfrm>
            <a:off x="253999" y="708855"/>
            <a:ext cx="11842583" cy="1938992"/>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pPr>
              <a:lnSpc>
                <a:spcPct val="200000"/>
              </a:lnSpc>
            </a:pP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习题</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5</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利用</a:t>
            </a:r>
            <a:r>
              <a:rPr lang="en-US" altLang="zh-CN"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PubMed</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数据库主题检索</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查询</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尼</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群地平</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b="1"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治疗</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妊娠性</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高血压</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b="1" dirty="0">
                <a:latin typeface="Times New Roman" panose="02020603050405020304" pitchFamily="18" charset="0"/>
                <a:cs typeface="Times New Roman" panose="02020603050405020304" pitchFamily="18" charset="0"/>
              </a:rPr>
              <a:t>Pregnancy-Induced </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Hypertension</a:t>
            </a:r>
            <a:r>
              <a:rPr lang="en-US" altLang="zh-CN"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方面的文献</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医学主题词表中可见“</a:t>
            </a:r>
            <a:r>
              <a:rPr lang="en-US" altLang="zh-CN" sz="2000" b="1"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See </a:t>
            </a:r>
            <a:r>
              <a:rPr lang="en-US" altLang="zh-CN" sz="2000" b="1"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Pregnancy-Induced Hypertension See </a:t>
            </a:r>
            <a:r>
              <a:rPr lang="en-US" altLang="zh-CN" sz="2000" b="1" dirty="0">
                <a:latin typeface="Times New Roman" panose="02020603050405020304" pitchFamily="18" charset="0"/>
                <a:cs typeface="Times New Roman" panose="02020603050405020304" pitchFamily="18" charset="0"/>
              </a:rPr>
              <a:t>Hypertension, </a:t>
            </a:r>
            <a:r>
              <a:rPr lang="en-US" altLang="zh-CN" sz="2000" b="1" dirty="0" smtClean="0">
                <a:latin typeface="Times New Roman" panose="02020603050405020304" pitchFamily="18" charset="0"/>
                <a:cs typeface="Times New Roman" panose="02020603050405020304" pitchFamily="18" charset="0"/>
              </a:rPr>
              <a:t>Pregnancy-Induced</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则最为</a:t>
            </a:r>
            <a:r>
              <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准确的检索表达式</a:t>
            </a:r>
            <a:r>
              <a:rPr lang="zh-CN" altLang="en-US" sz="2000" b="1"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为（    ）</a:t>
            </a:r>
            <a:endParaRPr lang="zh-CN" altLang="en-US" sz="2000" b="1"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11" name="椭圆 10"/>
          <p:cNvSpPr>
            <a:spLocks noChangeAspect="1"/>
          </p:cNvSpPr>
          <p:nvPr>
            <p:custDataLst>
              <p:tags r:id="rId3"/>
            </p:custDataLst>
          </p:nvPr>
        </p:nvSpPr>
        <p:spPr>
          <a:xfrm>
            <a:off x="254000" y="2911604"/>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a:spLocks noChangeAspect="1"/>
          </p:cNvSpPr>
          <p:nvPr>
            <p:custDataLst>
              <p:tags r:id="rId4"/>
            </p:custDataLst>
          </p:nvPr>
        </p:nvSpPr>
        <p:spPr>
          <a:xfrm>
            <a:off x="235786" y="3858513"/>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文本框 13"/>
          <p:cNvSpPr txBox="1"/>
          <p:nvPr>
            <p:custDataLst>
              <p:tags r:id="rId5"/>
            </p:custDataLst>
          </p:nvPr>
        </p:nvSpPr>
        <p:spPr>
          <a:xfrm>
            <a:off x="716548" y="4953086"/>
            <a:ext cx="11863671"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therapeutic use " [</a:t>
            </a:r>
            <a:r>
              <a:rPr lang="en-US" altLang="zh-CN" sz="2000"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AND " Pregnancy-Induced Hypertension</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drug therapy "[</a:t>
            </a:r>
            <a:r>
              <a:rPr lang="en-US" altLang="zh-CN" sz="2000"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endParaRPr lang="zh-CN" altLang="en-US"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15" name="椭圆 14"/>
          <p:cNvSpPr>
            <a:spLocks noChangeAspect="1"/>
          </p:cNvSpPr>
          <p:nvPr>
            <p:custDataLst>
              <p:tags r:id="rId6"/>
            </p:custDataLst>
          </p:nvPr>
        </p:nvSpPr>
        <p:spPr>
          <a:xfrm>
            <a:off x="202198" y="4830430"/>
            <a:ext cx="514350" cy="514350"/>
          </a:xfrm>
          <a:prstGeom prst="ellipse">
            <a:avLst/>
          </a:prstGeom>
          <a:solidFill>
            <a:srgbClr val="00FF00"/>
          </a:solidFill>
          <a:ln w="254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椭圆 16"/>
          <p:cNvSpPr>
            <a:spLocks noChangeAspect="1"/>
          </p:cNvSpPr>
          <p:nvPr>
            <p:custDataLst>
              <p:tags r:id="rId7"/>
            </p:custDataLst>
          </p:nvPr>
        </p:nvSpPr>
        <p:spPr>
          <a:xfrm>
            <a:off x="254000" y="5637465"/>
            <a:ext cx="514350" cy="514350"/>
          </a:xfrm>
          <a:prstGeom prst="ellipse">
            <a:avLst/>
          </a:prstGeom>
          <a:solidFill>
            <a:srgbClr val="808080"/>
          </a:solidFill>
          <a:ln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圆角 17"/>
          <p:cNvSpPr/>
          <p:nvPr>
            <p:custDataLst>
              <p:tags r:id="rId8"/>
            </p:custDataLst>
          </p:nvPr>
        </p:nvSpPr>
        <p:spPr>
          <a:xfrm>
            <a:off x="10521950" y="6446520"/>
            <a:ext cx="1543050" cy="411480"/>
          </a:xfrm>
          <a:prstGeom prst="roundRect">
            <a:avLst/>
          </a:prstGeom>
          <a:solidFill>
            <a:srgbClr val="808080"/>
          </a:solidFill>
          <a:ln w="38100" cmpd="sng">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p>
        </p:txBody>
      </p:sp>
      <p:sp>
        <p:nvSpPr>
          <p:cNvPr id="19" name="文本框 18"/>
          <p:cNvSpPr txBox="1"/>
          <p:nvPr>
            <p:custDataLst>
              <p:tags r:id="rId9"/>
            </p:custDataLst>
          </p:nvPr>
        </p:nvSpPr>
        <p:spPr>
          <a:xfrm>
            <a:off x="768350" y="2970996"/>
            <a:ext cx="10931600"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楷体_GB2312"/>
                <a:cs typeface="Times New Roman" panose="02020603050405020304" pitchFamily="18" charset="0"/>
              </a:rPr>
              <a:t>Complications </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AND " Pregnancy-Induced Hypertension</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楷体_GB2312"/>
                <a:cs typeface="Times New Roman" panose="02020603050405020304" pitchFamily="18" charset="0"/>
              </a:rPr>
              <a:t>Etiology </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endParaRPr lang="zh-CN" altLang="en-US"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0" name="文本框 19"/>
          <p:cNvSpPr txBox="1"/>
          <p:nvPr>
            <p:custDataLst>
              <p:tags r:id="rId10"/>
            </p:custDataLst>
          </p:nvPr>
        </p:nvSpPr>
        <p:spPr>
          <a:xfrm>
            <a:off x="716548" y="5733364"/>
            <a:ext cx="11001820"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楷体_GB2312"/>
                <a:cs typeface="Times New Roman" panose="02020603050405020304" pitchFamily="18" charset="0"/>
              </a:rPr>
              <a:t>Complications </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AND "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Hypertension, Pregnancy-Induced </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sz="2000" dirty="0">
                <a:solidFill>
                  <a:srgbClr val="000000"/>
                </a:solidFill>
                <a:latin typeface="Times New Roman" panose="02020603050405020304" pitchFamily="18" charset="0"/>
                <a:ea typeface="楷体_GB2312"/>
                <a:cs typeface="Times New Roman" panose="02020603050405020304" pitchFamily="18" charset="0"/>
              </a:rPr>
              <a:t>Etiology </a:t>
            </a:r>
            <a:r>
              <a:rPr lang="en-US" altLang="zh-CN" sz="2000"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r>
              <a:rPr lang="en-US" altLang="zh-CN" sz="2000"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endParaRPr lang="zh-CN" altLang="en-US" sz="2000"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endParaRPr>
          </a:p>
        </p:txBody>
      </p:sp>
      <p:sp>
        <p:nvSpPr>
          <p:cNvPr id="21" name="文本框 20"/>
          <p:cNvSpPr txBox="1"/>
          <p:nvPr>
            <p:custDataLst>
              <p:tags r:id="rId11"/>
            </p:custDataLst>
          </p:nvPr>
        </p:nvSpPr>
        <p:spPr>
          <a:xfrm>
            <a:off x="690502" y="3942601"/>
            <a:ext cx="11406081" cy="40011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spAutoFit/>
          </a:bodyPr>
          <a:lstStyle/>
          <a:p>
            <a:r>
              <a:rPr lang="en-US" altLang="zh-CN"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2000" dirty="0" err="1"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Nitrendipine</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楷体_GB2312"/>
                <a:cs typeface="Times New Roman" panose="02020603050405020304" pitchFamily="18" charset="0"/>
                <a:sym typeface="微软雅黑" panose="020B0503020204020204" pitchFamily="34" charset="-122"/>
              </a:rPr>
              <a:t>therapeutic</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use " [</a:t>
            </a:r>
            <a:r>
              <a:rPr lang="en-US" altLang="zh-CN"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AND "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rPr>
              <a:t>Hypertension, Pregnancy-Induced </a:t>
            </a:r>
            <a:r>
              <a:rPr lang="en-US" altLang="zh-CN" dirty="0" smtClean="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 </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drug therapy "[</a:t>
            </a:r>
            <a:r>
              <a:rPr lang="en-US" altLang="zh-CN" dirty="0" err="1">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MeSH</a:t>
            </a:r>
            <a:r>
              <a:rPr lang="en-US" altLang="zh-CN"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rPr>
              <a:t>]</a:t>
            </a:r>
            <a:endParaRPr lang="zh-CN" altLang="en-US" dirty="0">
              <a:solidFill>
                <a:srgbClr val="000000"/>
              </a:solidFill>
              <a:latin typeface="Times New Roman" panose="02020603050405020304" pitchFamily="18" charset="0"/>
              <a:ea typeface="微软雅黑" panose="020B0503020204020204" pitchFamily="34" charset="-122"/>
              <a:cs typeface="Times New Roman" panose="02020603050405020304" pitchFamily="18" charset="0"/>
              <a:sym typeface="微软雅黑" panose="020B0503020204020204" pitchFamily="34" charset="-122"/>
            </a:endParaRPr>
          </a:p>
        </p:txBody>
      </p:sp>
      <p:grpSp>
        <p:nvGrpSpPr>
          <p:cNvPr id="8" name="组合 7"/>
          <p:cNvGrpSpPr/>
          <p:nvPr>
            <p:custDataLst>
              <p:tags r:id="rId12"/>
            </p:custDataLst>
          </p:nvPr>
        </p:nvGrpSpPr>
        <p:grpSpPr>
          <a:xfrm>
            <a:off x="0" y="0"/>
            <a:ext cx="9144000" cy="635000"/>
            <a:chOff x="-1524000" y="0"/>
            <a:chExt cx="9144000" cy="635000"/>
          </a:xfrm>
        </p:grpSpPr>
        <p:sp>
          <p:nvSpPr>
            <p:cNvPr id="4" name="TitleBackground"/>
            <p:cNvSpPr/>
            <p:nvPr>
              <p:custDataLst>
                <p:tags r:id="rId14"/>
              </p:custDataLst>
            </p:nvPr>
          </p:nvSpPr>
          <p:spPr>
            <a:xfrm>
              <a:off x="-152400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ColorBlock"/>
            <p:cNvSpPr/>
            <p:nvPr>
              <p:custDataLst>
                <p:tags r:id="rId15"/>
              </p:custDataLst>
            </p:nvPr>
          </p:nvSpPr>
          <p:spPr>
            <a:xfrm>
              <a:off x="-152400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ypeText"/>
            <p:cNvSpPr txBox="1"/>
            <p:nvPr>
              <p:custDataLst>
                <p:tags r:id="rId16"/>
              </p:custDataLst>
            </p:nvPr>
          </p:nvSpPr>
          <p:spPr>
            <a:xfrm>
              <a:off x="-1270000" y="0"/>
              <a:ext cx="1905000" cy="635000"/>
            </a:xfrm>
            <a:prstGeom prst="rect">
              <a:avLst/>
            </a:prstGeom>
            <a:noFill/>
          </p:spPr>
          <p:txBody>
            <a:bodyPr vert="horz" wrap="none" rtlCol="0" anchor="ctr" anchorCtr="0">
              <a:noAutofit/>
            </a:bodyPr>
            <a:lstStyle/>
            <a:p>
              <a:r>
                <a:rPr lang="zh-CN" altLang="en-US" sz="2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p>
          </p:txBody>
        </p:sp>
        <p:sp>
          <p:nvSpPr>
            <p:cNvPr id="7" name="TipText"/>
            <p:cNvSpPr txBox="1"/>
            <p:nvPr>
              <p:custDataLst>
                <p:tags r:id="rId17"/>
              </p:custDataLst>
            </p:nvPr>
          </p:nvSpPr>
          <p:spPr>
            <a:xfrm>
              <a:off x="1905" y="109220"/>
              <a:ext cx="2286000" cy="508000"/>
            </a:xfrm>
            <a:prstGeom prst="rect">
              <a:avLst/>
            </a:prstGeom>
            <a:noFill/>
          </p:spPr>
          <p:txBody>
            <a:bodyPr vert="horz" wrap="none" rtlCol="0" anchor="ctr" anchorCtr="0">
              <a:noAutofit/>
            </a:bodyPr>
            <a:lstStyle/>
            <a:p>
              <a:r>
                <a:rPr lang="en-US" altLang="zh-CN"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p>
          </p:txBody>
        </p:sp>
      </p:grpSp>
      <p:pic>
        <p:nvPicPr>
          <p:cNvPr id="3" name="图片 2"/>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2" name="矩形 1"/>
          <p:cNvSpPr/>
          <p:nvPr/>
        </p:nvSpPr>
        <p:spPr>
          <a:xfrm>
            <a:off x="4936721" y="0"/>
            <a:ext cx="1883849" cy="1107996"/>
          </a:xfrm>
          <a:prstGeom prst="rect">
            <a:avLst/>
          </a:prstGeom>
        </p:spPr>
        <p:txBody>
          <a:bodyPr wrap="none">
            <a:spAutoFit/>
          </a:bodyPr>
          <a:lstStyle/>
          <a:p>
            <a:pPr algn="ctr">
              <a:defRPr/>
            </a:pPr>
            <a:r>
              <a:rPr lang="zh-CN" altLang="en-US" sz="6600" b="1" dirty="0" smtClean="0">
                <a:latin typeface="黑体" panose="02010609060101010101" pitchFamily="2" charset="-122"/>
                <a:ea typeface="黑体" panose="02010609060101010101" pitchFamily="2" charset="-122"/>
              </a:rPr>
              <a:t>题型</a:t>
            </a:r>
            <a:endParaRPr lang="en-US" altLang="zh-CN" sz="6600" b="1" dirty="0">
              <a:latin typeface="黑体" panose="02010609060101010101" pitchFamily="2" charset="-122"/>
              <a:ea typeface="黑体" panose="02010609060101010101" pitchFamily="2" charset="-122"/>
            </a:endParaRPr>
          </a:p>
        </p:txBody>
      </p:sp>
      <p:sp>
        <p:nvSpPr>
          <p:cNvPr id="6" name="矩形 5"/>
          <p:cNvSpPr/>
          <p:nvPr/>
        </p:nvSpPr>
        <p:spPr>
          <a:xfrm>
            <a:off x="749808" y="1245382"/>
            <a:ext cx="11265408" cy="5016758"/>
          </a:xfrm>
          <a:prstGeom prst="rect">
            <a:avLst/>
          </a:prstGeom>
        </p:spPr>
        <p:txBody>
          <a:bodyPr wrap="square">
            <a:spAutoFit/>
          </a:bodyPr>
          <a:lstStyle/>
          <a:p>
            <a:pPr>
              <a:lnSpc>
                <a:spcPct val="200000"/>
              </a:lnSpc>
            </a:pPr>
            <a:r>
              <a:rPr lang="zh-CN" altLang="en-US" sz="4000" dirty="0">
                <a:latin typeface="微软雅黑" panose="020B0503020204020204" pitchFamily="34" charset="-122"/>
                <a:ea typeface="微软雅黑" panose="020B0503020204020204" pitchFamily="34" charset="-122"/>
              </a:rPr>
              <a:t>一、单项选择题：20个</a:t>
            </a:r>
          </a:p>
          <a:p>
            <a:pPr>
              <a:lnSpc>
                <a:spcPct val="200000"/>
              </a:lnSpc>
            </a:pPr>
            <a:r>
              <a:rPr lang="zh-CN" altLang="en-US" sz="4000" dirty="0">
                <a:latin typeface="微软雅黑" panose="020B0503020204020204" pitchFamily="34" charset="-122"/>
                <a:ea typeface="微软雅黑" panose="020B0503020204020204" pitchFamily="34" charset="-122"/>
              </a:rPr>
              <a:t>二、多项</a:t>
            </a:r>
            <a:r>
              <a:rPr lang="zh-CN" altLang="en-US" sz="4000" dirty="0" smtClean="0">
                <a:latin typeface="微软雅黑" panose="020B0503020204020204" pitchFamily="34" charset="-122"/>
                <a:ea typeface="微软雅黑" panose="020B0503020204020204" pitchFamily="34" charset="-122"/>
              </a:rPr>
              <a:t>选择</a:t>
            </a:r>
            <a:r>
              <a:rPr lang="zh-CN" altLang="en-US" sz="4000" dirty="0">
                <a:latin typeface="微软雅黑" panose="020B0503020204020204" pitchFamily="34" charset="-122"/>
                <a:ea typeface="微软雅黑" panose="020B0503020204020204" pitchFamily="34" charset="-122"/>
              </a:rPr>
              <a:t>题</a:t>
            </a:r>
            <a:r>
              <a:rPr lang="zh-CN" altLang="en-US" sz="4000" dirty="0" smtClean="0">
                <a:latin typeface="微软雅黑" panose="020B0503020204020204" pitchFamily="34" charset="-122"/>
                <a:ea typeface="微软雅黑" panose="020B0503020204020204" pitchFamily="34" charset="-122"/>
              </a:rPr>
              <a:t>：</a:t>
            </a:r>
            <a:r>
              <a:rPr lang="zh-CN" altLang="en-US" sz="4000" dirty="0">
                <a:latin typeface="微软雅黑" panose="020B0503020204020204" pitchFamily="34" charset="-122"/>
                <a:ea typeface="微软雅黑" panose="020B0503020204020204" pitchFamily="34" charset="-122"/>
              </a:rPr>
              <a:t>5个</a:t>
            </a:r>
          </a:p>
          <a:p>
            <a:pPr>
              <a:lnSpc>
                <a:spcPct val="200000"/>
              </a:lnSpc>
            </a:pPr>
            <a:r>
              <a:rPr lang="zh-CN" altLang="en-US" sz="4000" dirty="0">
                <a:latin typeface="微软雅黑" panose="020B0503020204020204" pitchFamily="34" charset="-122"/>
                <a:ea typeface="微软雅黑" panose="020B0503020204020204" pitchFamily="34" charset="-122"/>
              </a:rPr>
              <a:t>三、简答题</a:t>
            </a:r>
            <a:r>
              <a:rPr lang="zh-CN" altLang="en-US" sz="4000" dirty="0" smtClean="0">
                <a:latin typeface="微软雅黑" panose="020B0503020204020204" pitchFamily="34" charset="-122"/>
                <a:ea typeface="微软雅黑" panose="020B0503020204020204" pitchFamily="34" charset="-122"/>
              </a:rPr>
              <a:t>：</a:t>
            </a:r>
            <a:r>
              <a:rPr lang="en-US" altLang="zh-CN" sz="4000" dirty="0" smtClean="0">
                <a:latin typeface="微软雅黑" panose="020B0503020204020204" pitchFamily="34" charset="-122"/>
                <a:ea typeface="微软雅黑" panose="020B0503020204020204" pitchFamily="34" charset="-122"/>
              </a:rPr>
              <a:t>5</a:t>
            </a:r>
            <a:r>
              <a:rPr lang="zh-CN" altLang="en-US" sz="4000" dirty="0" smtClean="0">
                <a:latin typeface="微软雅黑" panose="020B0503020204020204" pitchFamily="34" charset="-122"/>
                <a:ea typeface="微软雅黑" panose="020B0503020204020204" pitchFamily="34" charset="-122"/>
              </a:rPr>
              <a:t>个</a:t>
            </a:r>
            <a:endParaRPr lang="zh-CN" altLang="en-US" sz="4000" dirty="0">
              <a:latin typeface="微软雅黑" panose="020B0503020204020204" pitchFamily="34" charset="-122"/>
              <a:ea typeface="微软雅黑" panose="020B0503020204020204" pitchFamily="34" charset="-122"/>
            </a:endParaRPr>
          </a:p>
          <a:p>
            <a:pPr>
              <a:lnSpc>
                <a:spcPct val="200000"/>
              </a:lnSpc>
            </a:pPr>
            <a:r>
              <a:rPr lang="zh-CN" altLang="en-US" sz="4000" dirty="0">
                <a:latin typeface="微软雅黑" panose="020B0503020204020204" pitchFamily="34" charset="-122"/>
                <a:ea typeface="微软雅黑" panose="020B0503020204020204" pitchFamily="34" charset="-122"/>
              </a:rPr>
              <a:t>四、案例检索题：2个</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0" y="0"/>
            <a:ext cx="12192001" cy="6858000"/>
          </a:xfrm>
          <a:prstGeom prst="rect">
            <a:avLst/>
          </a:prstGeom>
        </p:spPr>
      </p:pic>
      <p:sp>
        <p:nvSpPr>
          <p:cNvPr id="4" name="文本框 3"/>
          <p:cNvSpPr txBox="1"/>
          <p:nvPr/>
        </p:nvSpPr>
        <p:spPr>
          <a:xfrm>
            <a:off x="3114309" y="2350112"/>
            <a:ext cx="6297493" cy="1569660"/>
          </a:xfrm>
          <a:prstGeom prst="rect">
            <a:avLst/>
          </a:prstGeom>
          <a:noFill/>
        </p:spPr>
        <p:txBody>
          <a:bodyPr wrap="none" rtlCol="0">
            <a:spAutoFit/>
          </a:bodyPr>
          <a:lstStyle/>
          <a:p>
            <a:pPr algn="ctr"/>
            <a:r>
              <a:rPr lang="en-US" altLang="zh-CN" sz="9600" b="1" dirty="0" smtClean="0">
                <a:latin typeface="Times New Roman" panose="02020603050405020304" pitchFamily="18" charset="0"/>
                <a:cs typeface="Times New Roman" panose="02020603050405020304" pitchFamily="18" charset="0"/>
              </a:rPr>
              <a:t>Thank  You</a:t>
            </a:r>
            <a:endParaRPr lang="zh-CN" altLang="en-US" sz="9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040506" y="158790"/>
            <a:ext cx="7969790" cy="825419"/>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二、文献检索</a:t>
            </a:r>
          </a:p>
        </p:txBody>
      </p:sp>
      <p:sp>
        <p:nvSpPr>
          <p:cNvPr id="4" name="矩形 3"/>
          <p:cNvSpPr/>
          <p:nvPr/>
        </p:nvSpPr>
        <p:spPr>
          <a:xfrm>
            <a:off x="846991" y="1757540"/>
            <a:ext cx="6770078" cy="2308324"/>
          </a:xfrm>
          <a:prstGeom prst="rect">
            <a:avLst/>
          </a:prstGeom>
        </p:spPr>
        <p:txBody>
          <a:bodyPr wrap="square">
            <a:spAutoFit/>
          </a:bodyPr>
          <a:lstStyle/>
          <a:p>
            <a:pPr>
              <a:lnSpc>
                <a:spcPct val="200000"/>
              </a:lnSpc>
            </a:pPr>
            <a:r>
              <a:rPr lang="zh-CN" altLang="en-US" sz="2400" dirty="0">
                <a:latin typeface="楷体_GB2312" panose="02010609030101010101" pitchFamily="49" charset="-122"/>
                <a:ea typeface="楷体_GB2312" panose="02010609030101010101" pitchFamily="49" charset="-122"/>
              </a:rPr>
              <a:t>（一）文献检索的</a:t>
            </a:r>
            <a:r>
              <a:rPr lang="zh-CN" altLang="en-US" sz="2400" dirty="0" smtClean="0">
                <a:latin typeface="楷体_GB2312" panose="02010609030101010101" pitchFamily="49" charset="-122"/>
                <a:ea typeface="楷体_GB2312" panose="02010609030101010101" pitchFamily="49" charset="-122"/>
              </a:rPr>
              <a:t>定义</a:t>
            </a:r>
            <a:endParaRPr lang="en-US" altLang="zh-CN" sz="2400" dirty="0" smtClean="0">
              <a:latin typeface="楷体_GB2312" panose="02010609030101010101" pitchFamily="49" charset="-122"/>
              <a:ea typeface="楷体_GB2312" panose="02010609030101010101" pitchFamily="49" charset="-122"/>
            </a:endParaRPr>
          </a:p>
          <a:p>
            <a:pPr>
              <a:lnSpc>
                <a:spcPct val="200000"/>
              </a:lnSpc>
            </a:pPr>
            <a:r>
              <a:rPr lang="zh-CN" altLang="en-US" sz="2400" dirty="0" smtClean="0">
                <a:latin typeface="楷体_GB2312" panose="02010609030101010101" pitchFamily="49" charset="-122"/>
                <a:ea typeface="楷体_GB2312" panose="02010609030101010101" pitchFamily="49" charset="-122"/>
              </a:rPr>
              <a:t>（</a:t>
            </a:r>
            <a:r>
              <a:rPr lang="zh-CN" altLang="en-US" sz="2400" dirty="0">
                <a:latin typeface="楷体_GB2312" panose="02010609030101010101" pitchFamily="49" charset="-122"/>
                <a:ea typeface="楷体_GB2312" panose="02010609030101010101" pitchFamily="49" charset="-122"/>
              </a:rPr>
              <a:t>二）文献检索</a:t>
            </a:r>
            <a:r>
              <a:rPr lang="zh-CN" altLang="en-US" sz="2400" dirty="0" smtClean="0">
                <a:latin typeface="楷体_GB2312" panose="02010609030101010101" pitchFamily="49" charset="-122"/>
                <a:ea typeface="楷体_GB2312" panose="02010609030101010101" pitchFamily="49" charset="-122"/>
              </a:rPr>
              <a:t>的基本原理</a:t>
            </a:r>
            <a:endParaRPr lang="zh-CN" altLang="en-US" sz="2400" dirty="0">
              <a:latin typeface="楷体_GB2312" panose="02010609030101010101" pitchFamily="49" charset="-122"/>
              <a:ea typeface="楷体_GB2312" panose="02010609030101010101" pitchFamily="49" charset="-122"/>
            </a:endParaRPr>
          </a:p>
          <a:p>
            <a:pPr>
              <a:lnSpc>
                <a:spcPct val="200000"/>
              </a:lnSpc>
            </a:pPr>
            <a:r>
              <a:rPr lang="zh-CN" altLang="en-US" sz="2400" dirty="0">
                <a:latin typeface="楷体_GB2312" panose="02010609030101010101" pitchFamily="49" charset="-122"/>
                <a:ea typeface="楷体_GB2312" panose="02010609030101010101" pitchFamily="49" charset="-122"/>
              </a:rPr>
              <a:t>（三）检索过程不匹配的</a:t>
            </a:r>
            <a:r>
              <a:rPr lang="zh-CN" altLang="en-US" sz="2400" dirty="0" smtClean="0">
                <a:latin typeface="楷体_GB2312" panose="02010609030101010101" pitchFamily="49" charset="-122"/>
                <a:ea typeface="楷体_GB2312" panose="02010609030101010101" pitchFamily="49" charset="-122"/>
              </a:rPr>
              <a:t>原因</a:t>
            </a:r>
            <a:endParaRPr lang="zh-CN" altLang="en-US" sz="2400" dirty="0"/>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040505" y="115475"/>
            <a:ext cx="7969790" cy="747641"/>
          </a:xfrm>
          <a:prstGeom prst="rect">
            <a:avLst/>
          </a:prstGeom>
          <a:noFill/>
        </p:spPr>
        <p:txBody>
          <a:bodyPr wrap="square">
            <a:spAutoFit/>
          </a:bodyPr>
          <a:lstStyle/>
          <a:p>
            <a:pPr lvl="0">
              <a:lnSpc>
                <a:spcPct val="150000"/>
              </a:lnSpc>
              <a:defRPr/>
            </a:pPr>
            <a:r>
              <a:rPr lang="zh-CN" altLang="en-US" sz="3200" b="1" dirty="0">
                <a:solidFill>
                  <a:srgbClr val="FFFF00"/>
                </a:solidFill>
                <a:latin typeface="微软雅黑" panose="020B0503020204020204" pitchFamily="34" charset="-122"/>
                <a:ea typeface="微软雅黑" panose="020B0503020204020204" pitchFamily="34" charset="-122"/>
              </a:rPr>
              <a:t>三、检索语言与检索途径</a:t>
            </a:r>
          </a:p>
        </p:txBody>
      </p:sp>
      <p:sp>
        <p:nvSpPr>
          <p:cNvPr id="4" name="矩形 3"/>
          <p:cNvSpPr/>
          <p:nvPr/>
        </p:nvSpPr>
        <p:spPr>
          <a:xfrm>
            <a:off x="926206" y="978591"/>
            <a:ext cx="10339588" cy="5632311"/>
          </a:xfrm>
          <a:prstGeom prst="rect">
            <a:avLst/>
          </a:prstGeom>
        </p:spPr>
        <p:txBody>
          <a:bodyPr wrap="square">
            <a:spAutoFit/>
          </a:bodyPr>
          <a:lstStyle/>
          <a:p>
            <a:pPr>
              <a:lnSpc>
                <a:spcPct val="200000"/>
              </a:lnSpc>
            </a:pPr>
            <a:r>
              <a:rPr lang="zh-CN" altLang="en-US" sz="2400" b="1" dirty="0">
                <a:latin typeface="楷体_GB2312" panose="02010609030101010101" pitchFamily="49" charset="-122"/>
                <a:ea typeface="楷体_GB2312" panose="02010609030101010101" pitchFamily="49" charset="-122"/>
              </a:rPr>
              <a:t>（一）检索语言的类型</a:t>
            </a:r>
          </a:p>
          <a:p>
            <a:pPr>
              <a:lnSpc>
                <a:spcPct val="200000"/>
              </a:lnSpc>
            </a:pPr>
            <a:r>
              <a:rPr lang="zh-CN" altLang="en-US" sz="2400" dirty="0" smtClean="0">
                <a:latin typeface="楷体_GB2312" panose="02010609030101010101" pitchFamily="49" charset="-122"/>
                <a:ea typeface="楷体_GB2312" panose="02010609030101010101" pitchFamily="49" charset="-122"/>
              </a:rPr>
              <a:t>  描述</a:t>
            </a:r>
            <a:r>
              <a:rPr lang="zh-CN" altLang="en-US" sz="2400" dirty="0">
                <a:latin typeface="楷体_GB2312" panose="02010609030101010101" pitchFamily="49" charset="-122"/>
                <a:ea typeface="楷体_GB2312" panose="02010609030101010101" pitchFamily="49" charset="-122"/>
              </a:rPr>
              <a:t>文献</a:t>
            </a:r>
            <a:r>
              <a:rPr lang="zh-CN" altLang="en-US" sz="2400" dirty="0" smtClean="0">
                <a:latin typeface="楷体_GB2312" panose="02010609030101010101" pitchFamily="49" charset="-122"/>
                <a:ea typeface="楷体_GB2312" panose="02010609030101010101" pitchFamily="49" charset="-122"/>
              </a:rPr>
              <a:t>信息外部特征</a:t>
            </a:r>
            <a:r>
              <a:rPr lang="zh-CN" altLang="en-US" sz="2400" dirty="0">
                <a:latin typeface="楷体_GB2312" panose="02010609030101010101" pitchFamily="49" charset="-122"/>
                <a:ea typeface="楷体_GB2312" panose="02010609030101010101" pitchFamily="49" charset="-122"/>
              </a:rPr>
              <a:t>的检索</a:t>
            </a:r>
            <a:r>
              <a:rPr lang="zh-CN" altLang="en-US" sz="2400" dirty="0" smtClean="0">
                <a:latin typeface="楷体_GB2312" panose="02010609030101010101" pitchFamily="49" charset="-122"/>
                <a:ea typeface="楷体_GB2312" panose="02010609030101010101" pitchFamily="49" charset="-122"/>
              </a:rPr>
              <a:t>语言、描述</a:t>
            </a:r>
            <a:r>
              <a:rPr lang="zh-CN" altLang="en-US" sz="2400" dirty="0">
                <a:latin typeface="楷体_GB2312" panose="02010609030101010101" pitchFamily="49" charset="-122"/>
                <a:ea typeface="楷体_GB2312" panose="02010609030101010101" pitchFamily="49" charset="-122"/>
              </a:rPr>
              <a:t>文献信息内容特征的检索语言</a:t>
            </a:r>
          </a:p>
          <a:p>
            <a:pPr>
              <a:lnSpc>
                <a:spcPct val="200000"/>
              </a:lnSpc>
            </a:pPr>
            <a:r>
              <a:rPr lang="zh-CN" altLang="en-US" sz="2400" dirty="0" smtClean="0">
                <a:latin typeface="楷体_GB2312" panose="02010609030101010101" pitchFamily="49" charset="-122"/>
                <a:ea typeface="楷体_GB2312" panose="02010609030101010101" pitchFamily="49" charset="-122"/>
              </a:rPr>
              <a:t>  １</a:t>
            </a:r>
            <a:r>
              <a:rPr lang="en-US" altLang="zh-CN" sz="2400" dirty="0">
                <a:latin typeface="楷体_GB2312" panose="02010609030101010101" pitchFamily="49" charset="-122"/>
                <a:ea typeface="楷体_GB2312" panose="02010609030101010101" pitchFamily="49" charset="-122"/>
              </a:rPr>
              <a:t>.</a:t>
            </a:r>
            <a:r>
              <a:rPr lang="zh-CN" altLang="en-US" sz="2400" dirty="0">
                <a:latin typeface="楷体_GB2312" panose="02010609030101010101" pitchFamily="49" charset="-122"/>
                <a:ea typeface="楷体_GB2312" panose="02010609030101010101" pitchFamily="49" charset="-122"/>
              </a:rPr>
              <a:t> 分类检索语言（常用的分类法）</a:t>
            </a:r>
          </a:p>
          <a:p>
            <a:pPr>
              <a:lnSpc>
                <a:spcPct val="200000"/>
              </a:lnSpc>
            </a:pPr>
            <a:r>
              <a:rPr lang="zh-CN" altLang="en-US" sz="2400" dirty="0" smtClean="0">
                <a:latin typeface="楷体_GB2312" panose="02010609030101010101" pitchFamily="49" charset="-122"/>
                <a:ea typeface="楷体_GB2312" panose="02010609030101010101" pitchFamily="49" charset="-122"/>
              </a:rPr>
              <a:t>  ２</a:t>
            </a:r>
            <a:r>
              <a:rPr lang="zh-CN" altLang="en-US" sz="2400" dirty="0">
                <a:latin typeface="楷体_GB2312" panose="02010609030101010101" pitchFamily="49" charset="-122"/>
                <a:ea typeface="楷体_GB2312" panose="02010609030101010101" pitchFamily="49" charset="-122"/>
              </a:rPr>
              <a:t>．主题检索语言</a:t>
            </a:r>
          </a:p>
          <a:p>
            <a:pPr>
              <a:lnSpc>
                <a:spcPct val="200000"/>
              </a:lnSpc>
            </a:pPr>
            <a:r>
              <a:rPr lang="zh-CN" altLang="en-US" sz="2400" dirty="0" smtClean="0">
                <a:latin typeface="楷体_GB2312" panose="02010609030101010101" pitchFamily="49" charset="-122"/>
                <a:ea typeface="楷体_GB2312" panose="02010609030101010101" pitchFamily="49" charset="-122"/>
              </a:rPr>
              <a:t> （</a:t>
            </a:r>
            <a:r>
              <a:rPr lang="en-US" altLang="zh-CN" sz="2400" dirty="0" smtClean="0">
                <a:latin typeface="楷体_GB2312" panose="02010609030101010101" pitchFamily="49" charset="-122"/>
                <a:ea typeface="楷体_GB2312" panose="02010609030101010101" pitchFamily="49" charset="-122"/>
              </a:rPr>
              <a:t>1</a:t>
            </a:r>
            <a:r>
              <a:rPr lang="zh-CN" altLang="en-US" sz="2400" dirty="0" smtClean="0">
                <a:latin typeface="楷体_GB2312" panose="02010609030101010101" pitchFamily="49" charset="-122"/>
                <a:ea typeface="楷体_GB2312" panose="02010609030101010101" pitchFamily="49" charset="-122"/>
              </a:rPr>
              <a:t>）主题检索语言的分类</a:t>
            </a:r>
          </a:p>
          <a:p>
            <a:pPr>
              <a:lnSpc>
                <a:spcPct val="200000"/>
              </a:lnSpc>
            </a:pPr>
            <a:r>
              <a:rPr lang="zh-CN" altLang="en-US" sz="2400" dirty="0" smtClean="0">
                <a:latin typeface="楷体_GB2312" panose="02010609030101010101" pitchFamily="49" charset="-122"/>
                <a:ea typeface="楷体_GB2312" panose="02010609030101010101" pitchFamily="49" charset="-122"/>
              </a:rPr>
              <a:t> （</a:t>
            </a:r>
            <a:r>
              <a:rPr lang="en-US" altLang="zh-CN" sz="2400" dirty="0" smtClean="0">
                <a:latin typeface="楷体_GB2312" panose="02010609030101010101" pitchFamily="49" charset="-122"/>
                <a:ea typeface="楷体_GB2312" panose="02010609030101010101" pitchFamily="49" charset="-122"/>
              </a:rPr>
              <a:t>2</a:t>
            </a:r>
            <a:r>
              <a:rPr lang="zh-CN" altLang="en-US" sz="2400" dirty="0" smtClean="0">
                <a:latin typeface="楷体_GB2312" panose="02010609030101010101" pitchFamily="49" charset="-122"/>
                <a:ea typeface="楷体_GB2312" panose="02010609030101010101" pitchFamily="49" charset="-122"/>
              </a:rPr>
              <a:t>）主题词和关键词的概念、区别以及之间的关系</a:t>
            </a:r>
            <a:endParaRPr lang="en-US" altLang="zh-CN" sz="2400" dirty="0" smtClean="0">
              <a:latin typeface="楷体_GB2312" panose="02010609030101010101" pitchFamily="49" charset="-122"/>
              <a:ea typeface="楷体_GB2312" panose="02010609030101010101" pitchFamily="49" charset="-122"/>
            </a:endParaRPr>
          </a:p>
          <a:p>
            <a:pPr lvl="0">
              <a:lnSpc>
                <a:spcPct val="150000"/>
              </a:lnSpc>
              <a:defRPr/>
            </a:pPr>
            <a:r>
              <a:rPr lang="zh-CN" altLang="en-US" sz="2400" b="1" dirty="0" smtClean="0">
                <a:latin typeface="楷体_GB2312" panose="02010609030101010101" pitchFamily="49" charset="-122"/>
                <a:ea typeface="楷体_GB2312" panose="02010609030101010101" pitchFamily="49" charset="-122"/>
              </a:rPr>
              <a:t>（</a:t>
            </a:r>
            <a:r>
              <a:rPr lang="zh-CN" altLang="en-US" sz="2400" b="1" dirty="0">
                <a:latin typeface="楷体_GB2312" panose="02010609030101010101" pitchFamily="49" charset="-122"/>
                <a:ea typeface="楷体_GB2312" panose="02010609030101010101" pitchFamily="49" charset="-122"/>
              </a:rPr>
              <a:t>二）检索途径</a:t>
            </a:r>
            <a:endParaRPr lang="en-US" altLang="zh-CN" sz="2400" b="1" dirty="0">
              <a:latin typeface="楷体_GB2312" panose="02010609030101010101" pitchFamily="49" charset="-122"/>
              <a:ea typeface="楷体_GB2312" panose="02010609030101010101" pitchFamily="49" charset="-122"/>
            </a:endParaRPr>
          </a:p>
          <a:p>
            <a:pPr>
              <a:lnSpc>
                <a:spcPct val="150000"/>
              </a:lnSpc>
              <a:defRPr/>
            </a:pPr>
            <a:r>
              <a:rPr lang="zh-CN" altLang="en-US" sz="2400" dirty="0" smtClean="0">
                <a:latin typeface="楷体_GB2312" panose="02010609030101010101" pitchFamily="49" charset="-122"/>
                <a:ea typeface="楷体_GB2312" panose="02010609030101010101" pitchFamily="49" charset="-122"/>
              </a:rPr>
              <a:t>  常用的检索</a:t>
            </a:r>
            <a:r>
              <a:rPr lang="zh-CN" altLang="en-US" sz="2400" dirty="0">
                <a:latin typeface="楷体_GB2312" panose="02010609030101010101" pitchFamily="49" charset="-122"/>
                <a:ea typeface="楷体_GB2312" panose="02010609030101010101" pitchFamily="49" charset="-122"/>
              </a:rPr>
              <a:t>途径</a:t>
            </a:r>
            <a:endParaRPr lang="en-US" altLang="zh-CN" sz="2400" dirty="0">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0668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2807760" y="0"/>
            <a:ext cx="7969790" cy="993349"/>
          </a:xfrm>
          <a:prstGeom prst="rect">
            <a:avLst/>
          </a:prstGeom>
          <a:noFill/>
        </p:spPr>
        <p:txBody>
          <a:bodyPr wrap="square">
            <a:spAutoFit/>
          </a:bodyPr>
          <a:lstStyle/>
          <a:p>
            <a:pPr lvl="0">
              <a:lnSpc>
                <a:spcPct val="150000"/>
              </a:lnSpc>
              <a:defRPr/>
            </a:pPr>
            <a:r>
              <a:rPr lang="zh-CN" altLang="en-US" sz="4400" b="1" dirty="0">
                <a:solidFill>
                  <a:prstClr val="white"/>
                </a:solidFill>
                <a:latin typeface="HelveticaExt-Normal"/>
              </a:rPr>
              <a:t>检索语言与检索途径</a:t>
            </a:r>
          </a:p>
        </p:txBody>
      </p:sp>
      <p:sp>
        <p:nvSpPr>
          <p:cNvPr id="4" name="矩形 3"/>
          <p:cNvSpPr/>
          <p:nvPr/>
        </p:nvSpPr>
        <p:spPr>
          <a:xfrm>
            <a:off x="1269021" y="1731164"/>
            <a:ext cx="6770078" cy="4275529"/>
          </a:xfrm>
          <a:prstGeom prst="rect">
            <a:avLst/>
          </a:prstGeom>
        </p:spPr>
        <p:txBody>
          <a:bodyPr wrap="square">
            <a:spAutoFit/>
          </a:bodyPr>
          <a:lstStyle/>
          <a:p>
            <a:pPr>
              <a:lnSpc>
                <a:spcPct val="200000"/>
              </a:lnSpc>
            </a:pPr>
            <a:r>
              <a:rPr lang="zh-CN" altLang="en-US" sz="2800" dirty="0">
                <a:latin typeface="楷体_GB2312" panose="02010609030101010101" pitchFamily="49" charset="-122"/>
                <a:ea typeface="楷体_GB2312" panose="02010609030101010101" pitchFamily="49" charset="-122"/>
              </a:rPr>
              <a:t>医学主题词表（</a:t>
            </a:r>
            <a:r>
              <a:rPr lang="en-US" altLang="zh-CN" sz="2800" dirty="0">
                <a:latin typeface="楷体_GB2312" panose="02010609030101010101" pitchFamily="49" charset="-122"/>
                <a:ea typeface="楷体_GB2312" panose="02010609030101010101" pitchFamily="49" charset="-122"/>
              </a:rPr>
              <a:t>MeSH</a:t>
            </a:r>
            <a:r>
              <a:rPr lang="zh-CN" altLang="en-US" sz="2800" dirty="0">
                <a:latin typeface="楷体_GB2312" panose="02010609030101010101" pitchFamily="49" charset="-122"/>
                <a:ea typeface="楷体_GB2312" panose="02010609030101010101" pitchFamily="49" charset="-122"/>
              </a:rPr>
              <a:t>）</a:t>
            </a:r>
          </a:p>
          <a:p>
            <a:pPr>
              <a:lnSpc>
                <a:spcPct val="200000"/>
              </a:lnSpc>
            </a:pPr>
            <a:r>
              <a:rPr lang="zh-CN" altLang="en-US" sz="2800" dirty="0">
                <a:latin typeface="楷体_GB2312" panose="02010609030101010101" pitchFamily="49" charset="-122"/>
                <a:ea typeface="楷体_GB2312" panose="02010609030101010101" pitchFamily="49" charset="-122"/>
              </a:rPr>
              <a:t> </a:t>
            </a:r>
            <a:r>
              <a:rPr lang="en-US" altLang="zh-CN" sz="2800" dirty="0">
                <a:latin typeface="楷体_GB2312" panose="02010609030101010101" pitchFamily="49" charset="-122"/>
                <a:ea typeface="楷体_GB2312" panose="02010609030101010101" pitchFamily="49" charset="-122"/>
              </a:rPr>
              <a:t>《</a:t>
            </a:r>
            <a:r>
              <a:rPr lang="zh-CN" altLang="en-US" sz="2800" dirty="0">
                <a:latin typeface="楷体_GB2312" panose="02010609030101010101" pitchFamily="49" charset="-122"/>
                <a:ea typeface="楷体_GB2312" panose="02010609030101010101" pitchFamily="49" charset="-122"/>
              </a:rPr>
              <a:t>医学主题词表</a:t>
            </a:r>
            <a:r>
              <a:rPr lang="en-US" altLang="zh-CN" sz="2800" dirty="0">
                <a:latin typeface="楷体_GB2312" panose="02010609030101010101" pitchFamily="49" charset="-122"/>
                <a:ea typeface="楷体_GB2312" panose="02010609030101010101" pitchFamily="49" charset="-122"/>
              </a:rPr>
              <a:t>》</a:t>
            </a:r>
            <a:r>
              <a:rPr lang="zh-CN" altLang="en-US" sz="2800" dirty="0">
                <a:latin typeface="楷体_GB2312" panose="02010609030101010101" pitchFamily="49" charset="-122"/>
                <a:ea typeface="楷体_GB2312" panose="02010609030101010101" pitchFamily="49" charset="-122"/>
              </a:rPr>
              <a:t>介绍</a:t>
            </a:r>
          </a:p>
          <a:p>
            <a:pPr>
              <a:lnSpc>
                <a:spcPct val="200000"/>
              </a:lnSpc>
            </a:pPr>
            <a:r>
              <a:rPr lang="zh-CN" altLang="en-US" sz="2800" dirty="0">
                <a:latin typeface="楷体_GB2312" panose="02010609030101010101" pitchFamily="49" charset="-122"/>
                <a:ea typeface="楷体_GB2312" panose="02010609030101010101" pitchFamily="49" charset="-122"/>
              </a:rPr>
              <a:t>（一）主题词</a:t>
            </a:r>
          </a:p>
          <a:p>
            <a:pPr>
              <a:lnSpc>
                <a:spcPct val="200000"/>
              </a:lnSpc>
            </a:pPr>
            <a:r>
              <a:rPr lang="zh-CN" altLang="en-US" sz="2800" dirty="0">
                <a:latin typeface="楷体_GB2312" panose="02010609030101010101" pitchFamily="49" charset="-122"/>
                <a:ea typeface="楷体_GB2312" panose="02010609030101010101" pitchFamily="49" charset="-122"/>
              </a:rPr>
              <a:t>（二）树状结构号</a:t>
            </a:r>
          </a:p>
          <a:p>
            <a:pPr>
              <a:lnSpc>
                <a:spcPct val="200000"/>
              </a:lnSpc>
            </a:pPr>
            <a:r>
              <a:rPr lang="zh-CN" altLang="en-US" sz="2800" dirty="0">
                <a:latin typeface="楷体_GB2312" panose="02010609030101010101" pitchFamily="49" charset="-122"/>
                <a:ea typeface="楷体_GB2312" panose="02010609030101010101" pitchFamily="49" charset="-122"/>
              </a:rPr>
              <a:t>（三）限定词（副主题词）</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733861" y="38515"/>
            <a:ext cx="7969790" cy="1416734"/>
          </a:xfrm>
          <a:prstGeom prst="rect">
            <a:avLst/>
          </a:prstGeom>
          <a:noFill/>
        </p:spPr>
        <p:txBody>
          <a:bodyPr wrap="square">
            <a:spAutoFit/>
          </a:bodyPr>
          <a:lstStyle/>
          <a:p>
            <a:pPr>
              <a:lnSpc>
                <a:spcPct val="150000"/>
              </a:lnSpc>
              <a:defRPr/>
            </a:pPr>
            <a:r>
              <a:rPr lang="zh-CN" altLang="en-US" sz="3600" b="1" dirty="0" smtClean="0">
                <a:solidFill>
                  <a:srgbClr val="FFFF00"/>
                </a:solidFill>
                <a:latin typeface="微软雅黑" panose="020B0503020204020204" pitchFamily="34" charset="-122"/>
                <a:ea typeface="微软雅黑" panose="020B0503020204020204" pitchFamily="34" charset="-122"/>
              </a:rPr>
              <a:t>四、检索技术</a:t>
            </a:r>
          </a:p>
          <a:p>
            <a:pPr>
              <a:lnSpc>
                <a:spcPct val="150000"/>
              </a:lnSpc>
              <a:defRPr/>
            </a:pPr>
            <a:endParaRPr lang="zh-CN" altLang="en-US" sz="2400" dirty="0">
              <a:latin typeface="微软雅黑" panose="020B0503020204020204" pitchFamily="34" charset="-122"/>
              <a:ea typeface="微软雅黑" panose="020B0503020204020204" pitchFamily="34" charset="-122"/>
            </a:endParaRPr>
          </a:p>
        </p:txBody>
      </p:sp>
      <p:pic>
        <p:nvPicPr>
          <p:cNvPr id="7" name="图片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861" y="2497259"/>
            <a:ext cx="3754490" cy="339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323103" y="2497259"/>
            <a:ext cx="2993127" cy="738664"/>
          </a:xfrm>
          <a:prstGeom prst="rect">
            <a:avLst/>
          </a:prstGeom>
        </p:spPr>
        <p:txBody>
          <a:bodyPr wrap="none">
            <a:spAutoFit/>
          </a:bodyPr>
          <a:lstStyle/>
          <a:p>
            <a:pPr indent="0" fontAlgn="auto">
              <a:lnSpc>
                <a:spcPct val="150000"/>
              </a:lnSpc>
            </a:pPr>
            <a:r>
              <a:rPr lang="zh-CN" altLang="en-US" sz="2800" dirty="0" smtClean="0">
                <a:latin typeface="楷体_GB2312" panose="02010609030101010101" pitchFamily="49" charset="-122"/>
                <a:ea typeface="楷体_GB2312" panose="02010609030101010101" pitchFamily="49" charset="-122"/>
              </a:rPr>
              <a:t>：AND</a:t>
            </a:r>
            <a:r>
              <a:rPr lang="zh-CN" altLang="en-US" sz="2800" dirty="0">
                <a:latin typeface="楷体_GB2312" panose="02010609030101010101" pitchFamily="49" charset="-122"/>
                <a:ea typeface="楷体_GB2312" panose="02010609030101010101" pitchFamily="49" charset="-122"/>
              </a:rPr>
              <a:t>、OR、NOT</a:t>
            </a:r>
          </a:p>
        </p:txBody>
      </p:sp>
      <p:sp>
        <p:nvSpPr>
          <p:cNvPr id="3" name="矩形 2"/>
          <p:cNvSpPr/>
          <p:nvPr/>
        </p:nvSpPr>
        <p:spPr>
          <a:xfrm>
            <a:off x="4323103" y="3455349"/>
            <a:ext cx="2634054" cy="523220"/>
          </a:xfrm>
          <a:prstGeom prst="rect">
            <a:avLst/>
          </a:prstGeom>
        </p:spPr>
        <p:txBody>
          <a:bodyPr wrap="none">
            <a:spAutoFit/>
          </a:bodyPr>
          <a:lstStyle/>
          <a:p>
            <a:r>
              <a:rPr lang="zh-CN" altLang="en-US" sz="2800" dirty="0" smtClean="0">
                <a:latin typeface="楷体_GB2312" panose="02010609030101010101" pitchFamily="49" charset="-122"/>
                <a:ea typeface="楷体_GB2312" panose="02010609030101010101" pitchFamily="49" charset="-122"/>
              </a:rPr>
              <a:t>：With</a:t>
            </a:r>
            <a:r>
              <a:rPr lang="zh-CN" altLang="en-US" sz="2800" dirty="0">
                <a:latin typeface="楷体_GB2312" panose="02010609030101010101" pitchFamily="49" charset="-122"/>
                <a:ea typeface="楷体_GB2312" panose="02010609030101010101" pitchFamily="49" charset="-122"/>
              </a:rPr>
              <a:t>、Near</a:t>
            </a:r>
            <a:endParaRPr lang="zh-CN" altLang="en-US" sz="2800" dirty="0"/>
          </a:p>
        </p:txBody>
      </p:sp>
      <p:sp>
        <p:nvSpPr>
          <p:cNvPr id="4" name="矩形 3"/>
          <p:cNvSpPr/>
          <p:nvPr/>
        </p:nvSpPr>
        <p:spPr>
          <a:xfrm>
            <a:off x="4323103" y="4277933"/>
            <a:ext cx="4314001" cy="584775"/>
          </a:xfrm>
          <a:prstGeom prst="rect">
            <a:avLst/>
          </a:prstGeom>
        </p:spPr>
        <p:txBody>
          <a:bodyPr wrap="none">
            <a:spAutoFit/>
          </a:bodyPr>
          <a:lstStyle/>
          <a:p>
            <a:pPr indent="0" fontAlgn="auto">
              <a:lnSpc>
                <a:spcPct val="150000"/>
              </a:lnSpc>
            </a:pPr>
            <a:r>
              <a:rPr lang="zh-CN" altLang="en-US" sz="2400" dirty="0" smtClean="0">
                <a:latin typeface="楷体_GB2312" panose="02010609030101010101" pitchFamily="49" charset="-122"/>
                <a:ea typeface="楷体_GB2312" panose="02010609030101010101" pitchFamily="49" charset="-122"/>
              </a:rPr>
              <a:t>：标题</a:t>
            </a:r>
            <a:r>
              <a:rPr lang="zh-CN" altLang="en-US" sz="2400" dirty="0">
                <a:latin typeface="楷体_GB2312" panose="02010609030101010101" pitchFamily="49" charset="-122"/>
                <a:ea typeface="楷体_GB2312" panose="02010609030101010101" pitchFamily="49" charset="-122"/>
              </a:rPr>
              <a:t>（TI）、作者（AU）等</a:t>
            </a:r>
          </a:p>
        </p:txBody>
      </p:sp>
      <p:sp>
        <p:nvSpPr>
          <p:cNvPr id="5" name="矩形 4"/>
          <p:cNvSpPr/>
          <p:nvPr/>
        </p:nvSpPr>
        <p:spPr>
          <a:xfrm>
            <a:off x="4323103" y="5255699"/>
            <a:ext cx="2053767" cy="523220"/>
          </a:xfrm>
          <a:prstGeom prst="rect">
            <a:avLst/>
          </a:prstGeom>
        </p:spPr>
        <p:txBody>
          <a:bodyPr wrap="none">
            <a:spAutoFit/>
          </a:bodyPr>
          <a:lstStyle/>
          <a:p>
            <a:r>
              <a:rPr lang="zh-CN" altLang="en-US" sz="2800" dirty="0" smtClean="0">
                <a:latin typeface="楷体_GB2312" panose="02010609030101010101" pitchFamily="49" charset="-122"/>
                <a:ea typeface="楷体_GB2312" panose="02010609030101010101" pitchFamily="49" charset="-122"/>
              </a:rPr>
              <a:t>：*</a:t>
            </a:r>
            <a:r>
              <a:rPr lang="zh-CN" altLang="en-US" sz="2800" dirty="0">
                <a:latin typeface="楷体_GB2312" panose="02010609030101010101" pitchFamily="49" charset="-122"/>
                <a:ea typeface="楷体_GB2312" panose="02010609030101010101" pitchFamily="49" charset="-122"/>
              </a:rPr>
              <a:t>、？、%</a:t>
            </a:r>
            <a:endParaRPr lang="zh-CN" alt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1143000"/>
          </a:xfrm>
          <a:prstGeom prst="rect">
            <a:avLst/>
          </a:prstGeom>
          <a:solidFill>
            <a:srgbClr val="2563A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1350" dirty="0">
              <a:solidFill>
                <a:prstClr val="white"/>
              </a:solidFill>
              <a:latin typeface="HelveticaExt-Normal"/>
            </a:endParaRPr>
          </a:p>
        </p:txBody>
      </p:sp>
      <p:sp>
        <p:nvSpPr>
          <p:cNvPr id="31" name="文本框 30"/>
          <p:cNvSpPr txBox="1"/>
          <p:nvPr/>
        </p:nvSpPr>
        <p:spPr>
          <a:xfrm>
            <a:off x="1005336" y="0"/>
            <a:ext cx="7969790" cy="829522"/>
          </a:xfrm>
          <a:prstGeom prst="rect">
            <a:avLst/>
          </a:prstGeom>
          <a:noFill/>
        </p:spPr>
        <p:txBody>
          <a:bodyPr wrap="square">
            <a:spAutoFit/>
          </a:bodyPr>
          <a:lstStyle/>
          <a:p>
            <a:pPr lvl="0">
              <a:lnSpc>
                <a:spcPct val="150000"/>
              </a:lnSpc>
              <a:defRPr/>
            </a:pPr>
            <a:r>
              <a:rPr lang="zh-CN" altLang="en-US" sz="3600" b="1" dirty="0">
                <a:solidFill>
                  <a:srgbClr val="FFFF00"/>
                </a:solidFill>
                <a:latin typeface="微软雅黑" panose="020B0503020204020204" pitchFamily="34" charset="-122"/>
                <a:ea typeface="微软雅黑" panose="020B0503020204020204" pitchFamily="34" charset="-122"/>
              </a:rPr>
              <a:t>五、检索步骤</a:t>
            </a:r>
          </a:p>
        </p:txBody>
      </p:sp>
      <p:sp>
        <p:nvSpPr>
          <p:cNvPr id="2" name="矩形 1"/>
          <p:cNvSpPr/>
          <p:nvPr/>
        </p:nvSpPr>
        <p:spPr>
          <a:xfrm>
            <a:off x="830873" y="1308298"/>
            <a:ext cx="10530254" cy="4401205"/>
          </a:xfrm>
          <a:prstGeom prst="rect">
            <a:avLst/>
          </a:prstGeom>
        </p:spPr>
        <p:txBody>
          <a:bodyPr wrap="square">
            <a:spAutoFit/>
          </a:bodyPr>
          <a:lstStyle/>
          <a:p>
            <a:pPr marL="457200" indent="-457200">
              <a:lnSpc>
                <a:spcPct val="200000"/>
              </a:lnSpc>
              <a:buFont typeface="Wingdings" panose="05000000000000000000" pitchFamily="2" charset="2"/>
              <a:buChar char="u"/>
              <a:defRPr/>
            </a:pPr>
            <a:r>
              <a:rPr lang="zh-CN" altLang="en-US" sz="2800" dirty="0" smtClean="0">
                <a:ea typeface="楷体_GB2312" panose="02010609030101010101" pitchFamily="49" charset="-122"/>
              </a:rPr>
              <a:t>选择检索工具的原则</a:t>
            </a:r>
            <a:endParaRPr lang="en-US" altLang="zh-CN" sz="2800" dirty="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800" dirty="0" smtClean="0">
                <a:ea typeface="楷体_GB2312" panose="02010609030101010101" pitchFamily="49" charset="-122"/>
              </a:rPr>
              <a:t>提高查全率的方法</a:t>
            </a:r>
            <a:endParaRPr lang="en-US" altLang="zh-CN" sz="2800" dirty="0" smtClean="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800" dirty="0" smtClean="0">
                <a:ea typeface="楷体_GB2312" panose="02010609030101010101" pitchFamily="49" charset="-122"/>
              </a:rPr>
              <a:t>提高查准率</a:t>
            </a:r>
            <a:r>
              <a:rPr lang="zh-CN" altLang="en-US" sz="2800" dirty="0">
                <a:ea typeface="楷体_GB2312" panose="02010609030101010101" pitchFamily="49" charset="-122"/>
              </a:rPr>
              <a:t>的</a:t>
            </a:r>
            <a:r>
              <a:rPr lang="zh-CN" altLang="en-US" sz="2800" dirty="0" smtClean="0">
                <a:ea typeface="楷体_GB2312" panose="02010609030101010101" pitchFamily="49" charset="-122"/>
              </a:rPr>
              <a:t>方法</a:t>
            </a:r>
            <a:endParaRPr lang="en-US" altLang="zh-CN" sz="2800" dirty="0" smtClean="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800" dirty="0" smtClean="0">
                <a:ea typeface="楷体_GB2312" panose="02010609030101010101" pitchFamily="49" charset="-122"/>
              </a:rPr>
              <a:t>扩大</a:t>
            </a:r>
            <a:r>
              <a:rPr lang="zh-CN" altLang="en-US" sz="2800" dirty="0">
                <a:ea typeface="楷体_GB2312" panose="02010609030101010101" pitchFamily="49" charset="-122"/>
              </a:rPr>
              <a:t>检索范围的方法</a:t>
            </a:r>
            <a:endParaRPr lang="en-US" altLang="zh-CN" sz="2800" dirty="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800" dirty="0" smtClean="0">
                <a:ea typeface="楷体_GB2312" panose="02010609030101010101" pitchFamily="49" charset="-122"/>
              </a:rPr>
              <a:t>缩小</a:t>
            </a:r>
            <a:r>
              <a:rPr lang="zh-CN" altLang="en-US" sz="2800" dirty="0">
                <a:ea typeface="楷体_GB2312" panose="02010609030101010101" pitchFamily="49" charset="-122"/>
              </a:rPr>
              <a:t>检索范围的</a:t>
            </a:r>
            <a:r>
              <a:rPr lang="zh-CN" altLang="en-US" sz="2800" dirty="0" smtClean="0">
                <a:ea typeface="楷体_GB2312" panose="02010609030101010101" pitchFamily="49" charset="-122"/>
              </a:rPr>
              <a:t>方法</a:t>
            </a:r>
            <a:endParaRPr lang="en-US" altLang="zh-CN" sz="2800" dirty="0">
              <a:ea typeface="楷体_GB2312" panose="02010609030101010101" pitchFamily="49"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2180" y="582442"/>
            <a:ext cx="10605788" cy="4524315"/>
          </a:xfrm>
          <a:prstGeom prst="rect">
            <a:avLst/>
          </a:prstGeom>
        </p:spPr>
        <p:txBody>
          <a:bodyPr wrap="none">
            <a:spAutoFit/>
          </a:bodyPr>
          <a:lstStyle/>
          <a:p>
            <a:pPr>
              <a:lnSpc>
                <a:spcPct val="200000"/>
              </a:lnSpc>
              <a:defRPr/>
            </a:pPr>
            <a:r>
              <a:rPr lang="zh-CN" altLang="en-US" sz="3600" b="1" dirty="0" smtClean="0">
                <a:ea typeface="楷体_GB2312" panose="02010609030101010101" pitchFamily="49" charset="-122"/>
                <a:sym typeface="Wingdings" panose="05000000000000000000" pitchFamily="2" charset="2"/>
              </a:rPr>
              <a:t>六、</a:t>
            </a:r>
            <a:r>
              <a:rPr lang="zh-CN" altLang="en-US" sz="3600" b="1" dirty="0" smtClean="0">
                <a:ea typeface="楷体_GB2312" panose="02010609030101010101" pitchFamily="49" charset="-122"/>
              </a:rPr>
              <a:t>检索效果的评价：</a:t>
            </a:r>
            <a:endParaRPr lang="en-US" altLang="zh-CN" sz="3600" b="1" dirty="0" smtClean="0">
              <a:ea typeface="楷体_GB2312" panose="02010609030101010101" pitchFamily="49" charset="-122"/>
            </a:endParaRPr>
          </a:p>
          <a:p>
            <a:pPr>
              <a:lnSpc>
                <a:spcPct val="200000"/>
              </a:lnSpc>
              <a:defRPr/>
            </a:pPr>
            <a:endParaRPr lang="en-US" altLang="zh-CN" sz="3600" b="1" dirty="0" smtClean="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400" dirty="0" smtClean="0">
                <a:ea typeface="楷体_GB2312" panose="02010609030101010101" pitchFamily="49" charset="-122"/>
              </a:rPr>
              <a:t>查全率计算公式</a:t>
            </a:r>
            <a:r>
              <a:rPr lang="zh-CN" altLang="en-US" sz="2400" dirty="0" smtClean="0">
                <a:ea typeface="楷体_GB2312" panose="02010609030101010101" pitchFamily="49" charset="-122"/>
                <a:sym typeface="Wingdings" panose="05000000000000000000" pitchFamily="2" charset="2"/>
              </a:rPr>
              <a:t>：（检索出的相关信息量</a:t>
            </a:r>
            <a:r>
              <a:rPr lang="en-US" altLang="zh-CN" sz="2400" dirty="0" smtClean="0">
                <a:ea typeface="楷体_GB2312" panose="02010609030101010101" pitchFamily="49" charset="-122"/>
                <a:sym typeface="Wingdings" panose="05000000000000000000" pitchFamily="2" charset="2"/>
              </a:rPr>
              <a:t>/</a:t>
            </a:r>
            <a:r>
              <a:rPr lang="zh-CN" altLang="en-US" sz="2400" dirty="0" smtClean="0">
                <a:ea typeface="楷体_GB2312" panose="02010609030101010101" pitchFamily="49" charset="-122"/>
                <a:sym typeface="Wingdings" panose="05000000000000000000" pitchFamily="2" charset="2"/>
              </a:rPr>
              <a:t>系统中的相关信息总量）</a:t>
            </a:r>
            <a:r>
              <a:rPr lang="en-US" altLang="zh-CN" sz="2400" dirty="0" smtClean="0">
                <a:ea typeface="楷体_GB2312" panose="02010609030101010101" pitchFamily="49" charset="-122"/>
                <a:sym typeface="Wingdings" panose="05000000000000000000" pitchFamily="2" charset="2"/>
              </a:rPr>
              <a:t>X 100%</a:t>
            </a:r>
            <a:endParaRPr lang="zh-CN" altLang="en-US" sz="2400" dirty="0"/>
          </a:p>
          <a:p>
            <a:pPr marL="457200" indent="-457200">
              <a:lnSpc>
                <a:spcPct val="200000"/>
              </a:lnSpc>
              <a:buFont typeface="Wingdings" panose="05000000000000000000" pitchFamily="2" charset="2"/>
              <a:buChar char="u"/>
              <a:defRPr/>
            </a:pPr>
            <a:endParaRPr lang="en-US" altLang="zh-CN" sz="2400" dirty="0" smtClean="0">
              <a:ea typeface="楷体_GB2312" panose="02010609030101010101" pitchFamily="49" charset="-122"/>
            </a:endParaRPr>
          </a:p>
          <a:p>
            <a:pPr marL="457200" indent="-457200">
              <a:lnSpc>
                <a:spcPct val="200000"/>
              </a:lnSpc>
              <a:buFont typeface="Wingdings" panose="05000000000000000000" pitchFamily="2" charset="2"/>
              <a:buChar char="u"/>
              <a:defRPr/>
            </a:pPr>
            <a:r>
              <a:rPr lang="zh-CN" altLang="en-US" sz="2400" dirty="0" smtClean="0">
                <a:ea typeface="楷体_GB2312" panose="02010609030101010101" pitchFamily="49" charset="-122"/>
              </a:rPr>
              <a:t>查准率</a:t>
            </a:r>
            <a:r>
              <a:rPr lang="zh-CN" altLang="en-US" sz="2400" dirty="0">
                <a:ea typeface="楷体_GB2312" panose="02010609030101010101" pitchFamily="49" charset="-122"/>
              </a:rPr>
              <a:t>计算</a:t>
            </a:r>
            <a:r>
              <a:rPr lang="zh-CN" altLang="en-US" sz="2400" dirty="0" smtClean="0">
                <a:ea typeface="楷体_GB2312" panose="02010609030101010101" pitchFamily="49" charset="-122"/>
              </a:rPr>
              <a:t>公式</a:t>
            </a:r>
            <a:r>
              <a:rPr lang="en-US" altLang="zh-CN" sz="2400" dirty="0" smtClean="0">
                <a:ea typeface="楷体_GB2312" panose="02010609030101010101" pitchFamily="49" charset="-122"/>
              </a:rPr>
              <a:t>:</a:t>
            </a:r>
            <a:r>
              <a:rPr lang="zh-CN" altLang="en-US" sz="2400" dirty="0">
                <a:ea typeface="楷体_GB2312" panose="02010609030101010101" pitchFamily="49" charset="-122"/>
                <a:sym typeface="Wingdings" panose="05000000000000000000" pitchFamily="2" charset="2"/>
              </a:rPr>
              <a:t>（检索出的相关信息量</a:t>
            </a:r>
            <a:r>
              <a:rPr lang="en-US" altLang="zh-CN" sz="2400" dirty="0" smtClean="0">
                <a:ea typeface="楷体_GB2312" panose="02010609030101010101" pitchFamily="49" charset="-122"/>
                <a:sym typeface="Wingdings" panose="05000000000000000000" pitchFamily="2" charset="2"/>
              </a:rPr>
              <a:t>/</a:t>
            </a:r>
            <a:r>
              <a:rPr lang="zh-CN" altLang="en-US" sz="2400" dirty="0" smtClean="0">
                <a:ea typeface="楷体_GB2312" panose="02010609030101010101" pitchFamily="49" charset="-122"/>
                <a:sym typeface="Wingdings" panose="05000000000000000000" pitchFamily="2" charset="2"/>
              </a:rPr>
              <a:t>检索出的信息</a:t>
            </a:r>
            <a:r>
              <a:rPr lang="zh-CN" altLang="en-US" sz="2400" dirty="0">
                <a:ea typeface="楷体_GB2312" panose="02010609030101010101" pitchFamily="49" charset="-122"/>
                <a:sym typeface="Wingdings" panose="05000000000000000000" pitchFamily="2" charset="2"/>
              </a:rPr>
              <a:t>总量）</a:t>
            </a:r>
            <a:r>
              <a:rPr lang="en-US" altLang="zh-CN" sz="2400" dirty="0">
                <a:ea typeface="楷体_GB2312" panose="02010609030101010101" pitchFamily="49" charset="-122"/>
                <a:sym typeface="Wingdings" panose="05000000000000000000" pitchFamily="2" charset="2"/>
              </a:rPr>
              <a:t>X 100</a:t>
            </a:r>
            <a:r>
              <a:rPr lang="en-US" altLang="zh-CN" sz="2400" dirty="0" smtClean="0">
                <a:ea typeface="楷体_GB2312" panose="02010609030101010101" pitchFamily="49" charset="-122"/>
                <a:sym typeface="Wingdings" panose="05000000000000000000" pitchFamily="2" charset="2"/>
              </a:rPr>
              <a:t>%</a:t>
            </a:r>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DBhMjNjZTJlOTAwMWM0YzU0NzNjZjgwYjdkZGU4OWQifQ=="/>
</p:tagLst>
</file>

<file path=ppt/tags/tag1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2.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1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xml><?xml version="1.0" encoding="utf-8"?>
<p:tagLst xmlns:a="http://schemas.openxmlformats.org/drawingml/2006/main" xmlns:r="http://schemas.openxmlformats.org/officeDocument/2006/relationships" xmlns:p="http://schemas.openxmlformats.org/presentationml/2006/main">
  <p:tag name="RAINPROBLEM" val="MultipleChoice"/>
  <p:tag name="PROBLEMSCORE" val="2.0"/>
</p:tagLst>
</file>

<file path=ppt/tags/tag2.xml><?xml version="1.0" encoding="utf-8"?>
<p:tagLst xmlns:a="http://schemas.openxmlformats.org/drawingml/2006/main" xmlns:r="http://schemas.openxmlformats.org/officeDocument/2006/relationships" xmlns:p="http://schemas.openxmlformats.org/presentationml/2006/main">
  <p:tag name="PROBLEMSCORE_HALF" val="0.0"/>
  <p:tag name="PROBLEMSCORE" val="2.0"/>
  <p:tag name="RAINPROBLEMTYPE" val="MultipleChoice"/>
  <p:tag name="RAINPROBLEM" val="MultipleChoice"/>
</p:tagLst>
</file>

<file path=ppt/tags/tag20.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9.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3.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6.xml><?xml version="1.0" encoding="utf-8"?>
<p:tagLst xmlns:a="http://schemas.openxmlformats.org/drawingml/2006/main" xmlns:r="http://schemas.openxmlformats.org/officeDocument/2006/relationships" xmlns:p="http://schemas.openxmlformats.org/presentationml/2006/main">
  <p:tag name="RAINPROBLEM" val="MultipleChoiceMA"/>
  <p:tag name="PROBLEMSCORE" val="2.0"/>
  <p:tag name="RAINPROBLEMTYPE" val="MultipleChoiceMA"/>
  <p:tag name="PROBLEMSCORE_HALF" val="0.0"/>
</p:tagLst>
</file>

<file path=ppt/tags/tag37.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4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4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4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MA"/>
</p:tagLst>
</file>

<file path=ppt/tags/tag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4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xml><?xml version="1.0" encoding="utf-8"?>
<p:tagLst xmlns:a="http://schemas.openxmlformats.org/drawingml/2006/main" xmlns:r="http://schemas.openxmlformats.org/officeDocument/2006/relationships" xmlns:p="http://schemas.openxmlformats.org/presentationml/2006/main">
  <p:tag name="RAINPROBLEM" val="ProblemBullet"/>
  <p:tag name="RAINBULLET" val="Wrong"/>
  <p:tag name="RAINPROBLEMTYPE" val="MultipleChoice"/>
</p:tagLst>
</file>

<file path=ppt/tags/tag5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3.xml><?xml version="1.0" encoding="utf-8"?>
<p:tagLst xmlns:a="http://schemas.openxmlformats.org/drawingml/2006/main" xmlns:r="http://schemas.openxmlformats.org/officeDocument/2006/relationships" xmlns:p="http://schemas.openxmlformats.org/presentationml/2006/main">
  <p:tag name="RAINPROBLEM" val="MultipleChoice"/>
  <p:tag name="PROBLEMSCORE" val="2.0"/>
</p:tagLst>
</file>

<file path=ppt/tags/tag5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55.xml><?xml version="1.0" encoding="utf-8"?>
<p:tagLst xmlns:a="http://schemas.openxmlformats.org/drawingml/2006/main" xmlns:r="http://schemas.openxmlformats.org/officeDocument/2006/relationships" xmlns:p="http://schemas.openxmlformats.org/presentationml/2006/main">
  <p:tag name="RAINPROBLEM" val="ProblemItem"/>
  <p:tag name="KSO_WM_DIAGRAM_VIRTUALLY_FRAME" val="{&quot;height&quot;:230.4194488188976,&quot;left&quot;:20,&quot;top&quot;:265.09818897637797,&quot;width&quot;:987.4466929133857}"/>
</p:tagLst>
</file>

<file path=ppt/tags/tag5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 name="KSO_WM_DIAGRAM_VIRTUALLY_FRAME" val="{&quot;height&quot;:230.4194488188976,&quot;left&quot;:20,&quot;top&quot;:265.09818897637797,&quot;width&quot;:987.4466929133857}"/>
</p:tagLst>
</file>

<file path=ppt/tags/tag5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 name="KSO_WM_DIAGRAM_VIRTUALLY_FRAME" val="{&quot;height&quot;:230.4194488188976,&quot;left&quot;:20,&quot;top&quot;:265.09818897637797,&quot;width&quot;:987.4466929133857}"/>
</p:tagLst>
</file>

<file path=ppt/tags/tag58.xml><?xml version="1.0" encoding="utf-8"?>
<p:tagLst xmlns:a="http://schemas.openxmlformats.org/drawingml/2006/main" xmlns:r="http://schemas.openxmlformats.org/officeDocument/2006/relationships" xmlns:p="http://schemas.openxmlformats.org/presentationml/2006/main">
  <p:tag name="RAINPROBLEM" val="ProblemItem"/>
  <p:tag name="KSO_WM_DIAGRAM_VIRTUALLY_FRAME" val="{&quot;height&quot;:230.4194488188976,&quot;left&quot;:20,&quot;top&quot;:265.09818897637797,&quot;width&quot;:987.4466929133857}"/>
</p:tagLst>
</file>

<file path=ppt/tags/tag5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 name="KSO_WM_DIAGRAM_VIRTUALLY_FRAME" val="{&quot;height&quot;:230.4194488188976,&quot;left&quot;:20,&quot;top&quot;:265.09818897637797,&quot;width&quot;:987.4466929133857}"/>
</p:tagLst>
</file>

<file path=ppt/tags/tag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 name="KSO_WM_DIAGRAM_VIRTUALLY_FRAME" val="{&quot;height&quot;:230.4194488188976,&quot;left&quot;:20,&quot;top&quot;:265.09818897637797,&quot;width&quot;:987.4466929133857}"/>
</p:tagLst>
</file>

<file path=ppt/tags/tag61.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62.xml><?xml version="1.0" encoding="utf-8"?>
<p:tagLst xmlns:a="http://schemas.openxmlformats.org/drawingml/2006/main" xmlns:r="http://schemas.openxmlformats.org/officeDocument/2006/relationships" xmlns:p="http://schemas.openxmlformats.org/presentationml/2006/main">
  <p:tag name="RAINPROBLEM" val="ProblemItem"/>
  <p:tag name="KSO_WM_DIAGRAM_VIRTUALLY_FRAME" val="{&quot;height&quot;:230.4194488188976,&quot;left&quot;:20,&quot;top&quot;:265.09818897637797,&quot;width&quot;:987.4466929133857}"/>
</p:tagLst>
</file>

<file path=ppt/tags/tag63.xml><?xml version="1.0" encoding="utf-8"?>
<p:tagLst xmlns:a="http://schemas.openxmlformats.org/drawingml/2006/main" xmlns:r="http://schemas.openxmlformats.org/officeDocument/2006/relationships" xmlns:p="http://schemas.openxmlformats.org/presentationml/2006/main">
  <p:tag name="RAINPROBLEM" val="ProblemItem"/>
  <p:tag name="KSO_WM_DIAGRAM_VIRTUALLY_FRAME" val="{&quot;height&quot;:230.4194488188976,&quot;left&quot;:20,&quot;top&quot;:265.09818897637797,&quot;width&quot;:987.4466929133857}"/>
</p:tagLst>
</file>

<file path=ppt/tags/tag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5.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6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xml><?xml version="1.0" encoding="utf-8"?>
<p:tagLst xmlns:a="http://schemas.openxmlformats.org/drawingml/2006/main" xmlns:r="http://schemas.openxmlformats.org/officeDocument/2006/relationships" xmlns:p="http://schemas.openxmlformats.org/presentationml/2006/main">
  <p:tag name="RAINPROBLEM" val="ProblemBullet"/>
  <p:tag name="RAINBULLET" val="Correct"/>
  <p:tag name="RAINPROBLEMTYPE" val="MultipleChoice"/>
</p:tagLst>
</file>

<file path=ppt/tags/tag70.xml><?xml version="1.0" encoding="utf-8"?>
<p:tagLst xmlns:a="http://schemas.openxmlformats.org/drawingml/2006/main" xmlns:r="http://schemas.openxmlformats.org/officeDocument/2006/relationships" xmlns:p="http://schemas.openxmlformats.org/presentationml/2006/main">
  <p:tag name="RAINPROBLEM" val="MultipleChoice"/>
  <p:tag name="PROBLEMSCORE" val="2.0"/>
</p:tagLst>
</file>

<file path=ppt/tags/tag71.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7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7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7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9.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8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APP产品介绍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离子会议室">
  <a:themeElements>
    <a:clrScheme name="离子会议室">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离子会议室">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离子会议室">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2040</Words>
  <Application>Microsoft Office PowerPoint</Application>
  <PresentationFormat>宽屏</PresentationFormat>
  <Paragraphs>269</Paragraphs>
  <Slides>33</Slides>
  <Notes>23</Notes>
  <HiddenSlides>0</HiddenSlides>
  <MMClips>0</MMClips>
  <ScaleCrop>false</ScaleCrop>
  <HeadingPairs>
    <vt:vector size="8" baseType="variant">
      <vt:variant>
        <vt:lpstr>已用的字体</vt:lpstr>
      </vt:variant>
      <vt:variant>
        <vt:i4>16</vt:i4>
      </vt:variant>
      <vt:variant>
        <vt:lpstr>主题</vt:lpstr>
      </vt:variant>
      <vt:variant>
        <vt:i4>3</vt:i4>
      </vt:variant>
      <vt:variant>
        <vt:lpstr>幻灯片标题</vt:lpstr>
      </vt:variant>
      <vt:variant>
        <vt:i4>33</vt:i4>
      </vt:variant>
      <vt:variant>
        <vt:lpstr>自定义放映</vt:lpstr>
      </vt:variant>
      <vt:variant>
        <vt:i4>1</vt:i4>
      </vt:variant>
    </vt:vector>
  </HeadingPairs>
  <TitlesOfParts>
    <vt:vector size="53" baseType="lpstr">
      <vt:lpstr>HelveticaExt-Normal</vt:lpstr>
      <vt:lpstr>等线</vt:lpstr>
      <vt:lpstr>等线 Light</vt:lpstr>
      <vt:lpstr>黑体</vt:lpstr>
      <vt:lpstr>华文中宋</vt:lpstr>
      <vt:lpstr>楷体_GB2312</vt:lpstr>
      <vt:lpstr>宋体</vt:lpstr>
      <vt:lpstr>微软雅黑</vt:lpstr>
      <vt:lpstr>Arial</vt:lpstr>
      <vt:lpstr>Calibri</vt:lpstr>
      <vt:lpstr>Calibri Light</vt:lpstr>
      <vt:lpstr>Century Gothic</vt:lpstr>
      <vt:lpstr>Times New Roman</vt:lpstr>
      <vt:lpstr>Trebuchet MS</vt:lpstr>
      <vt:lpstr>Wingdings</vt:lpstr>
      <vt:lpstr>Wingdings 3</vt:lpstr>
      <vt:lpstr>APP产品介绍主题​​</vt:lpstr>
      <vt:lpstr>回顾</vt:lpstr>
      <vt:lpstr>离子会议室</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云蛟 邵</dc:creator>
  <cp:lastModifiedBy>Administrator</cp:lastModifiedBy>
  <cp:revision>757</cp:revision>
  <dcterms:created xsi:type="dcterms:W3CDTF">2019-05-05T12:57:00Z</dcterms:created>
  <dcterms:modified xsi:type="dcterms:W3CDTF">2024-12-02T07:26:56Z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2446267D97FB42FBB56B1550A292BFC4_12</vt:lpwstr>
  </property>
  <property fmtid="{D5CDD505-2E9C-101B-9397-08002B2CF9AE}" pid="3" name="KSOProductBuildVer">
    <vt:lpwstr>2052-12.1.0.18608</vt:lpwstr>
  </property>
</Properties>
</file>