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0" r:id="rId4"/>
  </p:sldMasterIdLst>
  <p:notesMasterIdLst>
    <p:notesMasterId r:id="rId6"/>
  </p:notesMasterIdLst>
  <p:sldIdLst>
    <p:sldId id="276" r:id="rId5"/>
    <p:sldId id="11685" r:id="rId7"/>
    <p:sldId id="292" r:id="rId8"/>
    <p:sldId id="293" r:id="rId9"/>
    <p:sldId id="294" r:id="rId10"/>
    <p:sldId id="295" r:id="rId11"/>
    <p:sldId id="258" r:id="rId12"/>
    <p:sldId id="1174" r:id="rId13"/>
    <p:sldId id="11579" r:id="rId14"/>
    <p:sldId id="11686" r:id="rId15"/>
    <p:sldId id="828" r:id="rId16"/>
    <p:sldId id="11783" r:id="rId17"/>
    <p:sldId id="11782" r:id="rId18"/>
    <p:sldId id="396" r:id="rId19"/>
    <p:sldId id="585" r:id="rId20"/>
    <p:sldId id="677" r:id="rId21"/>
    <p:sldId id="586" r:id="rId22"/>
    <p:sldId id="678" r:id="rId23"/>
    <p:sldId id="587" r:id="rId24"/>
    <p:sldId id="679" r:id="rId25"/>
    <p:sldId id="680" r:id="rId26"/>
    <p:sldId id="263" r:id="rId27"/>
    <p:sldId id="11589" r:id="rId28"/>
    <p:sldId id="333" r:id="rId29"/>
    <p:sldId id="334" r:id="rId30"/>
    <p:sldId id="847" r:id="rId31"/>
    <p:sldId id="11617" r:id="rId32"/>
    <p:sldId id="11687" r:id="rId33"/>
    <p:sldId id="1094" r:id="rId34"/>
    <p:sldId id="849" r:id="rId35"/>
    <p:sldId id="1173" r:id="rId36"/>
    <p:sldId id="853" r:id="rId37"/>
    <p:sldId id="854" r:id="rId38"/>
    <p:sldId id="1095" r:id="rId39"/>
    <p:sldId id="1096" r:id="rId40"/>
    <p:sldId id="1097" r:id="rId41"/>
    <p:sldId id="1101" r:id="rId42"/>
    <p:sldId id="1103" r:id="rId43"/>
    <p:sldId id="1104" r:id="rId44"/>
    <p:sldId id="11688" r:id="rId45"/>
    <p:sldId id="11689" r:id="rId46"/>
    <p:sldId id="862" r:id="rId47"/>
    <p:sldId id="1180" r:id="rId48"/>
    <p:sldId id="11618" r:id="rId49"/>
    <p:sldId id="975" r:id="rId50"/>
    <p:sldId id="976" r:id="rId51"/>
    <p:sldId id="977" r:id="rId52"/>
    <p:sldId id="875" r:id="rId53"/>
    <p:sldId id="982" r:id="rId54"/>
    <p:sldId id="983" r:id="rId55"/>
    <p:sldId id="11692" r:id="rId56"/>
    <p:sldId id="11693" r:id="rId57"/>
    <p:sldId id="11694" r:id="rId58"/>
    <p:sldId id="11695" r:id="rId59"/>
    <p:sldId id="11696" r:id="rId60"/>
    <p:sldId id="11697" r:id="rId61"/>
    <p:sldId id="11698" r:id="rId62"/>
    <p:sldId id="880" r:id="rId63"/>
    <p:sldId id="11706" r:id="rId64"/>
    <p:sldId id="11707" r:id="rId65"/>
    <p:sldId id="11708" r:id="rId66"/>
    <p:sldId id="11709" r:id="rId67"/>
    <p:sldId id="11710" r:id="rId68"/>
    <p:sldId id="11711" r:id="rId69"/>
    <p:sldId id="11713" r:id="rId70"/>
    <p:sldId id="11714" r:id="rId71"/>
    <p:sldId id="11715" r:id="rId72"/>
    <p:sldId id="11716" r:id="rId73"/>
    <p:sldId id="11717" r:id="rId74"/>
    <p:sldId id="11718" r:id="rId75"/>
    <p:sldId id="11719" r:id="rId76"/>
    <p:sldId id="11720" r:id="rId77"/>
    <p:sldId id="11721" r:id="rId78"/>
    <p:sldId id="896" r:id="rId79"/>
    <p:sldId id="898" r:id="rId80"/>
    <p:sldId id="899" r:id="rId81"/>
    <p:sldId id="527" r:id="rId82"/>
    <p:sldId id="954" r:id="rId83"/>
    <p:sldId id="528" r:id="rId84"/>
    <p:sldId id="955" r:id="rId85"/>
    <p:sldId id="562" r:id="rId86"/>
    <p:sldId id="900" r:id="rId87"/>
    <p:sldId id="926" r:id="rId88"/>
    <p:sldId id="11722" r:id="rId89"/>
    <p:sldId id="11723" r:id="rId90"/>
    <p:sldId id="11724" r:id="rId91"/>
    <p:sldId id="11725" r:id="rId92"/>
    <p:sldId id="11726" r:id="rId93"/>
    <p:sldId id="11727" r:id="rId94"/>
    <p:sldId id="11728" r:id="rId95"/>
    <p:sldId id="11729" r:id="rId96"/>
    <p:sldId id="11730" r:id="rId97"/>
    <p:sldId id="11731" r:id="rId98"/>
    <p:sldId id="11732" r:id="rId99"/>
    <p:sldId id="11733" r:id="rId100"/>
    <p:sldId id="11734" r:id="rId101"/>
    <p:sldId id="11735" r:id="rId102"/>
    <p:sldId id="11736" r:id="rId103"/>
    <p:sldId id="11737" r:id="rId104"/>
    <p:sldId id="288" r:id="rId10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dministrator" initials="A" lastIdx="6" clrIdx="0"/>
  <p:cmAuthor id="0" name="clm" initials="" lastIdx="15" clrIdx="0"/>
  <p:cmAuthor id="1" name="qiany" initials="q" lastIdx="0" clrIdx="0"/>
  <p:cmAuthor id="8" name="微软用户" initials="微" lastIdx="1" clrIdx="0"/>
  <p:cmAuthor id="2" name="wei" initials="w" lastIdx="1" clrIdx="0"/>
  <p:cmAuthor id="9" name="USER" initials="U" lastIdx="13" clrIdx="0"/>
  <p:cmAuthor id="3" name="Saku Uchikawa" initials="S" lastIdx="11" clrIdx="0"/>
  <p:cmAuthor id="4" name="Mary Feil-Jacobs" initials="M" lastIdx="43" clrIdx="1"/>
  <p:cmAuthor id="5" name="Neno Loje" initials="N" lastIdx="1" clrIdx="2"/>
  <p:cmAuthor id="6" name="仝德志" initials="仝"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660"/>
  </p:normalViewPr>
  <p:slideViewPr>
    <p:cSldViewPr snapToGrid="0" showGuides="1">
      <p:cViewPr varScale="1">
        <p:scale>
          <a:sx n="68" d="100"/>
          <a:sy n="68" d="100"/>
        </p:scale>
        <p:origin x="738" y="66"/>
      </p:cViewPr>
      <p:guideLst>
        <p:guide orient="horz" pos="209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4.xml"/><Relationship Id="rId98" Type="http://schemas.openxmlformats.org/officeDocument/2006/relationships/slide" Target="slides/slide93.xml"/><Relationship Id="rId97" Type="http://schemas.openxmlformats.org/officeDocument/2006/relationships/slide" Target="slides/slide92.xml"/><Relationship Id="rId96" Type="http://schemas.openxmlformats.org/officeDocument/2006/relationships/slide" Target="slides/slide91.xml"/><Relationship Id="rId95" Type="http://schemas.openxmlformats.org/officeDocument/2006/relationships/slide" Target="slides/slide90.xml"/><Relationship Id="rId94" Type="http://schemas.openxmlformats.org/officeDocument/2006/relationships/slide" Target="slides/slide89.xml"/><Relationship Id="rId93" Type="http://schemas.openxmlformats.org/officeDocument/2006/relationships/slide" Target="slides/slide88.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4.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3.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2.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notesMaster" Target="notesMasters/notesMaster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9" Type="http://schemas.openxmlformats.org/officeDocument/2006/relationships/commentAuthors" Target="commentAuthors.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slide" Target="slides/slide100.xml"/><Relationship Id="rId104" Type="http://schemas.openxmlformats.org/officeDocument/2006/relationships/slide" Target="slides/slide99.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ADD72-4C72-4954-8E2E-374FAA08C7B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52206-99CD-4EDA-8C5E-47D2AF0D1E9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8CB8A1C-C157-405F-B346-695F24FFBC26}"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从横向，也就是知识来源上，可以看到。。。</a:t>
            </a:r>
            <a:endParaRPr lang="zh-CN" alt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纵向学科分类在知网的呈现</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纵向学科分类在知网的呈现</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检索出的文献，可选择列表呈现或摘要呈现</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a:ln>
            <a:solidFill>
              <a:srgbClr val="000000"/>
            </a:solidFill>
            <a:miter/>
          </a:ln>
        </p:spPr>
      </p:sp>
      <p:sp>
        <p:nvSpPr>
          <p:cNvPr id="34818" name="文本占位符 2"/>
          <p:cNvSpPr>
            <a:spLocks noGrp="1"/>
          </p:cNvSpPr>
          <p:nvPr>
            <p:ph type="body"/>
          </p:nvPr>
        </p:nvSpPr>
        <p:spPr>
          <a:noFill/>
          <a:ln>
            <a:noFill/>
          </a:ln>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a:ln>
            <a:solidFill>
              <a:srgbClr val="000000"/>
            </a:solidFill>
            <a:miter/>
          </a:ln>
        </p:spPr>
      </p:sp>
      <p:sp>
        <p:nvSpPr>
          <p:cNvPr id="36866" name="文本占位符 2"/>
          <p:cNvSpPr>
            <a:spLocks noGrp="1"/>
          </p:cNvSpPr>
          <p:nvPr>
            <p:ph type="body"/>
          </p:nvPr>
        </p:nvSpPr>
        <p:spPr>
          <a:noFill/>
          <a:ln>
            <a:noFill/>
          </a:ln>
        </p:spPr>
        <p:txBody>
          <a:bodyPr wrap="square" lIns="91440" tIns="45720" rIns="91440" bIns="45720" anchor="t"/>
          <a:lstStyle/>
          <a:p>
            <a:pPr lvl="0" eaLnBrk="1" hangingPunct="1"/>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noTextEdit="1"/>
          </p:cNvSpPr>
          <p:nvPr>
            <p:ph type="sldImg"/>
          </p:nvPr>
        </p:nvSpPr>
        <p:spPr>
          <a:ln>
            <a:solidFill>
              <a:srgbClr val="000000"/>
            </a:solidFill>
            <a:miter/>
          </a:ln>
        </p:spPr>
      </p:sp>
      <p:sp>
        <p:nvSpPr>
          <p:cNvPr id="51202" name="备注占位符 2"/>
          <p:cNvSpPr>
            <a:spLocks noGrp="1"/>
          </p:cNvSpPr>
          <p:nvPr>
            <p:ph type="body"/>
          </p:nvPr>
        </p:nvSpPr>
        <p:spPr>
          <a:noFill/>
          <a:ln>
            <a:noFill/>
          </a:ln>
        </p:spPr>
        <p:txBody>
          <a:bodyPr wrap="square" lIns="91440" tIns="45720" rIns="91440" bIns="45720" anchor="t"/>
          <a:lstStyle/>
          <a:p>
            <a:pPr lvl="0"/>
            <a:r>
              <a:rPr lang="zh-CN" altLang="en-US" dirty="0"/>
              <a:t>对于检索结果，平台提供了相关度、发表时间、被引、下载四种排序方式。</a:t>
            </a:r>
            <a:endParaRPr lang="zh-CN" altLang="en-US" dirty="0"/>
          </a:p>
          <a:p>
            <a:pPr lvl="0"/>
            <a:r>
              <a:rPr lang="zh-CN" altLang="en-US" dirty="0"/>
              <a:t>相关度</a:t>
            </a:r>
            <a:r>
              <a:rPr lang="zh-CN" altLang="en-US" dirty="0">
                <a:solidFill>
                  <a:schemeClr val="bg1"/>
                </a:solidFill>
                <a:latin typeface="宋体" panose="02010600030101010101" pitchFamily="2" charset="-122"/>
                <a:sym typeface="宋体" panose="02010600030101010101" pitchFamily="2" charset="-122"/>
              </a:rPr>
              <a:t>综合了检索词的发表时间、被引频次及下载频次等计量指标，利用知网特有算法得出数值，按照数值的高低变化进行排序，降序排列排在最前面的文章与检索词的关注度越高。</a:t>
            </a:r>
            <a:endParaRPr lang="zh-CN" altLang="en-US" dirty="0">
              <a:solidFill>
                <a:schemeClr val="bg1"/>
              </a:solidFill>
              <a:latin typeface="宋体" panose="02010600030101010101" pitchFamily="2" charset="-122"/>
              <a:sym typeface="宋体" panose="02010600030101010101" pitchFamily="2" charset="-122"/>
            </a:endParaRPr>
          </a:p>
          <a:p>
            <a:pPr lvl="0">
              <a:lnSpc>
                <a:spcPct val="150000"/>
              </a:lnSpc>
            </a:pPr>
            <a:r>
              <a:rPr lang="zh-CN" altLang="en-US" dirty="0"/>
              <a:t>按发表时间排序</a:t>
            </a:r>
            <a:r>
              <a:rPr lang="zh-CN" altLang="zh-CN" dirty="0">
                <a:solidFill>
                  <a:schemeClr val="bg1"/>
                </a:solidFill>
                <a:latin typeface="宋体" panose="02010600030101010101" pitchFamily="2" charset="-122"/>
                <a:sym typeface="宋体" panose="02010600030101010101" pitchFamily="2" charset="-122"/>
              </a:rPr>
              <a:t>可以帮助读者找到最新出版的文献，实现学术发展跟踪，进行文献的系统调研。</a:t>
            </a:r>
            <a:endParaRPr lang="zh-CN" altLang="zh-CN" dirty="0">
              <a:solidFill>
                <a:schemeClr val="bg1"/>
              </a:solidFill>
              <a:latin typeface="宋体" panose="02010600030101010101" pitchFamily="2" charset="-122"/>
              <a:sym typeface="宋体" panose="02010600030101010101" pitchFamily="2" charset="-122"/>
            </a:endParaRPr>
          </a:p>
          <a:p>
            <a:pPr lvl="0">
              <a:lnSpc>
                <a:spcPct val="150000"/>
              </a:lnSpc>
            </a:pPr>
            <a:r>
              <a:rPr lang="zh-CN" altLang="zh-CN" dirty="0">
                <a:solidFill>
                  <a:schemeClr val="bg1"/>
                </a:solidFill>
                <a:latin typeface="宋体" panose="02010600030101010101" pitchFamily="2" charset="-122"/>
                <a:sym typeface="宋体" panose="02010600030101010101" pitchFamily="2" charset="-122"/>
              </a:rPr>
              <a:t>通过被引排序可以</a:t>
            </a:r>
            <a:r>
              <a:rPr lang="zh-CN" altLang="en-US" dirty="0">
                <a:solidFill>
                  <a:schemeClr val="bg1"/>
                </a:solidFill>
                <a:latin typeface="宋体" panose="02010600030101010101" pitchFamily="2" charset="-122"/>
                <a:sym typeface="宋体" panose="02010600030101010101" pitchFamily="2" charset="-122"/>
              </a:rPr>
              <a:t>帮助读者找到引用较多的优秀文献及优秀出版物。</a:t>
            </a:r>
            <a:endParaRPr lang="zh-CN" altLang="en-US" dirty="0">
              <a:solidFill>
                <a:schemeClr val="bg1"/>
              </a:solidFill>
              <a:latin typeface="宋体" panose="02010600030101010101" pitchFamily="2" charset="-122"/>
              <a:sym typeface="宋体" panose="02010600030101010101" pitchFamily="2" charset="-122"/>
            </a:endParaRPr>
          </a:p>
          <a:p>
            <a:pPr lvl="0">
              <a:lnSpc>
                <a:spcPct val="150000"/>
              </a:lnSpc>
            </a:pPr>
            <a:r>
              <a:rPr lang="zh-CN" altLang="zh-CN" dirty="0">
                <a:solidFill>
                  <a:schemeClr val="bg1"/>
                </a:solidFill>
                <a:latin typeface="宋体" panose="02010600030101010101" pitchFamily="2" charset="-122"/>
                <a:sym typeface="宋体" panose="02010600030101010101" pitchFamily="2" charset="-122"/>
              </a:rPr>
              <a:t>下载频次最多的文献往往是传播最广、最受欢迎、文献价值较高的文献。</a:t>
            </a:r>
            <a:endParaRPr lang="zh-CN" altLang="en-US" dirty="0">
              <a:solidFill>
                <a:schemeClr val="bg1"/>
              </a:solidFill>
              <a:latin typeface="宋体" panose="02010600030101010101" pitchFamily="2" charset="-122"/>
              <a:sym typeface="宋体" panose="02010600030101010101" pitchFamily="2" charset="-122"/>
            </a:endParaRPr>
          </a:p>
          <a:p>
            <a:pPr lvl="0"/>
            <a:r>
              <a:rPr lang="zh-CN" altLang="en-US" dirty="0"/>
              <a:t>检索结果默认按发表时间降序排序，展示了主题为</a:t>
            </a:r>
            <a:r>
              <a:rPr lang="en-US" altLang="zh-CN" dirty="0"/>
              <a:t>“</a:t>
            </a:r>
            <a:r>
              <a:rPr lang="zh-CN" altLang="en-US" dirty="0"/>
              <a:t>大数据</a:t>
            </a:r>
            <a:r>
              <a:rPr lang="en-US" altLang="zh-CN" dirty="0"/>
              <a:t>”</a:t>
            </a:r>
            <a:r>
              <a:rPr lang="zh-CN" altLang="en-US" dirty="0"/>
              <a:t>和</a:t>
            </a:r>
            <a:r>
              <a:rPr lang="en-US" altLang="zh-CN" dirty="0"/>
              <a:t>“</a:t>
            </a:r>
            <a:r>
              <a:rPr lang="zh-CN" altLang="en-US" dirty="0"/>
              <a:t>智慧城市</a:t>
            </a:r>
            <a:r>
              <a:rPr lang="en-US" altLang="zh-CN" dirty="0"/>
              <a:t>”</a:t>
            </a:r>
            <a:r>
              <a:rPr lang="zh-CN" altLang="en-US" dirty="0"/>
              <a:t>最新的研究成果和研究方向。</a:t>
            </a:r>
            <a:endParaRPr lang="zh-CN" altLang="en-US" dirty="0"/>
          </a:p>
          <a:p>
            <a:pPr lvl="0"/>
            <a:r>
              <a:rPr lang="zh-CN" altLang="en-US" dirty="0"/>
              <a:t>通过对以上检索结果进行筛选，我们找到了与此次结课作业相关的文献。</a:t>
            </a:r>
            <a:endParaRPr lang="zh-CN" altLang="en-US" dirty="0"/>
          </a:p>
          <a:p>
            <a:pPr lvl="0"/>
            <a:endParaRPr lang="zh-CN" altLang="en-US" dirty="0"/>
          </a:p>
        </p:txBody>
      </p:sp>
      <p:sp>
        <p:nvSpPr>
          <p:cNvPr id="5120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eaLnBrk="1" fontAlgn="base" hangingPunct="1">
              <a:spcBef>
                <a:spcPct val="0"/>
              </a:spcBef>
              <a:spcAft>
                <a:spcPct val="0"/>
              </a:spcAft>
            </a:pPr>
            <a:fld id="{9A0DB2DC-4C9A-4742-B13C-FB6460FD3503}" type="slidenum">
              <a:rPr lang="zh-CN" altLang="en-US" sz="1200" dirty="0">
                <a:solidFill>
                  <a:srgbClr val="000000"/>
                </a:solidFill>
                <a:latin typeface="Calibri" panose="020F0502020204030204" pitchFamily="34" charset="0"/>
                <a:ea typeface="宋体" panose="02010600030101010101" pitchFamily="2" charset="-122"/>
              </a:rPr>
            </a:fld>
            <a:endParaRPr lang="zh-CN" altLang="en-US" sz="1200" dirty="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幻灯片图像占位符 1"/>
          <p:cNvSpPr>
            <a:spLocks noGrp="1" noRot="1" noChangeAspect="1" noTextEdit="1"/>
          </p:cNvSpPr>
          <p:nvPr>
            <p:ph type="sldImg"/>
          </p:nvPr>
        </p:nvSpPr>
        <p:spPr>
          <a:ln>
            <a:solidFill>
              <a:srgbClr val="000000"/>
            </a:solidFill>
            <a:miter/>
          </a:ln>
        </p:spPr>
      </p:sp>
      <p:sp>
        <p:nvSpPr>
          <p:cNvPr id="38914" name="文本占位符 2"/>
          <p:cNvSpPr>
            <a:spLocks noGrp="1"/>
          </p:cNvSpPr>
          <p:nvPr>
            <p:ph type="body"/>
          </p:nvPr>
        </p:nvSpPr>
        <p:spPr>
          <a:noFill/>
          <a:ln>
            <a:noFill/>
          </a:ln>
        </p:spPr>
        <p:txBody>
          <a:bodyPr wrap="square" lIns="91440" tIns="45720" rIns="91440" bIns="45720" anchor="t"/>
          <a:lstStyle/>
          <a:p>
            <a:pPr lvl="0" eaLnBrk="1" hangingPunct="1"/>
            <a:r>
              <a:rPr lang="zh-CN" altLang="en-US" dirty="0"/>
              <a:t>点击分组标签上的下拉箭头 ，可查看全部分组内容。</a:t>
            </a:r>
            <a:endParaRPr lang="en-US" altLang="zh-CN" dirty="0"/>
          </a:p>
          <a:p>
            <a:pPr lvl="0" eaLnBrk="1" hangingPunct="1"/>
            <a:r>
              <a:rPr lang="zh-CN" altLang="en-US" dirty="0"/>
              <a:t>研究层次细化为科技、社科，依据知识服务对象划分，用户可以根据自己的研究领域筛选文献。</a:t>
            </a:r>
            <a:endParaRPr lang="zh-CN" altLang="en-US" dirty="0"/>
          </a:p>
          <a:p>
            <a:pPr lvl="0" eaLnBrk="1" hangingPunct="1"/>
            <a:r>
              <a:rPr lang="zh-CN" altLang="en-US" dirty="0"/>
              <a:t>主题分组细化为主要主题、次要主题，依据某主题词在文献中所占的份量划分。</a:t>
            </a:r>
            <a:endParaRPr lang="zh-CN" altLang="en-US" dirty="0"/>
          </a:p>
          <a:p>
            <a:pPr lvl="0" eaLnBrk="1" hangingPunct="1"/>
            <a:r>
              <a:rPr lang="zh-CN" altLang="en-US" dirty="0"/>
              <a:t>作者、机构分组细化为中国、国外，分别指中文文献的作者</a:t>
            </a:r>
            <a:r>
              <a:rPr lang="en-US" altLang="zh-CN" dirty="0"/>
              <a:t>/</a:t>
            </a:r>
            <a:r>
              <a:rPr lang="zh-CN" altLang="en-US" dirty="0"/>
              <a:t>机构和外文文献的作者</a:t>
            </a:r>
            <a:r>
              <a:rPr lang="en-US" altLang="zh-CN" dirty="0"/>
              <a:t>/</a:t>
            </a:r>
            <a:r>
              <a:rPr lang="zh-CN" altLang="en-US" dirty="0"/>
              <a:t>机构。</a:t>
            </a:r>
            <a:endParaRPr lang="en-US" altLang="zh-CN" dirty="0"/>
          </a:p>
          <a:p>
            <a:pPr lvl="0" eaLnBrk="1" hangingPunct="1"/>
            <a:r>
              <a:rPr lang="zh-CN" altLang="en-US" dirty="0"/>
              <a:t>作者分组按作者</a:t>
            </a:r>
            <a:r>
              <a:rPr lang="en-US" altLang="zh-CN" dirty="0"/>
              <a:t>H</a:t>
            </a:r>
            <a:r>
              <a:rPr lang="zh-CN" altLang="en-US" dirty="0"/>
              <a:t>指数降序排列，将</a:t>
            </a:r>
            <a:r>
              <a:rPr lang="en-US" altLang="zh-CN" dirty="0"/>
              <a:t>H</a:t>
            </a:r>
            <a:r>
              <a:rPr lang="zh-CN" altLang="en-US" dirty="0"/>
              <a:t>指数高的作者排在前面，作为筛选权威性文献的参考。</a:t>
            </a:r>
            <a:endParaRPr lang="zh-CN" altLang="en-US" dirty="0"/>
          </a:p>
          <a:p>
            <a:pPr lvl="0" eaLnBrk="1" hangingPunct="1"/>
            <a:r>
              <a:rPr lang="zh-CN" altLang="en-US" dirty="0"/>
              <a:t>期刊分组将中外文期刊统一按</a:t>
            </a:r>
            <a:r>
              <a:rPr lang="en-US" altLang="zh-CN" dirty="0"/>
              <a:t>CI</a:t>
            </a:r>
            <a:r>
              <a:rPr lang="zh-CN" altLang="en-US" dirty="0"/>
              <a:t>指数降序排列，实现中英文学术期刊同台竞技，便于按照期刊质量筛选好文献。</a:t>
            </a:r>
            <a:endParaRPr lang="en-US" altLang="zh-CN"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TextEdit="1"/>
          </p:cNvSpPr>
          <p:nvPr>
            <p:ph type="sldImg"/>
          </p:nvPr>
        </p:nvSpPr>
        <p:spPr>
          <a:ln>
            <a:solidFill>
              <a:srgbClr val="000000"/>
            </a:solidFill>
            <a:miter/>
          </a:ln>
        </p:spPr>
      </p:sp>
      <p:sp>
        <p:nvSpPr>
          <p:cNvPr id="43010" name="文本占位符 2"/>
          <p:cNvSpPr>
            <a:spLocks noGrp="1"/>
          </p:cNvSpPr>
          <p:nvPr>
            <p:ph type="body"/>
          </p:nvPr>
        </p:nvSpPr>
        <p:spPr>
          <a:noFill/>
          <a:ln>
            <a:noFill/>
          </a:ln>
        </p:spPr>
        <p:txBody>
          <a:bodyPr wrap="square" lIns="91440" tIns="45720" rIns="91440" bIns="45720" anchor="t"/>
          <a:lstStyle/>
          <a:p>
            <a:pPr lvl="0" eaLnBrk="1" hangingPunct="1"/>
            <a:r>
              <a:rPr lang="zh-CN" altLang="en-US" dirty="0"/>
              <a:t>点击分组标签上的下拉箭头 ，可查看全部分组内容。</a:t>
            </a:r>
            <a:endParaRPr lang="en-US" altLang="zh-CN" dirty="0"/>
          </a:p>
          <a:p>
            <a:pPr lvl="0" eaLnBrk="1" hangingPunct="1"/>
            <a:r>
              <a:rPr lang="zh-CN" altLang="en-US" dirty="0"/>
              <a:t>研究层次细化为科技、社科，依据知识服务对象划分，用户可以根据自己的研究领域筛选文献。</a:t>
            </a:r>
            <a:endParaRPr lang="zh-CN" altLang="en-US" dirty="0"/>
          </a:p>
          <a:p>
            <a:pPr lvl="0" eaLnBrk="1" hangingPunct="1"/>
            <a:r>
              <a:rPr lang="zh-CN" altLang="en-US" dirty="0"/>
              <a:t>主题分组细化为主要主题、次要主题，依据某主题词在文献中所占的份量划分。</a:t>
            </a:r>
            <a:endParaRPr lang="zh-CN" altLang="en-US" dirty="0"/>
          </a:p>
          <a:p>
            <a:pPr lvl="0" eaLnBrk="1" hangingPunct="1"/>
            <a:r>
              <a:rPr lang="zh-CN" altLang="en-US" dirty="0"/>
              <a:t>作者、机构分组细化为中国、国外，分别指中文文献的作者</a:t>
            </a:r>
            <a:r>
              <a:rPr lang="en-US" altLang="zh-CN" dirty="0"/>
              <a:t>/</a:t>
            </a:r>
            <a:r>
              <a:rPr lang="zh-CN" altLang="en-US" dirty="0"/>
              <a:t>机构和外文文献的作者</a:t>
            </a:r>
            <a:r>
              <a:rPr lang="en-US" altLang="zh-CN" dirty="0"/>
              <a:t>/</a:t>
            </a:r>
            <a:r>
              <a:rPr lang="zh-CN" altLang="en-US" dirty="0"/>
              <a:t>机构。</a:t>
            </a:r>
            <a:endParaRPr lang="en-US" altLang="zh-CN" dirty="0"/>
          </a:p>
          <a:p>
            <a:pPr lvl="0" eaLnBrk="1" hangingPunct="1"/>
            <a:r>
              <a:rPr lang="zh-CN" altLang="en-US" dirty="0"/>
              <a:t>作者分组按作者</a:t>
            </a:r>
            <a:r>
              <a:rPr lang="en-US" altLang="zh-CN" dirty="0"/>
              <a:t>H</a:t>
            </a:r>
            <a:r>
              <a:rPr lang="zh-CN" altLang="en-US" dirty="0"/>
              <a:t>指数降序排列，将</a:t>
            </a:r>
            <a:r>
              <a:rPr lang="en-US" altLang="zh-CN" dirty="0"/>
              <a:t>H</a:t>
            </a:r>
            <a:r>
              <a:rPr lang="zh-CN" altLang="en-US" dirty="0"/>
              <a:t>指数高的作者排在前面，作为筛选权威性文献的参考。</a:t>
            </a:r>
            <a:endParaRPr lang="zh-CN" altLang="en-US" dirty="0"/>
          </a:p>
          <a:p>
            <a:pPr lvl="0" eaLnBrk="1" hangingPunct="1"/>
            <a:r>
              <a:rPr lang="zh-CN" altLang="en-US" dirty="0"/>
              <a:t>期刊分组将中外文期刊统一按</a:t>
            </a:r>
            <a:r>
              <a:rPr lang="en-US" altLang="zh-CN" dirty="0"/>
              <a:t>CI</a:t>
            </a:r>
            <a:r>
              <a:rPr lang="zh-CN" altLang="en-US" dirty="0"/>
              <a:t>指数降序排列，实现中英文学术期刊同台竞技，便于按照期刊质量筛选好文献。</a:t>
            </a:r>
            <a:endParaRPr lang="en-US" altLang="zh-C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noTextEdit="1"/>
          </p:cNvSpPr>
          <p:nvPr>
            <p:ph type="sldImg"/>
          </p:nvPr>
        </p:nvSpPr>
        <p:spPr>
          <a:ln>
            <a:solidFill>
              <a:srgbClr val="000000"/>
            </a:solidFill>
            <a:miter/>
          </a:ln>
        </p:spPr>
      </p:sp>
      <p:sp>
        <p:nvSpPr>
          <p:cNvPr id="45058" name="文本占位符 2"/>
          <p:cNvSpPr>
            <a:spLocks noGrp="1"/>
          </p:cNvSpPr>
          <p:nvPr>
            <p:ph type="body"/>
          </p:nvPr>
        </p:nvSpPr>
        <p:spPr>
          <a:noFill/>
          <a:ln>
            <a:noFill/>
          </a:ln>
        </p:spPr>
        <p:txBody>
          <a:bodyPr wrap="square" lIns="91440" tIns="45720" rIns="91440" bIns="45720" anchor="t"/>
          <a:lstStyle/>
          <a:p>
            <a:pPr lvl="0" eaLnBrk="1" hangingPunct="1"/>
            <a:r>
              <a:rPr lang="zh-CN" altLang="en-US" dirty="0"/>
              <a:t>点击分组标签上的下拉箭头 ，可查看全部分组内容。</a:t>
            </a:r>
            <a:endParaRPr lang="en-US" altLang="zh-CN" dirty="0"/>
          </a:p>
          <a:p>
            <a:pPr lvl="0" eaLnBrk="1" hangingPunct="1"/>
            <a:r>
              <a:rPr lang="zh-CN" altLang="en-US" dirty="0"/>
              <a:t>研究层次细化为科技、社科，依据知识服务对象划分，用户可以根据自己的研究领域筛选文献。</a:t>
            </a:r>
            <a:endParaRPr lang="zh-CN" altLang="en-US" dirty="0"/>
          </a:p>
          <a:p>
            <a:pPr lvl="0" eaLnBrk="1" hangingPunct="1"/>
            <a:r>
              <a:rPr lang="zh-CN" altLang="en-US" dirty="0"/>
              <a:t>主题分组细化为主要主题、次要主题，依据某主题词在文献中所占的份量划分。</a:t>
            </a:r>
            <a:endParaRPr lang="zh-CN" altLang="en-US" dirty="0"/>
          </a:p>
          <a:p>
            <a:pPr lvl="0" eaLnBrk="1" hangingPunct="1"/>
            <a:r>
              <a:rPr lang="zh-CN" altLang="en-US" dirty="0"/>
              <a:t>作者、机构分组细化为中国、国外，分别指中文文献的作者</a:t>
            </a:r>
            <a:r>
              <a:rPr lang="en-US" altLang="zh-CN" dirty="0"/>
              <a:t>/</a:t>
            </a:r>
            <a:r>
              <a:rPr lang="zh-CN" altLang="en-US" dirty="0"/>
              <a:t>机构和外文文献的作者</a:t>
            </a:r>
            <a:r>
              <a:rPr lang="en-US" altLang="zh-CN" dirty="0"/>
              <a:t>/</a:t>
            </a:r>
            <a:r>
              <a:rPr lang="zh-CN" altLang="en-US" dirty="0"/>
              <a:t>机构。</a:t>
            </a:r>
            <a:endParaRPr lang="en-US" altLang="zh-CN" dirty="0"/>
          </a:p>
          <a:p>
            <a:pPr lvl="0" eaLnBrk="1" hangingPunct="1"/>
            <a:r>
              <a:rPr lang="zh-CN" altLang="en-US" dirty="0"/>
              <a:t>作者分组按作者</a:t>
            </a:r>
            <a:r>
              <a:rPr lang="en-US" altLang="zh-CN" dirty="0"/>
              <a:t>H</a:t>
            </a:r>
            <a:r>
              <a:rPr lang="zh-CN" altLang="en-US" dirty="0"/>
              <a:t>指数降序排列，将</a:t>
            </a:r>
            <a:r>
              <a:rPr lang="en-US" altLang="zh-CN" dirty="0"/>
              <a:t>H</a:t>
            </a:r>
            <a:r>
              <a:rPr lang="zh-CN" altLang="en-US" dirty="0"/>
              <a:t>指数高的作者排在前面，作为筛选权威性文献的参考。</a:t>
            </a:r>
            <a:endParaRPr lang="zh-CN" altLang="en-US" dirty="0"/>
          </a:p>
          <a:p>
            <a:pPr lvl="0" eaLnBrk="1" hangingPunct="1"/>
            <a:r>
              <a:rPr lang="zh-CN" altLang="en-US" dirty="0"/>
              <a:t>期刊分组将中外文期刊统一按</a:t>
            </a:r>
            <a:r>
              <a:rPr lang="en-US" altLang="zh-CN" dirty="0"/>
              <a:t>CI</a:t>
            </a:r>
            <a:r>
              <a:rPr lang="zh-CN" altLang="en-US" dirty="0"/>
              <a:t>指数降序排列，实现中英文学术期刊同台竞技，便于按照期刊质量筛选好文献。</a:t>
            </a:r>
            <a:endParaRPr lang="en-US" altLang="zh-C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科技、社科分组外，各分组项提供可视化分析功能，直观反映检索结果某个分组类别的文献分布情况，点击计量可视化小图标，查看可视化图像。如点击主要主题可视化图标，可通过可视化表格了解主要主题分布</a:t>
            </a:r>
            <a:r>
              <a:rPr lang="zh-CN" altLang="en-US" dirty="0">
                <a:sym typeface="+mn-ea"/>
              </a:rPr>
              <a:t>情况。点击共现矩阵分析</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点击共现矩阵分析可查阅该主要主题共现矩阵图，点击年度交叉分析可查阅主要主题在不同年份的发文情况。</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当我们有更多的检索要求时，可以通过知网首页检索框右侧的高级检索入口进入到高级检索页面，高级检索支持多字段逻辑组合，并可通过选择精确或模糊的匹配方式、检索控制等方法完成较复杂的检索，得到符合需求的检索结果。</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sym typeface="+mn-ea"/>
              </a:rPr>
              <a:t>检索条件输入区默认显示主题、作者、文献来源三个检索框，可自由选择检索项、检索项间的逻辑关系</a:t>
            </a:r>
            <a:r>
              <a:rPr lang="zh-CN">
                <a:sym typeface="+mn-ea"/>
              </a:rPr>
              <a:t>及</a:t>
            </a:r>
            <a:r>
              <a:rPr>
                <a:sym typeface="+mn-ea"/>
              </a:rPr>
              <a:t>检索词匹配方式</a:t>
            </a:r>
            <a:r>
              <a:rPr lang="zh-CN">
                <a:sym typeface="+mn-ea"/>
              </a:rPr>
              <a:t>。检索项包括：主题、篇关摘、关键词、篇名等。这里呢，给大家介绍一下主题检索，它是在中国知网标引出来的主题字段中进行检索，该字段内容包含一篇文章的所有主题特征，采用相关度匹配，根据检索词在该字段的匹配度，得到相关度高的结果。</a:t>
            </a:r>
            <a:endParaRPr lang="zh-CN">
              <a:sym typeface="+mn-ea"/>
            </a:endParaRPr>
          </a:p>
          <a:p>
            <a:r>
              <a:rPr lang="zh-CN">
                <a:sym typeface="+mn-ea"/>
              </a:rPr>
              <a:t>在高级检索中，</a:t>
            </a:r>
            <a:r>
              <a:rPr>
                <a:sym typeface="+mn-ea"/>
              </a:rPr>
              <a:t>击检索框后的、按钮可添加或删除检索项，最多支持10个检索项的组合检索。并可通过选择精确或模糊的匹配方式、检索控制等方法完成较复杂的检索，得到符合需求的检索结果</a:t>
            </a:r>
            <a:r>
              <a:rPr lang="zh-CN">
                <a:sym typeface="+mn-ea"/>
              </a:rPr>
              <a:t>。采用精确匹配的检索项为：关键词、作者、第一作者、通讯作者。</a:t>
            </a:r>
            <a:r>
              <a:rPr>
                <a:sym typeface="+mn-ea"/>
              </a:rPr>
              <a:t>采用模糊匹配的检索项为：作者单位、基金、分类号、DOI。检索控制区的主要作用是通过条件筛选、时间选择等，对检索结果进行范围控制。控制条件包括：出版模式、基金文献、时间范围、检索扩展。</a:t>
            </a:r>
            <a:endParaRPr lang="en-US" altLang="zh-CN">
              <a:sym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另外，在高级检索中，知网也提供智能引导功能，智能引导在第一讲的检索策略中已经介绍过，简单为大家展示该功能在高级检索中的使用方法。</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在</a:t>
            </a:r>
            <a:r>
              <a:rPr lang="zh-CN" altLang="en-US" dirty="0"/>
              <a:t>高级检索主题、篇名、关键词、摘要、全文等检索项中输入检索词，</a:t>
            </a:r>
            <a:r>
              <a:rPr lang="zh-CN" altLang="en-US" dirty="0">
                <a:sym typeface="+mn-ea"/>
              </a:rPr>
              <a:t>在页面右侧显示</a:t>
            </a:r>
            <a:r>
              <a:rPr lang="zh-CN" altLang="en-US" dirty="0"/>
              <a:t>推荐的是检索词的同义词、上下位词或相关词，勾选后进行检索，检索结果为包含检索词或勾选词的全部文献。例如：输入“人工智能”，推荐相关的商业智能、决策系统等，可根据检索需求进行勾选。</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高级检索提供作者引导功能，输入检索词，进行检索引导，可根据需要进行勾选，精准定位所要查找的作者。</a:t>
            </a:r>
            <a:r>
              <a:rPr lang="zh-CN" altLang="en-US" dirty="0"/>
              <a:t>例如：输入“潘云鹤”，勾选第一层级的作者名字及作者单位，就能够检出所有该作者在某单位所发表的文献。</a:t>
            </a:r>
            <a:r>
              <a:rPr lang="zh-CN" altLang="en-US" dirty="0">
                <a:sym typeface="+mn-ea"/>
              </a:rPr>
              <a:t>类似作者引导功能的还有基金引导和文献来源引导</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专业检索，适用于图书情报专业人员查新、信息分析等工作，使用逻辑运算符和检索词构造检索式进行检索。专业检索用于图书情报专业人员查新、信息分析等工作，使用运算符和检索词构造检索式进行检索。点击检索式的输入框，知网提供智能提示功能，可根据需要选择检索字段。如果对于检索式构建不是很确定的时候，可以点击右侧专业检索使用方法进行检索字段、匹配运算符、比较运算符等的说明和运用示例。</a:t>
            </a:r>
            <a:endParaRPr lang="zh-CN" altLang="en-US" dirty="0">
              <a:sym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 作者发文检索：是通过作者姓名、单位检索词等信息，查找读者发表的全部文献及被引下载等情况。作者发文检索提供作者、第一作者、通讯作者、作者单位等不同的检索字段，我们可以在检索框中按照实际需要输入作者姓名和作者单位，或者在输入作者姓名后通过作者引导功能选择作者及其单位，然后进行相应检索。</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句子检索可以通过关键词的组合来快速定位到含有多个关键词的句子，以及句子来源、作者信息等。句子检索支持同句或同段的组合检索，例如在全文范围检索同一句中包含“人工智能”和“应用场景”，并且同一段中包含“互联网金融”和“风险管理”的文章。检索到的结果显示，该检索条件下的文献，以及文献题名、作者、来源等信息。在句子检索中需要注意的是：不支持空检，同句、同段检索时必须输入两个检索词。</a:t>
            </a:r>
            <a:endParaRPr lang="zh-CN" altLang="en-US">
              <a:sym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读者可以根据个人需要通过已选文献分析或者全部检索结果分析，利用计量可视化分析功能来挖掘文献的内在联系。例如，主题为人工智能的检索结果界面，按相关度排序，选择与人工智能主题相关度较高的前</a:t>
            </a:r>
            <a:r>
              <a:rPr lang="en-US" altLang="zh-CN">
                <a:sym typeface="+mn-ea"/>
              </a:rPr>
              <a:t>1</a:t>
            </a:r>
            <a:r>
              <a:rPr lang="en-US" altLang="zh-CN">
                <a:sym typeface="+mn-ea"/>
              </a:rPr>
              <a:t>00</a:t>
            </a:r>
            <a:r>
              <a:rPr lang="zh-CN" altLang="en-US">
                <a:sym typeface="+mn-ea"/>
              </a:rPr>
              <a:t>篇文献，进行已选文献分析</a:t>
            </a:r>
            <a:endParaRPr lang="zh-CN" altLang="en-US" dirty="0">
              <a:sym typeface="+mn-ea"/>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点击导出与分析，选择可视化分析中的已选结果分析</a:t>
            </a:r>
            <a:endParaRPr lang="zh-CN" altLang="en-US" dirty="0">
              <a:sym typeface="+mn-ea"/>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可视化分析包含：文献质量可参考的指标分析，来帮助我们获取高质量文献；文献的总体趋势；文献的关系网络，帮助我们挖掘文献之间的关联关系、所选文章的主题及各个主题之间的关系、发文作者的关联关系以及资源类型、学科、机构等的分布分析。</a:t>
            </a:r>
            <a:endParaRPr lang="zh-CN" alt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鼠标停放在原始文献节点上，文献节点旁会显示该文献的题名及被引频次，参考文献及引证文献节点仅显示被引频次；在信息提示框中会显示该文献节点的文献信息，包括题名、作者、被引频次、文献来源、出版时间等。双击该节点，在新的窗口中打开该文献的文献知网节。</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鼠标停放在任意节点上，会高亮显示与当前节点有共现关系的所有节点。鼠标停放在关键词节点上，节点旁的信息提示框中会显示该关键词信息及</a:t>
            </a:r>
            <a:r>
              <a:rPr lang="zh-CN" altLang="en-US" dirty="0">
                <a:sym typeface="+mn-ea"/>
              </a:rPr>
              <a:t>出现频次。</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鼠标停放在作者节点上，节点旁的信息提示框中会显示该作者姓名（单位）[发文数]，该发文数为在中国知网文献库中的总量。鼠标停放在任意节点上，会高亮显示与当前节点有合作关系的所有节点。鼠标放在任意两个节点的连线上，在信息提示框中显示作者合作关系。</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分布分析从不同角度展示文献的主要分布情况，</a:t>
            </a:r>
            <a:r>
              <a:rPr lang="zh-CN" altLang="en-US" dirty="0">
                <a:sym typeface="+mn-ea"/>
              </a:rPr>
              <a:t>计算方式为某一项的文献数占已选文献总数的比例，</a:t>
            </a:r>
            <a:r>
              <a:rPr lang="zh-CN" altLang="en-US" dirty="0"/>
              <a:t>包括资源类型分布、学科分布、来源分布、基金分布、作者分布和机构分布。</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出版物检索，不同行业都有各自比较关注的领域内出版物，利用知网的出版物检索可以帮助我们了解专业领域内的学术资源。我们可以通过检索框右侧的出版物检索入口，进入出版物检索页面。</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、默认出版来源导航</a:t>
            </a:r>
            <a:endParaRPr lang="zh-CN" altLang="en-US" dirty="0"/>
          </a:p>
          <a:p>
            <a:r>
              <a:rPr lang="en-US" altLang="zh-CN" dirty="0"/>
              <a:t>2</a:t>
            </a:r>
            <a:r>
              <a:rPr lang="zh-CN" altLang="en-US" dirty="0"/>
              <a:t>、可根据出版来源名称等不同字段进行出版来源检索</a:t>
            </a:r>
            <a:endParaRPr lang="zh-CN" altLang="en-US" dirty="0"/>
          </a:p>
          <a:p>
            <a:r>
              <a:rPr lang="en-US" altLang="zh-CN" dirty="0"/>
              <a:t>3</a:t>
            </a:r>
            <a:r>
              <a:rPr lang="zh-CN" altLang="en-US" dirty="0"/>
              <a:t>、界面展示</a:t>
            </a:r>
            <a:r>
              <a:rPr lang="en-US" altLang="zh-CN" dirty="0"/>
              <a:t>“</a:t>
            </a:r>
            <a:r>
              <a:rPr lang="zh-CN" altLang="en-US" dirty="0"/>
              <a:t>最近浏览</a:t>
            </a:r>
            <a:r>
              <a:rPr lang="en-US" altLang="zh-CN" dirty="0"/>
              <a:t>”</a:t>
            </a:r>
            <a:r>
              <a:rPr lang="zh-CN" altLang="en-US" dirty="0"/>
              <a:t>呈现最近浏览的出版物，</a:t>
            </a:r>
            <a:r>
              <a:rPr lang="en-US" altLang="zh-CN" dirty="0"/>
              <a:t>“</a:t>
            </a:r>
            <a:r>
              <a:rPr lang="zh-CN" altLang="en-US" dirty="0"/>
              <a:t>推荐</a:t>
            </a:r>
            <a:r>
              <a:rPr lang="en-US" altLang="zh-CN" dirty="0"/>
              <a:t>”</a:t>
            </a:r>
            <a:r>
              <a:rPr lang="zh-CN" altLang="en-US" dirty="0"/>
              <a:t>根据浏览历史，推荐相关出版物</a:t>
            </a:r>
            <a:endParaRPr lang="zh-CN" altLang="en-US" dirty="0"/>
          </a:p>
          <a:p>
            <a:r>
              <a:rPr lang="en-US" altLang="zh-CN" dirty="0"/>
              <a:t>4</a:t>
            </a:r>
            <a:r>
              <a:rPr lang="zh-CN" altLang="en-US" dirty="0"/>
              <a:t>、左侧是</a:t>
            </a:r>
            <a:r>
              <a:rPr lang="zh-CN" altLang="en-US">
                <a:sym typeface="+mn-ea"/>
              </a:rPr>
              <a:t>根据</a:t>
            </a:r>
            <a:r>
              <a:rPr lang="en-US" altLang="zh-CN">
                <a:sym typeface="+mn-ea"/>
              </a:rPr>
              <a:t>10</a:t>
            </a:r>
            <a:r>
              <a:rPr lang="zh-CN" altLang="en-US">
                <a:sym typeface="+mn-ea"/>
              </a:rPr>
              <a:t>大专辑</a:t>
            </a:r>
            <a:r>
              <a:rPr lang="en-US" altLang="zh-CN">
                <a:sym typeface="+mn-ea"/>
              </a:rPr>
              <a:t>168</a:t>
            </a:r>
            <a:r>
              <a:rPr lang="zh-CN" altLang="en-US">
                <a:sym typeface="+mn-ea"/>
              </a:rPr>
              <a:t>专题进行分类的学科导航，可快速定位研究领域的出版物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a:sym typeface="+mn-ea"/>
              </a:rPr>
              <a:t>在出版来源导航的下拉菜单中，我们发现，知网还提供期刊导航、会议导航、报纸导航、年鉴导航等不同性质出版物的导航方式，如果你想了解所属行业期刊，可点击进入期刊导航页，如果你想了解行业会议，可点击会议导航进行查询，如果你想查询行业年鉴，可使用年鉴导航查询资料，举例：期刊导航</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左侧导航栏，除学科导航外，还有主办单位导航、核心期刊导航等</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在左侧分类导航的最下方，点击核心期刊导航</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点击后，就可检索出该领域的</a:t>
            </a:r>
            <a:r>
              <a:rPr lang="en-US" altLang="zh-CN">
                <a:sym typeface="+mn-ea"/>
              </a:rPr>
              <a:t>18</a:t>
            </a:r>
            <a:r>
              <a:rPr lang="zh-CN" altLang="en-US">
                <a:sym typeface="+mn-ea"/>
              </a:rPr>
              <a:t>本核心期刊，而且，界面默认以影响因子高低进行排序，排在第一位的期刊也就是该领域高权威的期刊，点击进入图书情报工作</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进入到人图书情报工作期刊知网节，可以查看该期刊的基本信息、出版信息、评价信息，也可通过刊期浏览查看该刊每年的文章，因为知网收录了自期刊见刊以来的所有论文，收录较为全面，我们可以追溯查看</a:t>
            </a:r>
            <a:r>
              <a:rPr lang="en-US" altLang="zh-CN" dirty="0">
                <a:sym typeface="+mn-ea"/>
              </a:rPr>
              <a:t>1980</a:t>
            </a:r>
            <a:r>
              <a:rPr lang="zh-CN" altLang="en-US" dirty="0">
                <a:sym typeface="+mn-ea"/>
              </a:rPr>
              <a:t>年的论文。</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可以根据栏目浏览，了解该期刊近年来有哪些模块设置，每个模块刊登了哪些文章。</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也可根据统计与评价全方面了解该刊的年度出版概况与学术热点动态。</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知网还提供了刊内检索功能，</a:t>
            </a:r>
            <a:r>
              <a:rPr lang="zh-CN" altLang="en-US" dirty="0">
                <a:sym typeface="+mn-ea"/>
              </a:rPr>
              <a:t>可选择不同的检索字段进行刊内检索。</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另外，有些期刊会在每年的第一期第二期中刊登本年度的选题指南，在论文选题不明确的情况下，可查阅期刊的选题指南，辅助选题。</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在需要提交发表论文的证明材料时，一般需要提交论文的原文、期刊封面、目录页等材料，可以直接在期刊浏览中，选择自己论文发表的时间和发表卷期，点击原版目录页浏览</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会自动加载出该刊本期的期刊封面及目录页，可以直接选择打印</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在期刊导航检索结果以及文献检索结果中，常出现红色网络首发字样，这里为读者介绍知网独有的新型出版模式</a:t>
            </a:r>
            <a:r>
              <a:rPr lang="en-US" altLang="zh-CN" dirty="0"/>
              <a:t>——</a:t>
            </a:r>
            <a:r>
              <a:rPr lang="zh-CN" altLang="en-US" dirty="0"/>
              <a:t>网络首发</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sym typeface="+mn-ea"/>
              </a:rPr>
              <a:t>网络首发</a:t>
            </a:r>
            <a:r>
              <a:rPr lang="zh-CN" altLang="en-US" dirty="0">
                <a:sym typeface="+mn-ea"/>
              </a:rPr>
              <a:t>是说，和知网合作的期刊，只要在</a:t>
            </a:r>
            <a:r>
              <a:rPr lang="zh-CN" altLang="en-US"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确认录用该文献后，将论文在知网上优先出版，因为纸质出版一般会经历较长的出版过程，所以知网</a:t>
            </a:r>
            <a:r>
              <a:rPr lang="zh-CN" altLang="en-US" dirty="0">
                <a:sym typeface="+mn-ea"/>
              </a:rPr>
              <a:t>提供的这种出版模式，</a:t>
            </a:r>
            <a:r>
              <a:rPr lang="zh-CN" altLang="en-US" b="1" dirty="0">
                <a:sym typeface="+mn-ea"/>
              </a:rPr>
              <a:t>通过</a:t>
            </a:r>
            <a:r>
              <a:rPr lang="zh-CN" altLang="en-US"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抢占文章的首发权</a:t>
            </a:r>
            <a:r>
              <a:rPr lang="zh-CN" altLang="en-US"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为用户提供最新的研究成果，也为企业中的科研人员在职称评定或项目结题时提供时间便利</a:t>
            </a:r>
            <a:r>
              <a:rPr lang="zh-CN" altLang="en-US"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。增强出版，也就是说在文献发表时，会将研究过程中的数据集</a:t>
            </a:r>
            <a:r>
              <a:rPr lang="zh-CN" altLang="en-US" ker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、软件程序、手稿等伴随根文献一起在知网上出版。可以帮助我们了解文献的研究过程，学习文献中的新方法。</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传统的在线阅读的方式，也就是这个打开的一本小书的这种方式，其实是将纸质版文献进行扫描后上传的扫描版文献。</a:t>
            </a:r>
            <a:r>
              <a:rPr lang="en-US" altLang="zh-CN">
                <a:sym typeface="+mn-ea"/>
              </a:rPr>
              <a:t>HTML</a:t>
            </a:r>
            <a:r>
              <a:rPr lang="zh-CN" altLang="en-US">
                <a:sym typeface="+mn-ea"/>
              </a:rPr>
              <a:t>阅读是采用碎片化技术对文献进行加工，来优化用户的阅读体验。</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在我们使用</a:t>
            </a:r>
            <a:r>
              <a:rPr lang="en-US" altLang="zh-CN">
                <a:sym typeface="+mn-ea"/>
              </a:rPr>
              <a:t>HTML</a:t>
            </a:r>
            <a:r>
              <a:rPr lang="zh-CN" altLang="en-US">
                <a:sym typeface="+mn-ea"/>
              </a:rPr>
              <a:t>阅读时，可以通过左边的目录结构，按章节切换，有目的的阅读文章，也可以通过右边的参考文献，快速查找这篇文章的支撑文献</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左边的目录结构，还提供了文内图表目录，可按需要查阅和下载文内图表</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遇到陌生概念，通过词典功能快速查找到一些新概念、新方法的专业解释可以提高我们的阅读效率和质量。当选中陌生词语时，在词语下方会自动弹出词典功能框，点击词典，界面跳转到知网词典检索结果界面，默认以我们选中的概念为关键词进行词典检索，检索出人工智能不同来源的释义。也可以点击工具书总库</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dirty="0"/>
              <a:t>进入工具书检索界面，在检索框中输入人工智能，检索出来自于不同的词典或者百科全书</a:t>
            </a:r>
            <a:r>
              <a:rPr lang="zh-CN" altLang="en-US" dirty="0">
                <a:sym typeface="+mn-ea"/>
              </a:rPr>
              <a:t>的释义</a:t>
            </a:r>
            <a:r>
              <a:rPr lang="zh-CN" altLang="en-US" dirty="0"/>
              <a:t>，</a:t>
            </a:r>
            <a:r>
              <a:rPr lang="zh-CN" altLang="en-US">
                <a:sym typeface="+mn-ea"/>
              </a:rPr>
              <a:t>如果想进一步精确释义，可选择专业词典，根据学科分类，选择信息技术</a:t>
            </a:r>
            <a:r>
              <a:rPr lang="en-US" altLang="zh-CN">
                <a:sym typeface="+mn-ea"/>
              </a:rPr>
              <a:t>——</a:t>
            </a:r>
            <a:r>
              <a:rPr lang="zh-CN" altLang="en-US">
                <a:sym typeface="+mn-ea"/>
              </a:rPr>
              <a:t>计算机硬件技术，</a:t>
            </a:r>
            <a:endParaRPr lang="zh-CN" altLang="en-US"/>
          </a:p>
          <a:p>
            <a:endParaRPr lang="zh-CN" altLang="en-US">
              <a:sym typeface="+mn-ea"/>
            </a:endParaRPr>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a:sym typeface="宋体" panose="02010600030101010101" pitchFamily="2" charset="-122"/>
              </a:rPr>
              <a:t>就可查阅到来自计算机科学与工程百科全书中对人工智能的专业解释。通过这个功能可以提高我们的阅读效率和质量。</a:t>
            </a:r>
            <a:endParaRPr lang="zh-CN" altLang="en-US"/>
          </a:p>
          <a:p>
            <a:pPr lvl="0"/>
            <a:endParaRPr lang="zh-CN" altLang="en-US"/>
          </a:p>
          <a:p>
            <a:endParaRPr lang="zh-CN" altLang="en-US">
              <a:sym typeface="+mn-ea"/>
            </a:endParaRPr>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知网词典和工具书库</a:t>
            </a:r>
            <a:r>
              <a:rPr lang="zh-CN" altLang="en-US" dirty="0">
                <a:sym typeface="+mn-ea"/>
              </a:rPr>
              <a:t>在知网首页的知识元检索中，选择工具书，进入到</a:t>
            </a:r>
            <a:r>
              <a:rPr lang="en-US" altLang="zh-CN" dirty="0">
                <a:sym typeface="+mn-ea"/>
              </a:rPr>
              <a:t>CNKI</a:t>
            </a:r>
            <a:r>
              <a:rPr lang="zh-CN" altLang="en-US" dirty="0">
                <a:sym typeface="+mn-ea"/>
              </a:rPr>
              <a:t>工具书库界面，《知网工具书库》是传统工具书的数字化集成整合，按学科分10 大专辑 168 个专题，不但保留了纸本工具书的科学性、权威性和内容特色；而且配置了强大的全文检索系统，大大突破了传统工具书在检索方面的局限性；同时通过超文本技术建立了知识之间的链接和相关条目之间的跳转阅读，大家能够非常方便的获取分散在不同工具书里的、具有相关性的知识信息。帮助人们了解最新进展，发现新知识，开阔视野。</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此外，知网还提供CNKI 学术图片知识库，可在知网首页的知识元检索中，选择图片进入到该库界面，它是我国第一个学术类图片的知识库产品，大家可以准确方便的检索到所需要的图像素材，进而快速获取到相关的知识与信息，其结果按照科学合理的方式进行分类和组织并提供丰富图片的知网节信息，进而实现“同类图片比较，相关图片参考”等帮助读者提高学习和研究效率的功能。   对于对数据有需求的读者来说，知网还提供《中国经济社会大数据研究平台》，它是一个集统计数据查询、数据挖掘分析及个人数据管理功能于一体的大型统计年鉴（资料）数据总库。</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a:sym typeface="+mn-ea"/>
              </a:rPr>
              <a:t>为适应不同读者的阅读习惯，除在线阅读外，我们也提供下载阅读，在文献知网节中间部分，</a:t>
            </a:r>
            <a:r>
              <a:rPr lang="zh-CN" altLang="zh-CN" dirty="0">
                <a:sym typeface="+mn-ea"/>
              </a:rPr>
              <a:t>提供了</a:t>
            </a:r>
            <a:r>
              <a:rPr lang="en-US" altLang="zh-CN" dirty="0">
                <a:sym typeface="+mn-ea"/>
              </a:rPr>
              <a:t>CAJ</a:t>
            </a:r>
            <a:r>
              <a:rPr lang="zh-CN" altLang="zh-CN" dirty="0">
                <a:sym typeface="+mn-ea"/>
              </a:rPr>
              <a:t>下载和</a:t>
            </a:r>
            <a:r>
              <a:rPr lang="en-US" altLang="zh-CN" dirty="0">
                <a:sym typeface="+mn-ea"/>
              </a:rPr>
              <a:t>PDF</a:t>
            </a:r>
            <a:r>
              <a:rPr lang="zh-CN" altLang="zh-CN" dirty="0">
                <a:sym typeface="+mn-ea"/>
              </a:rPr>
              <a:t>下载两种方式。</a:t>
            </a:r>
            <a:r>
              <a:rPr lang="zh-CN" altLang="en-US">
                <a:sym typeface="+mn-ea"/>
              </a:rPr>
              <a:t>需要给大家说明一下</a:t>
            </a:r>
            <a:r>
              <a:rPr lang="en-US" altLang="zh-CN" dirty="0">
                <a:sym typeface="+mn-ea"/>
              </a:rPr>
              <a:t>CAJ</a:t>
            </a:r>
            <a:r>
              <a:rPr lang="zh-CN" altLang="zh-CN" dirty="0">
                <a:sym typeface="+mn-ea"/>
              </a:rPr>
              <a:t>格式下载，</a:t>
            </a:r>
            <a:r>
              <a:rPr lang="en-US" altLang="zh-CN" dirty="0">
                <a:sym typeface="+mn-ea"/>
              </a:rPr>
              <a:t>CAJ</a:t>
            </a:r>
            <a:r>
              <a:rPr lang="zh-CN" altLang="zh-CN" dirty="0">
                <a:sym typeface="+mn-ea"/>
              </a:rPr>
              <a:t>是中国知网专有的阅读格式，</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通过中国知网首页最下方的</a:t>
            </a:r>
            <a:r>
              <a:rPr lang="en-US" altLang="zh-CN" dirty="0">
                <a:sym typeface="+mn-ea"/>
              </a:rPr>
              <a:t>CNKI</a:t>
            </a:r>
            <a:r>
              <a:rPr lang="zh-CN" altLang="en-US" dirty="0">
                <a:sym typeface="+mn-ea"/>
              </a:rPr>
              <a:t>常用软件下载板块，下载</a:t>
            </a:r>
            <a:r>
              <a:rPr lang="en-US" altLang="zh-CN" dirty="0">
                <a:sym typeface="+mn-ea"/>
              </a:rPr>
              <a:t>CAJ</a:t>
            </a:r>
            <a:r>
              <a:rPr lang="zh-CN" altLang="en-US" dirty="0">
                <a:sym typeface="+mn-ea"/>
              </a:rPr>
              <a:t>浏览器</a:t>
            </a:r>
            <a:endParaRPr lang="zh-CN" alt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a:sym typeface="宋体" panose="02010600030101010101" pitchFamily="2" charset="-122"/>
              </a:rPr>
              <a:t>知网节功能可以发掘有价值文献。知网节由CNKI独创的以揭示不同文献、或知识之间的关联关系为目标，以某篇文献或者某个知识点为中心的知识网络。将文献、作者、机构、学科、基金、关键词、刊物等通过概念相关、事实相关的方法进行知识关联，达到知识扩展的目的，形成了文献知网节、作者知网节、基金知网节、机构知网节等，构建了系统的知识网络和内容解释体系，学会使用知网节有助于新知识的学习和挖掘。</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r>
              <a:rPr lang="zh-CN" altLang="en-US" dirty="0">
                <a:sym typeface="+mn-ea"/>
              </a:rPr>
              <a:t>例如：文献知网节，我们知道一篇文献，往前看它有参考文献，也就是前人的研究脉络，它也会被引用，进而会有引证文献，也就是研究的后续研究和最新进展。</a:t>
            </a:r>
            <a:endParaRPr lang="zh-CN" altLang="en-US" dirty="0"/>
          </a:p>
          <a:p>
            <a:pPr lvl="0"/>
            <a:endParaRPr lang="zh-CN" alt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chemeClr val="accent1"/>
                </a:solidFill>
                <a:sym typeface="Arial" panose="020B0604020202020204" pitchFamily="34" charset="0"/>
              </a:rPr>
              <a:t>在文献的知网节中，除显示文献的题录摘要信息之外，学术期刊、学术辑刊、会议、学位论文文献知网节的页面为三栏结构，从左到右分别为文章目录、题录摘要信息和引证文献。</a:t>
            </a:r>
            <a:endParaRPr lang="zh-CN" altLang="en-US" dirty="0">
              <a:solidFill>
                <a:schemeClr val="accent1"/>
              </a:solidFill>
              <a:sym typeface="Arial" panose="020B060402020202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文献主题脉络图显示节点文献的主题词，最多可以显示9个主题词。研究起点是二级参考文献的主题词，研究来源是参考文献的主题词，研究分支是引证文献的主题词，研究去脉是二级引证文献的主题词，均按主题词出现频次由多到少遴选，最多显示10条。将鼠标移入主题词，可以显示出该主题词来源文献的篇名，点击篇名，链接到该篇文献的知网节页面。</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作者知网节：我们点击该文献的作者刘炜</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进入到作者知网节界面，可以看到作者刘炜的基本信息，除了作者基本信息外，作者知网节还为我们提供该作者关注的领域、作者文献、合作作者等信息。</a:t>
            </a:r>
            <a:endParaRPr lang="zh-CN" altLang="en-US"/>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此外，还可以通过分别点击该文献知网节中的机构、基金、关键词进入机构知网节、基金知网节、关键词知网节界面。这些知网节功能将文献相关的信息由点及面扩展开，帮助我们挖掘知识的关联性，有利于我们的深度学习。</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3F3F3"/>
        </a:solidFill>
        <a:effectLst/>
      </p:bgPr>
    </p:bg>
    <p:spTree>
      <p:nvGrpSpPr>
        <p:cNvPr id="1" name=""/>
        <p:cNvGrpSpPr/>
        <p:nvPr/>
      </p:nvGrpSpPr>
      <p:grpSpPr>
        <a:xfrm>
          <a:off x="0" y="0"/>
          <a:ext cx="0" cy="0"/>
          <a:chOff x="0" y="0"/>
          <a:chExt cx="0" cy="0"/>
        </a:xfrm>
      </p:grpSpPr>
      <p:pic>
        <p:nvPicPr>
          <p:cNvPr id="45" name="图片 44"/>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cxnSp>
        <p:nvCxnSpPr>
          <p:cNvPr id="3" name="直接连接符 2"/>
          <p:cNvCxnSpPr/>
          <p:nvPr userDrawn="1"/>
        </p:nvCxnSpPr>
        <p:spPr>
          <a:xfrm>
            <a:off x="1007435" y="833864"/>
            <a:ext cx="104651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335360" y="277338"/>
            <a:ext cx="576064" cy="559375"/>
            <a:chOff x="298460" y="987574"/>
            <a:chExt cx="288032" cy="279687"/>
          </a:xfrm>
        </p:grpSpPr>
        <p:sp>
          <p:nvSpPr>
            <p:cNvPr id="5" name="矩形 4"/>
            <p:cNvSpPr/>
            <p:nvPr/>
          </p:nvSpPr>
          <p:spPr>
            <a:xfrm>
              <a:off x="298460" y="987574"/>
              <a:ext cx="216024" cy="216024"/>
            </a:xfrm>
            <a:prstGeom prst="rect">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矩形 6"/>
            <p:cNvSpPr/>
            <p:nvPr/>
          </p:nvSpPr>
          <p:spPr>
            <a:xfrm>
              <a:off x="406472" y="1087241"/>
              <a:ext cx="180020" cy="1800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任意多边形: 形状 8"/>
          <p:cNvSpPr/>
          <p:nvPr userDrawn="1">
            <p:custDataLst>
              <p:tags r:id="rId3"/>
            </p:custDataLst>
          </p:nvPr>
        </p:nvSpPr>
        <p:spPr>
          <a:xfrm>
            <a:off x="10905977" y="509286"/>
            <a:ext cx="917002" cy="626729"/>
          </a:xfrm>
          <a:custGeom>
            <a:avLst/>
            <a:gdLst>
              <a:gd name="connsiteX0" fmla="*/ 2644775 w 2647950"/>
              <a:gd name="connsiteY0" fmla="*/ 1806575 h 1809750"/>
              <a:gd name="connsiteX1" fmla="*/ 701675 w 2647950"/>
              <a:gd name="connsiteY1" fmla="*/ 1666875 h 1809750"/>
              <a:gd name="connsiteX2" fmla="*/ 3175 w 2647950"/>
              <a:gd name="connsiteY2" fmla="*/ 3175 h 1809750"/>
            </a:gdLst>
            <a:ahLst/>
            <a:cxnLst>
              <a:cxn ang="0">
                <a:pos x="connsiteX0" y="connsiteY0"/>
              </a:cxn>
              <a:cxn ang="0">
                <a:pos x="connsiteX1" y="connsiteY1"/>
              </a:cxn>
              <a:cxn ang="0">
                <a:pos x="connsiteX2" y="connsiteY2"/>
              </a:cxn>
            </a:cxnLst>
            <a:rect l="l" t="t" r="r" b="b"/>
            <a:pathLst>
              <a:path w="2647950" h="1809750">
                <a:moveTo>
                  <a:pt x="2644775" y="1806575"/>
                </a:moveTo>
                <a:lnTo>
                  <a:pt x="701675" y="1666875"/>
                </a:lnTo>
                <a:lnTo>
                  <a:pt x="3175" y="3175"/>
                </a:lnTo>
                <a:close/>
              </a:path>
            </a:pathLst>
          </a:custGeom>
          <a:solidFill>
            <a:schemeClr val="accent1">
              <a:lumMod val="40000"/>
              <a:lumOff val="60000"/>
              <a:alpha val="80000"/>
            </a:schemeClr>
          </a:solidFill>
          <a:ln w="6350" cap="flat">
            <a:noFill/>
            <a:prstDash val="solid"/>
            <a:miter/>
          </a:ln>
        </p:spPr>
        <p:txBody>
          <a:bodyPr rtlCol="0" anchor="ctr"/>
          <a:lstStyle/>
          <a:p>
            <a:endParaRPr lang="zh-CN" altLang="en-US" sz="1800"/>
          </a:p>
        </p:txBody>
      </p:sp>
      <p:sp>
        <p:nvSpPr>
          <p:cNvPr id="10" name="任意多边形: 形状 9"/>
          <p:cNvSpPr/>
          <p:nvPr userDrawn="1">
            <p:custDataLst>
              <p:tags r:id="rId4"/>
            </p:custDataLst>
          </p:nvPr>
        </p:nvSpPr>
        <p:spPr>
          <a:xfrm>
            <a:off x="11244630" y="304775"/>
            <a:ext cx="655316" cy="1018159"/>
          </a:xfrm>
          <a:custGeom>
            <a:avLst/>
            <a:gdLst>
              <a:gd name="connsiteX0" fmla="*/ 910590 w 1892300"/>
              <a:gd name="connsiteY0" fmla="*/ 3175 h 2940050"/>
              <a:gd name="connsiteX1" fmla="*/ 519430 w 1892300"/>
              <a:gd name="connsiteY1" fmla="*/ 3175 h 2940050"/>
              <a:gd name="connsiteX2" fmla="*/ 3175 w 1892300"/>
              <a:gd name="connsiteY2" fmla="*/ 2936875 h 2940050"/>
              <a:gd name="connsiteX3" fmla="*/ 1889125 w 1892300"/>
              <a:gd name="connsiteY3" fmla="*/ 2212975 h 2940050"/>
              <a:gd name="connsiteX4" fmla="*/ 1889125 w 1892300"/>
              <a:gd name="connsiteY4" fmla="*/ 1445895 h 29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2940050">
                <a:moveTo>
                  <a:pt x="910590" y="3175"/>
                </a:moveTo>
                <a:lnTo>
                  <a:pt x="519430" y="3175"/>
                </a:lnTo>
                <a:lnTo>
                  <a:pt x="3175" y="2936875"/>
                </a:lnTo>
                <a:lnTo>
                  <a:pt x="1889125" y="2212975"/>
                </a:lnTo>
                <a:lnTo>
                  <a:pt x="1889125" y="1445895"/>
                </a:lnTo>
                <a:close/>
              </a:path>
            </a:pathLst>
          </a:custGeom>
          <a:solidFill>
            <a:schemeClr val="accent1">
              <a:lumMod val="40000"/>
              <a:lumOff val="60000"/>
              <a:alpha val="39000"/>
            </a:schemeClr>
          </a:solidFill>
          <a:ln w="6350" cap="flat">
            <a:noFill/>
            <a:prstDash val="solid"/>
            <a:miter/>
          </a:ln>
        </p:spPr>
        <p:txBody>
          <a:bodyPr rtlCol="0" anchor="ctr"/>
          <a:lstStyle/>
          <a:p>
            <a:endParaRPr lang="zh-CN" altLang="en-US" sz="1800">
              <a:solidFill>
                <a:srgbClr val="FF0000"/>
              </a:solidFill>
            </a:endParaRPr>
          </a:p>
        </p:txBody>
      </p:sp>
      <p:sp>
        <p:nvSpPr>
          <p:cNvPr id="11" name="任意多边形: 形状 10"/>
          <p:cNvSpPr/>
          <p:nvPr userDrawn="1">
            <p:custDataLst>
              <p:tags r:id="rId5"/>
            </p:custDataLst>
          </p:nvPr>
        </p:nvSpPr>
        <p:spPr>
          <a:xfrm flipH="1" flipV="1">
            <a:off x="369020" y="5721985"/>
            <a:ext cx="917002" cy="626729"/>
          </a:xfrm>
          <a:custGeom>
            <a:avLst/>
            <a:gdLst>
              <a:gd name="connsiteX0" fmla="*/ 2644775 w 2647950"/>
              <a:gd name="connsiteY0" fmla="*/ 1806575 h 1809750"/>
              <a:gd name="connsiteX1" fmla="*/ 701675 w 2647950"/>
              <a:gd name="connsiteY1" fmla="*/ 1666875 h 1809750"/>
              <a:gd name="connsiteX2" fmla="*/ 3175 w 2647950"/>
              <a:gd name="connsiteY2" fmla="*/ 3175 h 1809750"/>
            </a:gdLst>
            <a:ahLst/>
            <a:cxnLst>
              <a:cxn ang="0">
                <a:pos x="connsiteX0" y="connsiteY0"/>
              </a:cxn>
              <a:cxn ang="0">
                <a:pos x="connsiteX1" y="connsiteY1"/>
              </a:cxn>
              <a:cxn ang="0">
                <a:pos x="connsiteX2" y="connsiteY2"/>
              </a:cxn>
            </a:cxnLst>
            <a:rect l="l" t="t" r="r" b="b"/>
            <a:pathLst>
              <a:path w="2647950" h="1809750">
                <a:moveTo>
                  <a:pt x="2644775" y="1806575"/>
                </a:moveTo>
                <a:lnTo>
                  <a:pt x="701675" y="1666875"/>
                </a:lnTo>
                <a:lnTo>
                  <a:pt x="3175" y="3175"/>
                </a:lnTo>
                <a:close/>
              </a:path>
            </a:pathLst>
          </a:custGeom>
          <a:solidFill>
            <a:schemeClr val="accent1">
              <a:lumMod val="40000"/>
              <a:lumOff val="60000"/>
              <a:alpha val="80000"/>
            </a:schemeClr>
          </a:solidFill>
          <a:ln w="6350" cap="flat">
            <a:noFill/>
            <a:prstDash val="solid"/>
            <a:miter/>
          </a:ln>
        </p:spPr>
        <p:txBody>
          <a:bodyPr rtlCol="0" anchor="ctr"/>
          <a:lstStyle/>
          <a:p>
            <a:endParaRPr lang="zh-CN" altLang="en-US" sz="1800"/>
          </a:p>
        </p:txBody>
      </p:sp>
      <p:sp>
        <p:nvSpPr>
          <p:cNvPr id="12" name="任意多边形: 形状 11"/>
          <p:cNvSpPr/>
          <p:nvPr userDrawn="1">
            <p:custDataLst>
              <p:tags r:id="rId6"/>
            </p:custDataLst>
          </p:nvPr>
        </p:nvSpPr>
        <p:spPr>
          <a:xfrm flipH="1" flipV="1">
            <a:off x="292053" y="5535066"/>
            <a:ext cx="655316" cy="1018159"/>
          </a:xfrm>
          <a:custGeom>
            <a:avLst/>
            <a:gdLst>
              <a:gd name="connsiteX0" fmla="*/ 910590 w 1892300"/>
              <a:gd name="connsiteY0" fmla="*/ 3175 h 2940050"/>
              <a:gd name="connsiteX1" fmla="*/ 519430 w 1892300"/>
              <a:gd name="connsiteY1" fmla="*/ 3175 h 2940050"/>
              <a:gd name="connsiteX2" fmla="*/ 3175 w 1892300"/>
              <a:gd name="connsiteY2" fmla="*/ 2936875 h 2940050"/>
              <a:gd name="connsiteX3" fmla="*/ 1889125 w 1892300"/>
              <a:gd name="connsiteY3" fmla="*/ 2212975 h 2940050"/>
              <a:gd name="connsiteX4" fmla="*/ 1889125 w 1892300"/>
              <a:gd name="connsiteY4" fmla="*/ 1445895 h 29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2940050">
                <a:moveTo>
                  <a:pt x="910590" y="3175"/>
                </a:moveTo>
                <a:lnTo>
                  <a:pt x="519430" y="3175"/>
                </a:lnTo>
                <a:lnTo>
                  <a:pt x="3175" y="2936875"/>
                </a:lnTo>
                <a:lnTo>
                  <a:pt x="1889125" y="2212975"/>
                </a:lnTo>
                <a:lnTo>
                  <a:pt x="1889125" y="1445895"/>
                </a:lnTo>
                <a:close/>
              </a:path>
            </a:pathLst>
          </a:custGeom>
          <a:solidFill>
            <a:schemeClr val="accent1">
              <a:lumMod val="40000"/>
              <a:lumOff val="60000"/>
              <a:alpha val="39000"/>
            </a:schemeClr>
          </a:solidFill>
          <a:ln w="6350" cap="flat">
            <a:noFill/>
            <a:prstDash val="solid"/>
            <a:miter/>
          </a:ln>
        </p:spPr>
        <p:txBody>
          <a:bodyPr rtlCol="0" anchor="ctr"/>
          <a:lstStyle/>
          <a:p>
            <a:endParaRPr lang="zh-CN" altLang="en-US" sz="1800">
              <a:solidFill>
                <a:srgbClr val="FF0000"/>
              </a:solidFill>
            </a:endParaRPr>
          </a:p>
        </p:txBody>
      </p:sp>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latin typeface="(使用中文字体)"/>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latin typeface="(使用中文字体)"/>
                <a:ea typeface="微软雅黑" panose="020B0503020204020204" pitchFamily="34" charset="-122"/>
              </a:defRPr>
            </a:lvl1pPr>
            <a:lvl2pPr>
              <a:defRPr baseline="0">
                <a:latin typeface="(使用中文字体)"/>
                <a:ea typeface="微软雅黑" panose="020B0503020204020204" pitchFamily="34" charset="-122"/>
              </a:defRPr>
            </a:lvl2pPr>
            <a:lvl3pPr>
              <a:defRPr baseline="0">
                <a:latin typeface="(使用中文字体)"/>
                <a:ea typeface="微软雅黑" panose="020B0503020204020204" pitchFamily="34" charset="-122"/>
              </a:defRPr>
            </a:lvl3pPr>
            <a:lvl4pPr>
              <a:defRPr baseline="0">
                <a:latin typeface="(使用中文字体)"/>
                <a:ea typeface="微软雅黑" panose="020B0503020204020204" pitchFamily="34" charset="-122"/>
              </a:defRPr>
            </a:lvl4pPr>
            <a:lvl5pPr>
              <a:defRPr baseline="0">
                <a:latin typeface="(使用中文字体)"/>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12800" y="1600201"/>
            <a:ext cx="72157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8231718" y="1600201"/>
            <a:ext cx="72157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8" name="图片占位符 17"/>
          <p:cNvSpPr>
            <a:spLocks noGrp="1"/>
          </p:cNvSpPr>
          <p:nvPr>
            <p:ph type="pic" sz="quarter" idx="10"/>
          </p:nvPr>
        </p:nvSpPr>
        <p:spPr>
          <a:xfrm>
            <a:off x="0" y="1806122"/>
            <a:ext cx="4381500" cy="3184978"/>
          </a:xfrm>
          <a:custGeom>
            <a:avLst/>
            <a:gdLst>
              <a:gd name="connsiteX0" fmla="*/ 0 w 4381500"/>
              <a:gd name="connsiteY0" fmla="*/ 0 h 3184978"/>
              <a:gd name="connsiteX1" fmla="*/ 4381500 w 4381500"/>
              <a:gd name="connsiteY1" fmla="*/ 0 h 3184978"/>
              <a:gd name="connsiteX2" fmla="*/ 4381500 w 4381500"/>
              <a:gd name="connsiteY2" fmla="*/ 3184978 h 3184978"/>
              <a:gd name="connsiteX3" fmla="*/ 0 w 4381500"/>
              <a:gd name="connsiteY3" fmla="*/ 3184978 h 3184978"/>
            </a:gdLst>
            <a:ahLst/>
            <a:cxnLst>
              <a:cxn ang="0">
                <a:pos x="connsiteX0" y="connsiteY0"/>
              </a:cxn>
              <a:cxn ang="0">
                <a:pos x="connsiteX1" y="connsiteY1"/>
              </a:cxn>
              <a:cxn ang="0">
                <a:pos x="connsiteX2" y="connsiteY2"/>
              </a:cxn>
              <a:cxn ang="0">
                <a:pos x="connsiteX3" y="connsiteY3"/>
              </a:cxn>
            </a:cxnLst>
            <a:rect l="l" t="t" r="r" b="b"/>
            <a:pathLst>
              <a:path w="4381500" h="3184978">
                <a:moveTo>
                  <a:pt x="0" y="0"/>
                </a:moveTo>
                <a:lnTo>
                  <a:pt x="4381500" y="0"/>
                </a:lnTo>
                <a:lnTo>
                  <a:pt x="4381500" y="3184978"/>
                </a:lnTo>
                <a:lnTo>
                  <a:pt x="0" y="3184978"/>
                </a:lnTo>
                <a:close/>
              </a:path>
            </a:pathLst>
          </a:custGeom>
        </p:spPr>
        <p:txBody>
          <a:bodyPr wrap="square">
            <a:noAutofit/>
          </a:bodyPr>
          <a:lstStyle/>
          <a:p>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3716982" y="2039938"/>
            <a:ext cx="2254508" cy="3498850"/>
          </a:xfrm>
          <a:custGeom>
            <a:avLst/>
            <a:gdLst>
              <a:gd name="connsiteX0" fmla="*/ 0 w 2254508"/>
              <a:gd name="connsiteY0" fmla="*/ 0 h 3498850"/>
              <a:gd name="connsiteX1" fmla="*/ 2254508 w 2254508"/>
              <a:gd name="connsiteY1" fmla="*/ 0 h 3498850"/>
              <a:gd name="connsiteX2" fmla="*/ 2254508 w 2254508"/>
              <a:gd name="connsiteY2" fmla="*/ 3498850 h 3498850"/>
              <a:gd name="connsiteX3" fmla="*/ 0 w 2254508"/>
              <a:gd name="connsiteY3" fmla="*/ 3498850 h 3498850"/>
            </a:gdLst>
            <a:ahLst/>
            <a:cxnLst>
              <a:cxn ang="0">
                <a:pos x="connsiteX0" y="connsiteY0"/>
              </a:cxn>
              <a:cxn ang="0">
                <a:pos x="connsiteX1" y="connsiteY1"/>
              </a:cxn>
              <a:cxn ang="0">
                <a:pos x="connsiteX2" y="connsiteY2"/>
              </a:cxn>
              <a:cxn ang="0">
                <a:pos x="connsiteX3" y="connsiteY3"/>
              </a:cxn>
            </a:cxnLst>
            <a:rect l="l" t="t" r="r" b="b"/>
            <a:pathLst>
              <a:path w="2254508" h="3498850">
                <a:moveTo>
                  <a:pt x="0" y="0"/>
                </a:moveTo>
                <a:lnTo>
                  <a:pt x="2254508" y="0"/>
                </a:lnTo>
                <a:lnTo>
                  <a:pt x="2254508" y="3498850"/>
                </a:lnTo>
                <a:lnTo>
                  <a:pt x="0" y="34988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724043" y="2039938"/>
            <a:ext cx="2254508" cy="3498850"/>
          </a:xfrm>
          <a:custGeom>
            <a:avLst/>
            <a:gdLst>
              <a:gd name="connsiteX0" fmla="*/ 0 w 2254508"/>
              <a:gd name="connsiteY0" fmla="*/ 0 h 3498850"/>
              <a:gd name="connsiteX1" fmla="*/ 2254508 w 2254508"/>
              <a:gd name="connsiteY1" fmla="*/ 0 h 3498850"/>
              <a:gd name="connsiteX2" fmla="*/ 2254508 w 2254508"/>
              <a:gd name="connsiteY2" fmla="*/ 3498850 h 3498850"/>
              <a:gd name="connsiteX3" fmla="*/ 0 w 2254508"/>
              <a:gd name="connsiteY3" fmla="*/ 3498850 h 3498850"/>
            </a:gdLst>
            <a:ahLst/>
            <a:cxnLst>
              <a:cxn ang="0">
                <a:pos x="connsiteX0" y="connsiteY0"/>
              </a:cxn>
              <a:cxn ang="0">
                <a:pos x="connsiteX1" y="connsiteY1"/>
              </a:cxn>
              <a:cxn ang="0">
                <a:pos x="connsiteX2" y="connsiteY2"/>
              </a:cxn>
              <a:cxn ang="0">
                <a:pos x="connsiteX3" y="connsiteY3"/>
              </a:cxn>
            </a:cxnLst>
            <a:rect l="l" t="t" r="r" b="b"/>
            <a:pathLst>
              <a:path w="2254508" h="3498850">
                <a:moveTo>
                  <a:pt x="0" y="0"/>
                </a:moveTo>
                <a:lnTo>
                  <a:pt x="2254508" y="0"/>
                </a:lnTo>
                <a:lnTo>
                  <a:pt x="2254508" y="3498850"/>
                </a:lnTo>
                <a:lnTo>
                  <a:pt x="0" y="3498850"/>
                </a:lnTo>
                <a:close/>
              </a:path>
            </a:pathLst>
          </a:custGeom>
        </p:spPr>
        <p:txBody>
          <a:bodyPr wrap="square">
            <a:noAutofit/>
          </a:bodyPr>
          <a:lstStyle/>
          <a:p>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986158" y="3788426"/>
            <a:ext cx="3406562" cy="2105250"/>
          </a:xfrm>
          <a:custGeom>
            <a:avLst/>
            <a:gdLst>
              <a:gd name="connsiteX0" fmla="*/ 0 w 3406562"/>
              <a:gd name="connsiteY0" fmla="*/ 0 h 2105250"/>
              <a:gd name="connsiteX1" fmla="*/ 3406562 w 3406562"/>
              <a:gd name="connsiteY1" fmla="*/ 0 h 2105250"/>
              <a:gd name="connsiteX2" fmla="*/ 3406562 w 3406562"/>
              <a:gd name="connsiteY2" fmla="*/ 2105250 h 2105250"/>
              <a:gd name="connsiteX3" fmla="*/ 0 w 3406562"/>
              <a:gd name="connsiteY3" fmla="*/ 2105250 h 2105250"/>
            </a:gdLst>
            <a:ahLst/>
            <a:cxnLst>
              <a:cxn ang="0">
                <a:pos x="connsiteX0" y="connsiteY0"/>
              </a:cxn>
              <a:cxn ang="0">
                <a:pos x="connsiteX1" y="connsiteY1"/>
              </a:cxn>
              <a:cxn ang="0">
                <a:pos x="connsiteX2" y="connsiteY2"/>
              </a:cxn>
              <a:cxn ang="0">
                <a:pos x="connsiteX3" y="connsiteY3"/>
              </a:cxn>
            </a:cxnLst>
            <a:rect l="l" t="t" r="r" b="b"/>
            <a:pathLst>
              <a:path w="3406562" h="2105250">
                <a:moveTo>
                  <a:pt x="0" y="0"/>
                </a:moveTo>
                <a:lnTo>
                  <a:pt x="3406562" y="0"/>
                </a:lnTo>
                <a:lnTo>
                  <a:pt x="3406562" y="2105250"/>
                </a:lnTo>
                <a:lnTo>
                  <a:pt x="0" y="210525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392720" y="1683176"/>
            <a:ext cx="3406562" cy="2105250"/>
          </a:xfrm>
          <a:custGeom>
            <a:avLst/>
            <a:gdLst>
              <a:gd name="connsiteX0" fmla="*/ 0 w 3406562"/>
              <a:gd name="connsiteY0" fmla="*/ 0 h 2105250"/>
              <a:gd name="connsiteX1" fmla="*/ 3406562 w 3406562"/>
              <a:gd name="connsiteY1" fmla="*/ 0 h 2105250"/>
              <a:gd name="connsiteX2" fmla="*/ 3406562 w 3406562"/>
              <a:gd name="connsiteY2" fmla="*/ 2105250 h 2105250"/>
              <a:gd name="connsiteX3" fmla="*/ 0 w 3406562"/>
              <a:gd name="connsiteY3" fmla="*/ 2105250 h 2105250"/>
            </a:gdLst>
            <a:ahLst/>
            <a:cxnLst>
              <a:cxn ang="0">
                <a:pos x="connsiteX0" y="connsiteY0"/>
              </a:cxn>
              <a:cxn ang="0">
                <a:pos x="connsiteX1" y="connsiteY1"/>
              </a:cxn>
              <a:cxn ang="0">
                <a:pos x="connsiteX2" y="connsiteY2"/>
              </a:cxn>
              <a:cxn ang="0">
                <a:pos x="connsiteX3" y="connsiteY3"/>
              </a:cxn>
            </a:cxnLst>
            <a:rect l="l" t="t" r="r" b="b"/>
            <a:pathLst>
              <a:path w="3406562" h="2105250">
                <a:moveTo>
                  <a:pt x="0" y="0"/>
                </a:moveTo>
                <a:lnTo>
                  <a:pt x="3406562" y="0"/>
                </a:lnTo>
                <a:lnTo>
                  <a:pt x="3406562" y="2105250"/>
                </a:lnTo>
                <a:lnTo>
                  <a:pt x="0" y="210525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7799281" y="3788426"/>
            <a:ext cx="3406562" cy="2105250"/>
          </a:xfrm>
          <a:custGeom>
            <a:avLst/>
            <a:gdLst>
              <a:gd name="connsiteX0" fmla="*/ 0 w 3406562"/>
              <a:gd name="connsiteY0" fmla="*/ 0 h 2105250"/>
              <a:gd name="connsiteX1" fmla="*/ 3406562 w 3406562"/>
              <a:gd name="connsiteY1" fmla="*/ 0 h 2105250"/>
              <a:gd name="connsiteX2" fmla="*/ 3406562 w 3406562"/>
              <a:gd name="connsiteY2" fmla="*/ 2105250 h 2105250"/>
              <a:gd name="connsiteX3" fmla="*/ 0 w 3406562"/>
              <a:gd name="connsiteY3" fmla="*/ 2105250 h 2105250"/>
            </a:gdLst>
            <a:ahLst/>
            <a:cxnLst>
              <a:cxn ang="0">
                <a:pos x="connsiteX0" y="connsiteY0"/>
              </a:cxn>
              <a:cxn ang="0">
                <a:pos x="connsiteX1" y="connsiteY1"/>
              </a:cxn>
              <a:cxn ang="0">
                <a:pos x="connsiteX2" y="connsiteY2"/>
              </a:cxn>
              <a:cxn ang="0">
                <a:pos x="connsiteX3" y="connsiteY3"/>
              </a:cxn>
            </a:cxnLst>
            <a:rect l="l" t="t" r="r" b="b"/>
            <a:pathLst>
              <a:path w="3406562" h="2105250">
                <a:moveTo>
                  <a:pt x="0" y="0"/>
                </a:moveTo>
                <a:lnTo>
                  <a:pt x="3406562" y="0"/>
                </a:lnTo>
                <a:lnTo>
                  <a:pt x="3406562" y="2105250"/>
                </a:lnTo>
                <a:lnTo>
                  <a:pt x="0" y="2105250"/>
                </a:lnTo>
                <a:close/>
              </a:path>
            </a:pathLst>
          </a:custGeom>
        </p:spPr>
        <p:txBody>
          <a:bodyPr wrap="square">
            <a:noAutofit/>
          </a:bodyPr>
          <a:lstStyle/>
          <a:p>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949060" y="2328867"/>
            <a:ext cx="3114139" cy="1671633"/>
          </a:xfrm>
          <a:custGeom>
            <a:avLst/>
            <a:gdLst>
              <a:gd name="connsiteX0" fmla="*/ 0 w 3114139"/>
              <a:gd name="connsiteY0" fmla="*/ 0 h 1671633"/>
              <a:gd name="connsiteX1" fmla="*/ 3114139 w 3114139"/>
              <a:gd name="connsiteY1" fmla="*/ 0 h 1671633"/>
              <a:gd name="connsiteX2" fmla="*/ 3114139 w 3114139"/>
              <a:gd name="connsiteY2" fmla="*/ 1671633 h 1671633"/>
              <a:gd name="connsiteX3" fmla="*/ 0 w 3114139"/>
              <a:gd name="connsiteY3" fmla="*/ 1671633 h 1671633"/>
            </a:gdLst>
            <a:ahLst/>
            <a:cxnLst>
              <a:cxn ang="0">
                <a:pos x="connsiteX0" y="connsiteY0"/>
              </a:cxn>
              <a:cxn ang="0">
                <a:pos x="connsiteX1" y="connsiteY1"/>
              </a:cxn>
              <a:cxn ang="0">
                <a:pos x="connsiteX2" y="connsiteY2"/>
              </a:cxn>
              <a:cxn ang="0">
                <a:pos x="connsiteX3" y="connsiteY3"/>
              </a:cxn>
            </a:cxnLst>
            <a:rect l="l" t="t" r="r" b="b"/>
            <a:pathLst>
              <a:path w="3114139" h="1671633">
                <a:moveTo>
                  <a:pt x="0" y="0"/>
                </a:moveTo>
                <a:lnTo>
                  <a:pt x="3114139" y="0"/>
                </a:lnTo>
                <a:lnTo>
                  <a:pt x="3114139" y="1671633"/>
                </a:lnTo>
                <a:lnTo>
                  <a:pt x="0" y="1671633"/>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4549817" y="2328867"/>
            <a:ext cx="3114139" cy="1671633"/>
          </a:xfrm>
          <a:custGeom>
            <a:avLst/>
            <a:gdLst>
              <a:gd name="connsiteX0" fmla="*/ 0 w 3114139"/>
              <a:gd name="connsiteY0" fmla="*/ 0 h 1671633"/>
              <a:gd name="connsiteX1" fmla="*/ 3114139 w 3114139"/>
              <a:gd name="connsiteY1" fmla="*/ 0 h 1671633"/>
              <a:gd name="connsiteX2" fmla="*/ 3114139 w 3114139"/>
              <a:gd name="connsiteY2" fmla="*/ 1671633 h 1671633"/>
              <a:gd name="connsiteX3" fmla="*/ 0 w 3114139"/>
              <a:gd name="connsiteY3" fmla="*/ 1671633 h 1671633"/>
            </a:gdLst>
            <a:ahLst/>
            <a:cxnLst>
              <a:cxn ang="0">
                <a:pos x="connsiteX0" y="connsiteY0"/>
              </a:cxn>
              <a:cxn ang="0">
                <a:pos x="connsiteX1" y="connsiteY1"/>
              </a:cxn>
              <a:cxn ang="0">
                <a:pos x="connsiteX2" y="connsiteY2"/>
              </a:cxn>
              <a:cxn ang="0">
                <a:pos x="connsiteX3" y="connsiteY3"/>
              </a:cxn>
            </a:cxnLst>
            <a:rect l="l" t="t" r="r" b="b"/>
            <a:pathLst>
              <a:path w="3114139" h="1671633">
                <a:moveTo>
                  <a:pt x="0" y="0"/>
                </a:moveTo>
                <a:lnTo>
                  <a:pt x="3114139" y="0"/>
                </a:lnTo>
                <a:lnTo>
                  <a:pt x="3114139" y="1671633"/>
                </a:lnTo>
                <a:lnTo>
                  <a:pt x="0" y="1671633"/>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150574" y="2328867"/>
            <a:ext cx="3114139" cy="1671633"/>
          </a:xfrm>
          <a:custGeom>
            <a:avLst/>
            <a:gdLst>
              <a:gd name="connsiteX0" fmla="*/ 0 w 3114139"/>
              <a:gd name="connsiteY0" fmla="*/ 0 h 1671633"/>
              <a:gd name="connsiteX1" fmla="*/ 3114139 w 3114139"/>
              <a:gd name="connsiteY1" fmla="*/ 0 h 1671633"/>
              <a:gd name="connsiteX2" fmla="*/ 3114139 w 3114139"/>
              <a:gd name="connsiteY2" fmla="*/ 1671633 h 1671633"/>
              <a:gd name="connsiteX3" fmla="*/ 0 w 3114139"/>
              <a:gd name="connsiteY3" fmla="*/ 1671633 h 1671633"/>
            </a:gdLst>
            <a:ahLst/>
            <a:cxnLst>
              <a:cxn ang="0">
                <a:pos x="connsiteX0" y="connsiteY0"/>
              </a:cxn>
              <a:cxn ang="0">
                <a:pos x="connsiteX1" y="connsiteY1"/>
              </a:cxn>
              <a:cxn ang="0">
                <a:pos x="connsiteX2" y="connsiteY2"/>
              </a:cxn>
              <a:cxn ang="0">
                <a:pos x="connsiteX3" y="connsiteY3"/>
              </a:cxn>
            </a:cxnLst>
            <a:rect l="l" t="t" r="r" b="b"/>
            <a:pathLst>
              <a:path w="3114139" h="1671633">
                <a:moveTo>
                  <a:pt x="0" y="0"/>
                </a:moveTo>
                <a:lnTo>
                  <a:pt x="3114139" y="0"/>
                </a:lnTo>
                <a:lnTo>
                  <a:pt x="3114139" y="1671633"/>
                </a:lnTo>
                <a:lnTo>
                  <a:pt x="0" y="1671633"/>
                </a:lnTo>
                <a:close/>
              </a:path>
            </a:pathLst>
          </a:custGeom>
        </p:spPr>
        <p:txBody>
          <a:bodyPr wrap="square">
            <a:noAutofit/>
          </a:bodyPr>
          <a:lstStyle/>
          <a:p>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263392" y="2177941"/>
            <a:ext cx="6557994" cy="3222847"/>
          </a:xfrm>
          <a:custGeom>
            <a:avLst/>
            <a:gdLst>
              <a:gd name="connsiteX0" fmla="*/ 0 w 6557994"/>
              <a:gd name="connsiteY0" fmla="*/ 0 h 3222847"/>
              <a:gd name="connsiteX1" fmla="*/ 6557994 w 6557994"/>
              <a:gd name="connsiteY1" fmla="*/ 0 h 3222847"/>
              <a:gd name="connsiteX2" fmla="*/ 6557994 w 6557994"/>
              <a:gd name="connsiteY2" fmla="*/ 3222847 h 3222847"/>
              <a:gd name="connsiteX3" fmla="*/ 0 w 6557994"/>
              <a:gd name="connsiteY3" fmla="*/ 3222847 h 3222847"/>
            </a:gdLst>
            <a:ahLst/>
            <a:cxnLst>
              <a:cxn ang="0">
                <a:pos x="connsiteX0" y="connsiteY0"/>
              </a:cxn>
              <a:cxn ang="0">
                <a:pos x="connsiteX1" y="connsiteY1"/>
              </a:cxn>
              <a:cxn ang="0">
                <a:pos x="connsiteX2" y="connsiteY2"/>
              </a:cxn>
              <a:cxn ang="0">
                <a:pos x="connsiteX3" y="connsiteY3"/>
              </a:cxn>
            </a:cxnLst>
            <a:rect l="l" t="t" r="r" b="b"/>
            <a:pathLst>
              <a:path w="6557994" h="3222847">
                <a:moveTo>
                  <a:pt x="0" y="0"/>
                </a:moveTo>
                <a:lnTo>
                  <a:pt x="6557994" y="0"/>
                </a:lnTo>
                <a:lnTo>
                  <a:pt x="6557994" y="3222847"/>
                </a:lnTo>
                <a:lnTo>
                  <a:pt x="0" y="3222847"/>
                </a:lnTo>
                <a:close/>
              </a:path>
            </a:pathLst>
          </a:custGeom>
        </p:spPr>
        <p:txBody>
          <a:bodyPr wrap="square">
            <a:noAutofit/>
          </a:bodyPr>
          <a:lstStyle/>
          <a:p>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874713" y="1885950"/>
            <a:ext cx="10442575" cy="2419350"/>
          </a:xfrm>
          <a:custGeom>
            <a:avLst/>
            <a:gdLst>
              <a:gd name="connsiteX0" fmla="*/ 0 w 10442575"/>
              <a:gd name="connsiteY0" fmla="*/ 0 h 2419350"/>
              <a:gd name="connsiteX1" fmla="*/ 10442575 w 10442575"/>
              <a:gd name="connsiteY1" fmla="*/ 0 h 2419350"/>
              <a:gd name="connsiteX2" fmla="*/ 10442575 w 10442575"/>
              <a:gd name="connsiteY2" fmla="*/ 2419350 h 2419350"/>
              <a:gd name="connsiteX3" fmla="*/ 0 w 10442575"/>
              <a:gd name="connsiteY3" fmla="*/ 2419350 h 2419350"/>
            </a:gdLst>
            <a:ahLst/>
            <a:cxnLst>
              <a:cxn ang="0">
                <a:pos x="connsiteX0" y="connsiteY0"/>
              </a:cxn>
              <a:cxn ang="0">
                <a:pos x="connsiteX1" y="connsiteY1"/>
              </a:cxn>
              <a:cxn ang="0">
                <a:pos x="connsiteX2" y="connsiteY2"/>
              </a:cxn>
              <a:cxn ang="0">
                <a:pos x="connsiteX3" y="connsiteY3"/>
              </a:cxn>
            </a:cxnLst>
            <a:rect l="l" t="t" r="r" b="b"/>
            <a:pathLst>
              <a:path w="10442575" h="2419350">
                <a:moveTo>
                  <a:pt x="0" y="0"/>
                </a:moveTo>
                <a:lnTo>
                  <a:pt x="10442575" y="0"/>
                </a:lnTo>
                <a:lnTo>
                  <a:pt x="10442575" y="2419350"/>
                </a:lnTo>
                <a:lnTo>
                  <a:pt x="0" y="2419350"/>
                </a:lnTo>
                <a:close/>
              </a:path>
            </a:pathLst>
          </a:custGeom>
        </p:spPr>
        <p:txBody>
          <a:bodyPr wrap="square">
            <a:noAutofit/>
          </a:bodyPr>
          <a:lstStyle/>
          <a:p>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360900" y="2508364"/>
            <a:ext cx="3737242" cy="2561998"/>
          </a:xfrm>
          <a:custGeom>
            <a:avLst/>
            <a:gdLst>
              <a:gd name="connsiteX0" fmla="*/ 0 w 3737242"/>
              <a:gd name="connsiteY0" fmla="*/ 0 h 2561998"/>
              <a:gd name="connsiteX1" fmla="*/ 3737242 w 3737242"/>
              <a:gd name="connsiteY1" fmla="*/ 0 h 2561998"/>
              <a:gd name="connsiteX2" fmla="*/ 3737242 w 3737242"/>
              <a:gd name="connsiteY2" fmla="*/ 2561998 h 2561998"/>
              <a:gd name="connsiteX3" fmla="*/ 0 w 3737242"/>
              <a:gd name="connsiteY3" fmla="*/ 2561998 h 2561998"/>
            </a:gdLst>
            <a:ahLst/>
            <a:cxnLst>
              <a:cxn ang="0">
                <a:pos x="connsiteX0" y="connsiteY0"/>
              </a:cxn>
              <a:cxn ang="0">
                <a:pos x="connsiteX1" y="connsiteY1"/>
              </a:cxn>
              <a:cxn ang="0">
                <a:pos x="connsiteX2" y="connsiteY2"/>
              </a:cxn>
              <a:cxn ang="0">
                <a:pos x="connsiteX3" y="connsiteY3"/>
              </a:cxn>
            </a:cxnLst>
            <a:rect l="l" t="t" r="r" b="b"/>
            <a:pathLst>
              <a:path w="3737242" h="2561998">
                <a:moveTo>
                  <a:pt x="0" y="0"/>
                </a:moveTo>
                <a:lnTo>
                  <a:pt x="3737242" y="0"/>
                </a:lnTo>
                <a:lnTo>
                  <a:pt x="3737242" y="2561998"/>
                </a:lnTo>
                <a:lnTo>
                  <a:pt x="0" y="2561998"/>
                </a:lnTo>
                <a:close/>
              </a:path>
            </a:pathLst>
          </a:custGeom>
        </p:spPr>
        <p:txBody>
          <a:bodyPr wrap="square">
            <a:noAutofit/>
          </a:bodyPr>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6096000" y="2196653"/>
            <a:ext cx="4811486" cy="1592711"/>
          </a:xfrm>
          <a:custGeom>
            <a:avLst/>
            <a:gdLst>
              <a:gd name="connsiteX0" fmla="*/ 0 w 4811486"/>
              <a:gd name="connsiteY0" fmla="*/ 0 h 1592711"/>
              <a:gd name="connsiteX1" fmla="*/ 4811486 w 4811486"/>
              <a:gd name="connsiteY1" fmla="*/ 0 h 1592711"/>
              <a:gd name="connsiteX2" fmla="*/ 4811486 w 4811486"/>
              <a:gd name="connsiteY2" fmla="*/ 1592711 h 1592711"/>
              <a:gd name="connsiteX3" fmla="*/ 0 w 4811486"/>
              <a:gd name="connsiteY3" fmla="*/ 1592711 h 1592711"/>
            </a:gdLst>
            <a:ahLst/>
            <a:cxnLst>
              <a:cxn ang="0">
                <a:pos x="connsiteX0" y="connsiteY0"/>
              </a:cxn>
              <a:cxn ang="0">
                <a:pos x="connsiteX1" y="connsiteY1"/>
              </a:cxn>
              <a:cxn ang="0">
                <a:pos x="connsiteX2" y="connsiteY2"/>
              </a:cxn>
              <a:cxn ang="0">
                <a:pos x="connsiteX3" y="connsiteY3"/>
              </a:cxn>
            </a:cxnLst>
            <a:rect l="l" t="t" r="r" b="b"/>
            <a:pathLst>
              <a:path w="4811486" h="1592711">
                <a:moveTo>
                  <a:pt x="0" y="0"/>
                </a:moveTo>
                <a:lnTo>
                  <a:pt x="4811486" y="0"/>
                </a:lnTo>
                <a:lnTo>
                  <a:pt x="4811486" y="1592711"/>
                </a:lnTo>
                <a:lnTo>
                  <a:pt x="0" y="1592711"/>
                </a:lnTo>
                <a:close/>
              </a:path>
            </a:pathLst>
          </a:custGeom>
        </p:spPr>
        <p:txBody>
          <a:bodyPr wrap="square">
            <a:noAutofit/>
          </a:bodyPr>
          <a:lstStyle/>
          <a:p>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301343" y="1866900"/>
            <a:ext cx="1589314" cy="1589314"/>
          </a:xfrm>
          <a:custGeom>
            <a:avLst/>
            <a:gdLst>
              <a:gd name="connsiteX0" fmla="*/ 0 w 1589314"/>
              <a:gd name="connsiteY0" fmla="*/ 0 h 1589314"/>
              <a:gd name="connsiteX1" fmla="*/ 1589314 w 1589314"/>
              <a:gd name="connsiteY1" fmla="*/ 0 h 1589314"/>
              <a:gd name="connsiteX2" fmla="*/ 1589314 w 1589314"/>
              <a:gd name="connsiteY2" fmla="*/ 1589314 h 1589314"/>
              <a:gd name="connsiteX3" fmla="*/ 0 w 1589314"/>
              <a:gd name="connsiteY3" fmla="*/ 1589314 h 1589314"/>
            </a:gdLst>
            <a:ahLst/>
            <a:cxnLst>
              <a:cxn ang="0">
                <a:pos x="connsiteX0" y="connsiteY0"/>
              </a:cxn>
              <a:cxn ang="0">
                <a:pos x="connsiteX1" y="connsiteY1"/>
              </a:cxn>
              <a:cxn ang="0">
                <a:pos x="connsiteX2" y="connsiteY2"/>
              </a:cxn>
              <a:cxn ang="0">
                <a:pos x="connsiteX3" y="connsiteY3"/>
              </a:cxn>
            </a:cxnLst>
            <a:rect l="l" t="t" r="r" b="b"/>
            <a:pathLst>
              <a:path w="1589314" h="1589314">
                <a:moveTo>
                  <a:pt x="0" y="0"/>
                </a:moveTo>
                <a:lnTo>
                  <a:pt x="1589314" y="0"/>
                </a:lnTo>
                <a:lnTo>
                  <a:pt x="1589314" y="1589314"/>
                </a:lnTo>
                <a:lnTo>
                  <a:pt x="0" y="1589314"/>
                </a:lnTo>
                <a:close/>
              </a:path>
            </a:pathLst>
          </a:custGeom>
        </p:spPr>
        <p:txBody>
          <a:bodyPr wrap="square">
            <a:noAutofit/>
          </a:bodyPr>
          <a:lstStyle/>
          <a:p>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3181350"/>
            <a:ext cx="12192000" cy="3676650"/>
          </a:xfrm>
          <a:custGeom>
            <a:avLst/>
            <a:gdLst>
              <a:gd name="connsiteX0" fmla="*/ 0 w 12192000"/>
              <a:gd name="connsiteY0" fmla="*/ 0 h 3676650"/>
              <a:gd name="connsiteX1" fmla="*/ 12192000 w 12192000"/>
              <a:gd name="connsiteY1" fmla="*/ 0 h 3676650"/>
              <a:gd name="connsiteX2" fmla="*/ 12192000 w 12192000"/>
              <a:gd name="connsiteY2" fmla="*/ 3676650 h 3676650"/>
              <a:gd name="connsiteX3" fmla="*/ 0 w 12192000"/>
              <a:gd name="connsiteY3" fmla="*/ 3676650 h 3676650"/>
            </a:gdLst>
            <a:ahLst/>
            <a:cxnLst>
              <a:cxn ang="0">
                <a:pos x="connsiteX0" y="connsiteY0"/>
              </a:cxn>
              <a:cxn ang="0">
                <a:pos x="connsiteX1" y="connsiteY1"/>
              </a:cxn>
              <a:cxn ang="0">
                <a:pos x="connsiteX2" y="connsiteY2"/>
              </a:cxn>
              <a:cxn ang="0">
                <a:pos x="connsiteX3" y="connsiteY3"/>
              </a:cxn>
            </a:cxnLst>
            <a:rect l="l" t="t" r="r" b="b"/>
            <a:pathLst>
              <a:path w="12192000" h="3676650">
                <a:moveTo>
                  <a:pt x="0" y="0"/>
                </a:moveTo>
                <a:lnTo>
                  <a:pt x="12192000" y="0"/>
                </a:lnTo>
                <a:lnTo>
                  <a:pt x="12192000" y="3676650"/>
                </a:lnTo>
                <a:lnTo>
                  <a:pt x="0" y="3676650"/>
                </a:lnTo>
                <a:close/>
              </a:path>
            </a:pathLst>
          </a:custGeom>
        </p:spPr>
        <p:txBody>
          <a:bodyPr wrap="square">
            <a:noAutofit/>
          </a:bodyPr>
          <a:lstStyle/>
          <a:p>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0" y="0"/>
            <a:ext cx="5391150" cy="3242592"/>
          </a:xfrm>
          <a:custGeom>
            <a:avLst/>
            <a:gdLst>
              <a:gd name="connsiteX0" fmla="*/ 0 w 5391150"/>
              <a:gd name="connsiteY0" fmla="*/ 0 h 3242592"/>
              <a:gd name="connsiteX1" fmla="*/ 5391150 w 5391150"/>
              <a:gd name="connsiteY1" fmla="*/ 0 h 3242592"/>
              <a:gd name="connsiteX2" fmla="*/ 5391150 w 5391150"/>
              <a:gd name="connsiteY2" fmla="*/ 3242592 h 3242592"/>
              <a:gd name="connsiteX3" fmla="*/ 0 w 5391150"/>
              <a:gd name="connsiteY3" fmla="*/ 3242592 h 3242592"/>
            </a:gdLst>
            <a:ahLst/>
            <a:cxnLst>
              <a:cxn ang="0">
                <a:pos x="connsiteX0" y="connsiteY0"/>
              </a:cxn>
              <a:cxn ang="0">
                <a:pos x="connsiteX1" y="connsiteY1"/>
              </a:cxn>
              <a:cxn ang="0">
                <a:pos x="connsiteX2" y="connsiteY2"/>
              </a:cxn>
              <a:cxn ang="0">
                <a:pos x="connsiteX3" y="connsiteY3"/>
              </a:cxn>
            </a:cxnLst>
            <a:rect l="l" t="t" r="r" b="b"/>
            <a:pathLst>
              <a:path w="5391150" h="3242592">
                <a:moveTo>
                  <a:pt x="0" y="0"/>
                </a:moveTo>
                <a:lnTo>
                  <a:pt x="5391150" y="0"/>
                </a:lnTo>
                <a:lnTo>
                  <a:pt x="5391150" y="3242592"/>
                </a:lnTo>
                <a:lnTo>
                  <a:pt x="0" y="3242592"/>
                </a:lnTo>
                <a:close/>
              </a:path>
            </a:pathLst>
          </a:custGeom>
        </p:spPr>
        <p:txBody>
          <a:bodyPr wrap="square">
            <a:noAutofit/>
          </a:bodyPr>
          <a:lstStyle/>
          <a:p>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smtClean="0"/>
            </a:lvl1pPr>
          </a:lstStyle>
          <a:p>
            <a:pPr>
              <a:defRPr/>
            </a:pPr>
            <a:fld id="{5F9D680E-1048-4406-BCCB-65FC0F258133}" type="slidenum">
              <a:rPr lang="en-US" altLang="zh-CN"/>
            </a:fld>
            <a:endParaRPr lang="en-US" altLang="zh-CN"/>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98DE324D-A556-4E1E-8B16-087316CE66B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82B360D-75BE-44E8-8C7B-9E0088E9841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0"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5" Type="http://schemas.openxmlformats.org/officeDocument/2006/relationships/theme" Target="../theme/theme3.xml"/><Relationship Id="rId14" Type="http://schemas.openxmlformats.org/officeDocument/2006/relationships/slideLayout" Target="../slideLayouts/slideLayout34.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E324D-A556-4E1E-8B16-087316CE66B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B360D-75BE-44E8-8C7B-9E0088E9841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1.xml"/><Relationship Id="rId2" Type="http://schemas.openxmlformats.org/officeDocument/2006/relationships/themeOverride" Target="../theme/themeOverride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4.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3.xml"/><Relationship Id="rId1" Type="http://schemas.openxmlformats.org/officeDocument/2006/relationships/image" Target="../media/image137.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4.xml"/><Relationship Id="rId2" Type="http://schemas.openxmlformats.org/officeDocument/2006/relationships/image" Target="../media/image21.png"/><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4.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tags" Target="../tags/tag18.xml"/><Relationship Id="rId4" Type="http://schemas.openxmlformats.org/officeDocument/2006/relationships/image" Target="../media/image35.png"/><Relationship Id="rId3" Type="http://schemas.openxmlformats.org/officeDocument/2006/relationships/tags" Target="../tags/tag17.xml"/><Relationship Id="rId2" Type="http://schemas.openxmlformats.org/officeDocument/2006/relationships/image" Target="../media/image34.png"/><Relationship Id="rId10" Type="http://schemas.openxmlformats.org/officeDocument/2006/relationships/notesSlide" Target="../notesSlides/notesSlide28.xml"/><Relationship Id="rId1" Type="http://schemas.openxmlformats.org/officeDocument/2006/relationships/tags" Target="../tags/tag16.xml"/></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4.xml"/><Relationship Id="rId2" Type="http://schemas.openxmlformats.org/officeDocument/2006/relationships/image" Target="../media/image39.png"/><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image" Target="../media/image40.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3.xml"/><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3.xml"/><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image" Target="../media/image40.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3.xml"/><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image" Target="../media/image41.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3.xml"/><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image" Target="../media/image41.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3.xml"/><Relationship Id="rId3"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4.xml"/><Relationship Id="rId2" Type="http://schemas.openxmlformats.org/officeDocument/2006/relationships/image" Target="../media/image47.png"/><Relationship Id="rId1" Type="http://schemas.openxmlformats.org/officeDocument/2006/relationships/image" Target="../media/image46.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4.xml"/><Relationship Id="rId2" Type="http://schemas.openxmlformats.org/officeDocument/2006/relationships/image" Target="../media/image49.png"/><Relationship Id="rId1"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image" Target="../media/image51.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4.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9.xml"/><Relationship Id="rId1" Type="http://schemas.openxmlformats.org/officeDocument/2006/relationships/image" Target="../media/image56.e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image" Target="../media/image58.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14.xml"/><Relationship Id="rId2" Type="http://schemas.openxmlformats.org/officeDocument/2006/relationships/image" Target="../media/image60.png"/><Relationship Id="rId1" Type="http://schemas.openxmlformats.org/officeDocument/2006/relationships/image" Target="../media/image59.pn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7.xml"/><Relationship Id="rId3" Type="http://schemas.openxmlformats.org/officeDocument/2006/relationships/slideLayout" Target="../slideLayouts/slideLayout14.xml"/><Relationship Id="rId2" Type="http://schemas.openxmlformats.org/officeDocument/2006/relationships/image" Target="../media/image62.png"/><Relationship Id="rId1" Type="http://schemas.openxmlformats.org/officeDocument/2006/relationships/image" Target="../media/image61.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4.xml"/><Relationship Id="rId2" Type="http://schemas.openxmlformats.org/officeDocument/2006/relationships/image" Target="../media/image9.png"/><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14.xml"/><Relationship Id="rId2" Type="http://schemas.openxmlformats.org/officeDocument/2006/relationships/image" Target="../media/image64.png"/><Relationship Id="rId1"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xml"/><Relationship Id="rId1"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image" Target="../media/image69.png"/></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14.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55.xml"/><Relationship Id="rId6"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image" Target="../media/image78.png"/></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14.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14.xml"/><Relationship Id="rId2" Type="http://schemas.openxmlformats.org/officeDocument/2006/relationships/image" Target="../media/image83.png"/><Relationship Id="rId1" Type="http://schemas.openxmlformats.org/officeDocument/2006/relationships/image" Target="../media/image82.png"/></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59.xml"/><Relationship Id="rId3" Type="http://schemas.openxmlformats.org/officeDocument/2006/relationships/slideLayout" Target="../slideLayouts/slideLayout14.xml"/><Relationship Id="rId2" Type="http://schemas.openxmlformats.org/officeDocument/2006/relationships/image" Target="../media/image85.png"/><Relationship Id="rId1" Type="http://schemas.openxmlformats.org/officeDocument/2006/relationships/image" Target="../media/image84.png"/></Relationships>
</file>

<file path=ppt/slides/_rels/slide62.xml.rels><?xml version="1.0" encoding="UTF-8" standalone="yes"?>
<Relationships xmlns="http://schemas.openxmlformats.org/package/2006/relationships"><Relationship Id="rId5" Type="http://schemas.openxmlformats.org/officeDocument/2006/relationships/notesSlide" Target="../notesSlides/notesSlide60.xml"/><Relationship Id="rId4" Type="http://schemas.openxmlformats.org/officeDocument/2006/relationships/slideLayout" Target="../slideLayouts/slideLayout14.xml"/><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image" Target="../media/image89.png"/></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14.xml"/><Relationship Id="rId2" Type="http://schemas.openxmlformats.org/officeDocument/2006/relationships/image" Target="../media/image91.png"/><Relationship Id="rId1" Type="http://schemas.openxmlformats.org/officeDocument/2006/relationships/image" Target="../media/image9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4.xml"/><Relationship Id="rId1" Type="http://schemas.openxmlformats.org/officeDocument/2006/relationships/image" Target="../media/image93.png"/></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65.xml"/><Relationship Id="rId3" Type="http://schemas.openxmlformats.org/officeDocument/2006/relationships/slideLayout" Target="../slideLayouts/slideLayout14.xml"/><Relationship Id="rId2" Type="http://schemas.openxmlformats.org/officeDocument/2006/relationships/image" Target="../media/image95.png"/><Relationship Id="rId1" Type="http://schemas.openxmlformats.org/officeDocument/2006/relationships/image" Target="../media/image94.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66.xml"/><Relationship Id="rId3" Type="http://schemas.openxmlformats.org/officeDocument/2006/relationships/slideLayout" Target="../slideLayouts/slideLayout14.xml"/><Relationship Id="rId2" Type="http://schemas.openxmlformats.org/officeDocument/2006/relationships/image" Target="../media/image97.png"/><Relationship Id="rId1" Type="http://schemas.openxmlformats.org/officeDocument/2006/relationships/image" Target="../media/image9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xml"/><Relationship Id="rId1" Type="http://schemas.openxmlformats.org/officeDocument/2006/relationships/image" Target="../media/image9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slideLayout" Target="../slideLayouts/slideLayout14.xml"/><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69.xml"/><Relationship Id="rId4" Type="http://schemas.openxmlformats.org/officeDocument/2006/relationships/slideLayout" Target="../slideLayouts/slideLayout14.xml"/><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4.xml"/><Relationship Id="rId1"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4.xml"/><Relationship Id="rId1" Type="http://schemas.openxmlformats.org/officeDocument/2006/relationships/image" Target="../media/image105.png"/></Relationships>
</file>

<file path=ppt/slides/_rels/slide76.xml.rels><?xml version="1.0" encoding="UTF-8" standalone="yes"?>
<Relationships xmlns="http://schemas.openxmlformats.org/package/2006/relationships"><Relationship Id="rId4" Type="http://schemas.openxmlformats.org/officeDocument/2006/relationships/notesSlide" Target="../notesSlides/notesSlide74.xml"/><Relationship Id="rId3" Type="http://schemas.openxmlformats.org/officeDocument/2006/relationships/slideLayout" Target="../slideLayouts/slideLayout14.xml"/><Relationship Id="rId2" Type="http://schemas.openxmlformats.org/officeDocument/2006/relationships/image" Target="../media/image107.png"/><Relationship Id="rId1" Type="http://schemas.openxmlformats.org/officeDocument/2006/relationships/image" Target="../media/image106.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75.xml"/><Relationship Id="rId3" Type="http://schemas.openxmlformats.org/officeDocument/2006/relationships/slideLayout" Target="../slideLayouts/slideLayout14.xml"/><Relationship Id="rId2" Type="http://schemas.openxmlformats.org/officeDocument/2006/relationships/image" Target="../media/image109.png"/><Relationship Id="rId1" Type="http://schemas.openxmlformats.org/officeDocument/2006/relationships/image" Target="../media/image108.png"/></Relationships>
</file>

<file path=ppt/slides/_rels/slide78.xml.rels><?xml version="1.0" encoding="UTF-8" standalone="yes"?>
<Relationships xmlns="http://schemas.openxmlformats.org/package/2006/relationships"><Relationship Id="rId5" Type="http://schemas.openxmlformats.org/officeDocument/2006/relationships/notesSlide" Target="../notesSlides/notesSlide76.xml"/><Relationship Id="rId4" Type="http://schemas.openxmlformats.org/officeDocument/2006/relationships/slideLayout" Target="../slideLayouts/slideLayout14.xml"/><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image" Target="../media/image110.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77.xml"/><Relationship Id="rId3" Type="http://schemas.openxmlformats.org/officeDocument/2006/relationships/slideLayout" Target="../slideLayouts/slideLayout14.xml"/><Relationship Id="rId2" Type="http://schemas.openxmlformats.org/officeDocument/2006/relationships/image" Target="../media/image114.png"/><Relationship Id="rId1" Type="http://schemas.openxmlformats.org/officeDocument/2006/relationships/image" Target="../media/image11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4.xml"/><Relationship Id="rId2" Type="http://schemas.openxmlformats.org/officeDocument/2006/relationships/image" Target="../media/image11.png"/><Relationship Id="rId1" Type="http://schemas.openxmlformats.org/officeDocument/2006/relationships/image" Target="../media/image10.png"/></Relationships>
</file>

<file path=ppt/slides/_rels/slide80.xml.rels><?xml version="1.0" encoding="UTF-8" standalone="yes"?>
<Relationships xmlns="http://schemas.openxmlformats.org/package/2006/relationships"><Relationship Id="rId5" Type="http://schemas.openxmlformats.org/officeDocument/2006/relationships/notesSlide" Target="../notesSlides/notesSlide78.xml"/><Relationship Id="rId4" Type="http://schemas.openxmlformats.org/officeDocument/2006/relationships/slideLayout" Target="../slideLayouts/slideLayout14.xml"/><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79.xml"/><Relationship Id="rId3" Type="http://schemas.openxmlformats.org/officeDocument/2006/relationships/slideLayout" Target="../slideLayouts/slideLayout14.xml"/><Relationship Id="rId2" Type="http://schemas.openxmlformats.org/officeDocument/2006/relationships/image" Target="../media/image119.png"/><Relationship Id="rId1"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4.xml"/><Relationship Id="rId1" Type="http://schemas.openxmlformats.org/officeDocument/2006/relationships/image" Target="../media/image12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4.xml"/><Relationship Id="rId1" Type="http://schemas.openxmlformats.org/officeDocument/2006/relationships/image" Target="../media/image121.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7" Type="http://schemas.openxmlformats.org/officeDocument/2006/relationships/notesSlide" Target="../notesSlides/notesSlide83.xml"/><Relationship Id="rId6" Type="http://schemas.openxmlformats.org/officeDocument/2006/relationships/slideLayout" Target="../slideLayouts/slideLayout1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4.xml"/><Relationship Id="rId1" Type="http://schemas.openxmlformats.org/officeDocument/2006/relationships/image" Target="../media/image12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4.xml"/><Relationship Id="rId1" Type="http://schemas.openxmlformats.org/officeDocument/2006/relationships/image" Target="../media/image123.png"/></Relationships>
</file>

<file path=ppt/slides/_rels/slide88.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14.xml"/><Relationship Id="rId2" Type="http://schemas.openxmlformats.org/officeDocument/2006/relationships/image" Target="../media/image125.png"/><Relationship Id="rId1" Type="http://schemas.openxmlformats.org/officeDocument/2006/relationships/image" Target="../media/image124.png"/></Relationships>
</file>

<file path=ppt/slides/_rels/slide89.xml.rels><?xml version="1.0" encoding="UTF-8" standalone="yes"?>
<Relationships xmlns="http://schemas.openxmlformats.org/package/2006/relationships"><Relationship Id="rId4" Type="http://schemas.openxmlformats.org/officeDocument/2006/relationships/notesSlide" Target="../notesSlides/notesSlide87.xml"/><Relationship Id="rId3" Type="http://schemas.openxmlformats.org/officeDocument/2006/relationships/slideLayout" Target="../slideLayouts/slideLayout14.xml"/><Relationship Id="rId2" Type="http://schemas.openxmlformats.org/officeDocument/2006/relationships/image" Target="../media/image126.png"/><Relationship Id="rId1" Type="http://schemas.openxmlformats.org/officeDocument/2006/relationships/image" Target="../media/image124.png"/></Relationships>
</file>

<file path=ppt/slides/_rels/slide9.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1" Type="http://schemas.openxmlformats.org/officeDocument/2006/relationships/notesSlide" Target="../notesSlides/notesSlide9.xml"/><Relationship Id="rId10" Type="http://schemas.openxmlformats.org/officeDocument/2006/relationships/slideLayout" Target="../slideLayouts/slideLayout14.xml"/><Relationship Id="rId1" Type="http://schemas.openxmlformats.org/officeDocument/2006/relationships/image" Target="../media/image12.png"/></Relationships>
</file>

<file path=ppt/slides/_rels/slide90.xml.rels><?xml version="1.0" encoding="UTF-8" standalone="yes"?>
<Relationships xmlns="http://schemas.openxmlformats.org/package/2006/relationships"><Relationship Id="rId5" Type="http://schemas.openxmlformats.org/officeDocument/2006/relationships/notesSlide" Target="../notesSlides/notesSlide88.xml"/><Relationship Id="rId4" Type="http://schemas.openxmlformats.org/officeDocument/2006/relationships/slideLayout" Target="../slideLayouts/slideLayout14.xml"/><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4.xml"/><Relationship Id="rId1" Type="http://schemas.openxmlformats.org/officeDocument/2006/relationships/image" Target="../media/image130.png"/></Relationships>
</file>

<file path=ppt/slides/_rels/slide92.xml.rels><?xml version="1.0" encoding="UTF-8" standalone="yes"?>
<Relationships xmlns="http://schemas.openxmlformats.org/package/2006/relationships"><Relationship Id="rId6" Type="http://schemas.openxmlformats.org/officeDocument/2006/relationships/notesSlide" Target="../notesSlides/notesSlide90.xml"/><Relationship Id="rId5" Type="http://schemas.openxmlformats.org/officeDocument/2006/relationships/slideLayout" Target="../slideLayouts/slideLayout14.xml"/><Relationship Id="rId4" Type="http://schemas.openxmlformats.org/officeDocument/2006/relationships/image" Target="../media/image134.png"/><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image" Target="../media/image131.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4.xml"/><Relationship Id="rId1" Type="http://schemas.openxmlformats.org/officeDocument/2006/relationships/image" Target="../media/image130.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4.xml"/><Relationship Id="rId1" Type="http://schemas.openxmlformats.org/officeDocument/2006/relationships/image" Target="../media/image13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4.xml"/><Relationship Id="rId1"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81732" y="1632192"/>
            <a:ext cx="7809446" cy="31845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73" name="TextBox 11"/>
          <p:cNvSpPr txBox="1"/>
          <p:nvPr/>
        </p:nvSpPr>
        <p:spPr>
          <a:xfrm>
            <a:off x="4884438" y="1845230"/>
            <a:ext cx="6784296" cy="1451359"/>
          </a:xfrm>
          <a:prstGeom prst="rect">
            <a:avLst/>
          </a:prstGeom>
          <a:noFill/>
        </p:spPr>
        <p:txBody>
          <a:bodyPr wrap="square" lIns="0" tIns="0" rIns="0" bIns="0" rtlCol="0">
            <a:spAutoFit/>
            <a:scene3d>
              <a:camera prst="orthographicFront"/>
              <a:lightRig rig="threePt" dir="t"/>
            </a:scene3d>
            <a:sp3d contourW="12700"/>
          </a:bodyPr>
          <a:lstStyle/>
          <a:p>
            <a:pPr marL="0" marR="0" lvl="0" indent="0" algn="dist" defTabSz="914400" rtl="0" eaLnBrk="1" fontAlgn="auto" latinLnBrk="0" hangingPunct="1">
              <a:lnSpc>
                <a:spcPct val="120000"/>
              </a:lnSpc>
              <a:spcBef>
                <a:spcPts val="0"/>
              </a:spcBef>
              <a:spcAft>
                <a:spcPts val="0"/>
              </a:spcAft>
              <a:buClrTx/>
              <a:buSzTx/>
              <a:buFontTx/>
              <a:buNone/>
              <a:defRPr/>
            </a:pPr>
            <a:r>
              <a:rPr kumimoji="0" lang="en-US" sz="8800" b="1" i="0" u="none" strike="noStrike" kern="1200" cap="none" spc="0" normalizeH="0" baseline="0" noProof="0" dirty="0">
                <a:ln>
                  <a:noFill/>
                </a:ln>
                <a:solidFill>
                  <a:srgbClr val="FFFFFF">
                    <a:alpha val="10000"/>
                  </a:srgbClr>
                </a:solidFill>
                <a:effectLst/>
                <a:uLnTx/>
                <a:uFillTx/>
                <a:latin typeface="Agency FB" panose="020B0503020202020204" pitchFamily="34" charset="0"/>
                <a:ea typeface="微软雅黑" panose="020B0503020204020204" pitchFamily="34" charset="-122"/>
                <a:cs typeface="+mn-cs"/>
              </a:rPr>
              <a:t>BUSINESS</a:t>
            </a:r>
            <a:endParaRPr kumimoji="0" lang="en-US" sz="8800" b="1" i="0" u="none" strike="noStrike" kern="1200" cap="none" spc="0" normalizeH="0" baseline="0" noProof="0" dirty="0">
              <a:ln>
                <a:noFill/>
              </a:ln>
              <a:solidFill>
                <a:srgbClr val="FFFFFF">
                  <a:alpha val="10000"/>
                </a:srgbClr>
              </a:solidFill>
              <a:effectLst/>
              <a:uLnTx/>
              <a:uFillTx/>
              <a:latin typeface="Agency FB" panose="020B0503020202020204" pitchFamily="34" charset="0"/>
              <a:ea typeface="微软雅黑" panose="020B0503020204020204" pitchFamily="34" charset="-122"/>
              <a:cs typeface="+mn-cs"/>
            </a:endParaRPr>
          </a:p>
        </p:txBody>
      </p:sp>
      <p:pic>
        <p:nvPicPr>
          <p:cNvPr id="71" name="图片占位符 70"/>
          <p:cNvPicPr>
            <a:picLocks noGrp="1" noChangeAspect="1"/>
          </p:cNvPicPr>
          <p:nvPr>
            <p:ph type="pic" sz="quarter" idx="10"/>
          </p:nvPr>
        </p:nvPicPr>
        <p:blipFill>
          <a:blip r:embed="rId1">
            <a:grayscl/>
            <a:extLst>
              <a:ext uri="{28A0092B-C50C-407E-A947-70E740481C1C}">
                <a14:useLocalDpi xmlns:a14="http://schemas.microsoft.com/office/drawing/2010/main" val="0"/>
              </a:ext>
            </a:extLst>
          </a:blip>
          <a:srcRect l="4096" r="4096"/>
          <a:stretch>
            <a:fillRect/>
          </a:stretch>
        </p:blipFill>
        <p:spPr>
          <a:xfrm>
            <a:off x="823" y="1632192"/>
            <a:ext cx="4380909" cy="3184548"/>
          </a:xfrm>
        </p:spPr>
      </p:pic>
      <p:sp>
        <p:nvSpPr>
          <p:cNvPr id="59" name="矩形 58"/>
          <p:cNvSpPr/>
          <p:nvPr/>
        </p:nvSpPr>
        <p:spPr>
          <a:xfrm>
            <a:off x="891108" y="1632192"/>
            <a:ext cx="1221467" cy="3184548"/>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2" name="文本框 71"/>
          <p:cNvSpPr txBox="1"/>
          <p:nvPr/>
        </p:nvSpPr>
        <p:spPr>
          <a:xfrm>
            <a:off x="4884420" y="2427605"/>
            <a:ext cx="6634480" cy="706755"/>
          </a:xfrm>
          <a:prstGeom prst="rect">
            <a:avLst/>
          </a:prstGeom>
          <a:noFill/>
        </p:spPr>
        <p:txBody>
          <a:bodyPr wrap="square" rtlCol="0">
            <a:spAutoFit/>
            <a:scene3d>
              <a:camera prst="orthographicFront"/>
              <a:lightRig rig="threePt" dir="t"/>
            </a:scene3d>
            <a:sp3d contourW="12700"/>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畅享中国知网 开启学术智慧</a:t>
            </a:r>
            <a:r>
              <a:rPr kumimoji="0" lang="en-US" altLang="zh-CN" sz="40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    </a:t>
            </a:r>
            <a:endParaRPr kumimoji="0" lang="zh-CN" altLang="en-US" sz="40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76" name="矩形: 圆角 75"/>
          <p:cNvSpPr/>
          <p:nvPr/>
        </p:nvSpPr>
        <p:spPr>
          <a:xfrm>
            <a:off x="6545154" y="4011349"/>
            <a:ext cx="925685" cy="2608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7" name="矩形: 圆角 76"/>
          <p:cNvSpPr/>
          <p:nvPr/>
        </p:nvSpPr>
        <p:spPr>
          <a:xfrm>
            <a:off x="7823613" y="4011349"/>
            <a:ext cx="925685" cy="2608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78" name="矩形: 圆角 77"/>
          <p:cNvSpPr/>
          <p:nvPr/>
        </p:nvSpPr>
        <p:spPr>
          <a:xfrm>
            <a:off x="9102071" y="4011349"/>
            <a:ext cx="925685" cy="26082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0" name="椭圆 79"/>
          <p:cNvSpPr/>
          <p:nvPr/>
        </p:nvSpPr>
        <p:spPr>
          <a:xfrm>
            <a:off x="891108" y="938058"/>
            <a:ext cx="490048" cy="490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1" name="椭圆 80"/>
          <p:cNvSpPr/>
          <p:nvPr/>
        </p:nvSpPr>
        <p:spPr>
          <a:xfrm>
            <a:off x="1727538" y="938058"/>
            <a:ext cx="490048" cy="490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2" name="椭圆 81"/>
          <p:cNvSpPr/>
          <p:nvPr/>
        </p:nvSpPr>
        <p:spPr>
          <a:xfrm>
            <a:off x="2563968" y="938058"/>
            <a:ext cx="490048" cy="490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3" name="椭圆 82"/>
          <p:cNvSpPr/>
          <p:nvPr/>
        </p:nvSpPr>
        <p:spPr>
          <a:xfrm>
            <a:off x="3400398" y="938058"/>
            <a:ext cx="490048" cy="4900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8" name="椭圆 83"/>
          <p:cNvSpPr/>
          <p:nvPr/>
        </p:nvSpPr>
        <p:spPr>
          <a:xfrm>
            <a:off x="1005650" y="1048073"/>
            <a:ext cx="260965" cy="270019"/>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9" name="椭圆 84"/>
          <p:cNvSpPr/>
          <p:nvPr/>
        </p:nvSpPr>
        <p:spPr>
          <a:xfrm>
            <a:off x="1837553" y="1048073"/>
            <a:ext cx="270021" cy="270019"/>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90" name="椭圆 85"/>
          <p:cNvSpPr/>
          <p:nvPr/>
        </p:nvSpPr>
        <p:spPr>
          <a:xfrm>
            <a:off x="2673983" y="1082934"/>
            <a:ext cx="270021" cy="200295"/>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91" name="椭圆 86"/>
          <p:cNvSpPr/>
          <p:nvPr/>
        </p:nvSpPr>
        <p:spPr>
          <a:xfrm>
            <a:off x="3514326" y="1048073"/>
            <a:ext cx="262194" cy="270019"/>
          </a:xfrm>
          <a:custGeom>
            <a:avLst/>
            <a:gdLst>
              <a:gd name="connsiteX0" fmla="*/ 140277 w 319088"/>
              <a:gd name="connsiteY0" fmla="*/ 225425 h 328613"/>
              <a:gd name="connsiteX1" fmla="*/ 101311 w 319088"/>
              <a:gd name="connsiteY1" fmla="*/ 229351 h 328613"/>
              <a:gd name="connsiteX2" fmla="*/ 100012 w 319088"/>
              <a:gd name="connsiteY2" fmla="*/ 230660 h 328613"/>
              <a:gd name="connsiteX3" fmla="*/ 100012 w 319088"/>
              <a:gd name="connsiteY3" fmla="*/ 319646 h 328613"/>
              <a:gd name="connsiteX4" fmla="*/ 100012 w 319088"/>
              <a:gd name="connsiteY4" fmla="*/ 322263 h 328613"/>
              <a:gd name="connsiteX5" fmla="*/ 101311 w 319088"/>
              <a:gd name="connsiteY5" fmla="*/ 322263 h 328613"/>
              <a:gd name="connsiteX6" fmla="*/ 102610 w 319088"/>
              <a:gd name="connsiteY6" fmla="*/ 322263 h 328613"/>
              <a:gd name="connsiteX7" fmla="*/ 140277 w 319088"/>
              <a:gd name="connsiteY7" fmla="*/ 311794 h 328613"/>
              <a:gd name="connsiteX8" fmla="*/ 142875 w 319088"/>
              <a:gd name="connsiteY8" fmla="*/ 310485 h 328613"/>
              <a:gd name="connsiteX9" fmla="*/ 142875 w 319088"/>
              <a:gd name="connsiteY9" fmla="*/ 228042 h 328613"/>
              <a:gd name="connsiteX10" fmla="*/ 141576 w 319088"/>
              <a:gd name="connsiteY10" fmla="*/ 226734 h 328613"/>
              <a:gd name="connsiteX11" fmla="*/ 140277 w 319088"/>
              <a:gd name="connsiteY11" fmla="*/ 225425 h 328613"/>
              <a:gd name="connsiteX12" fmla="*/ 49212 w 319088"/>
              <a:gd name="connsiteY12" fmla="*/ 223838 h 328613"/>
              <a:gd name="connsiteX13" fmla="*/ 49212 w 319088"/>
              <a:gd name="connsiteY13" fmla="*/ 226378 h 328613"/>
              <a:gd name="connsiteX14" fmla="*/ 49212 w 319088"/>
              <a:gd name="connsiteY14" fmla="*/ 263208 h 328613"/>
              <a:gd name="connsiteX15" fmla="*/ 50497 w 319088"/>
              <a:gd name="connsiteY15" fmla="*/ 265748 h 328613"/>
              <a:gd name="connsiteX16" fmla="*/ 74915 w 319088"/>
              <a:gd name="connsiteY16" fmla="*/ 274638 h 328613"/>
              <a:gd name="connsiteX17" fmla="*/ 76200 w 319088"/>
              <a:gd name="connsiteY17" fmla="*/ 273368 h 328613"/>
              <a:gd name="connsiteX18" fmla="*/ 76200 w 319088"/>
              <a:gd name="connsiteY18" fmla="*/ 272098 h 328613"/>
              <a:gd name="connsiteX19" fmla="*/ 76200 w 319088"/>
              <a:gd name="connsiteY19" fmla="*/ 230188 h 328613"/>
              <a:gd name="connsiteX20" fmla="*/ 74915 w 319088"/>
              <a:gd name="connsiteY20" fmla="*/ 228918 h 328613"/>
              <a:gd name="connsiteX21" fmla="*/ 50497 w 319088"/>
              <a:gd name="connsiteY21" fmla="*/ 223838 h 328613"/>
              <a:gd name="connsiteX22" fmla="*/ 49212 w 319088"/>
              <a:gd name="connsiteY22" fmla="*/ 223838 h 328613"/>
              <a:gd name="connsiteX23" fmla="*/ 189206 w 319088"/>
              <a:gd name="connsiteY23" fmla="*/ 222250 h 328613"/>
              <a:gd name="connsiteX24" fmla="*/ 156868 w 319088"/>
              <a:gd name="connsiteY24" fmla="*/ 224848 h 328613"/>
              <a:gd name="connsiteX25" fmla="*/ 155575 w 319088"/>
              <a:gd name="connsiteY25" fmla="*/ 226147 h 328613"/>
              <a:gd name="connsiteX26" fmla="*/ 155575 w 319088"/>
              <a:gd name="connsiteY26" fmla="*/ 305377 h 328613"/>
              <a:gd name="connsiteX27" fmla="*/ 156868 w 319088"/>
              <a:gd name="connsiteY27" fmla="*/ 307975 h 328613"/>
              <a:gd name="connsiteX28" fmla="*/ 158162 w 319088"/>
              <a:gd name="connsiteY28" fmla="*/ 307975 h 328613"/>
              <a:gd name="connsiteX29" fmla="*/ 189206 w 319088"/>
              <a:gd name="connsiteY29" fmla="*/ 300182 h 328613"/>
              <a:gd name="connsiteX30" fmla="*/ 190500 w 319088"/>
              <a:gd name="connsiteY30" fmla="*/ 297584 h 328613"/>
              <a:gd name="connsiteX31" fmla="*/ 190500 w 319088"/>
              <a:gd name="connsiteY31" fmla="*/ 223549 h 328613"/>
              <a:gd name="connsiteX32" fmla="*/ 190500 w 319088"/>
              <a:gd name="connsiteY32" fmla="*/ 222250 h 328613"/>
              <a:gd name="connsiteX33" fmla="*/ 189206 w 319088"/>
              <a:gd name="connsiteY33" fmla="*/ 222250 h 328613"/>
              <a:gd name="connsiteX34" fmla="*/ 12700 w 319088"/>
              <a:gd name="connsiteY34" fmla="*/ 217488 h 328613"/>
              <a:gd name="connsiteX35" fmla="*/ 12700 w 319088"/>
              <a:gd name="connsiteY35" fmla="*/ 218778 h 328613"/>
              <a:gd name="connsiteX36" fmla="*/ 12700 w 319088"/>
              <a:gd name="connsiteY36" fmla="*/ 251024 h 328613"/>
              <a:gd name="connsiteX37" fmla="*/ 13970 w 319088"/>
              <a:gd name="connsiteY37" fmla="*/ 252314 h 328613"/>
              <a:gd name="connsiteX38" fmla="*/ 29210 w 319088"/>
              <a:gd name="connsiteY38" fmla="*/ 258763 h 328613"/>
              <a:gd name="connsiteX39" fmla="*/ 30480 w 319088"/>
              <a:gd name="connsiteY39" fmla="*/ 258763 h 328613"/>
              <a:gd name="connsiteX40" fmla="*/ 31750 w 319088"/>
              <a:gd name="connsiteY40" fmla="*/ 258763 h 328613"/>
              <a:gd name="connsiteX41" fmla="*/ 31750 w 319088"/>
              <a:gd name="connsiteY41" fmla="*/ 257473 h 328613"/>
              <a:gd name="connsiteX42" fmla="*/ 31750 w 319088"/>
              <a:gd name="connsiteY42" fmla="*/ 222647 h 328613"/>
              <a:gd name="connsiteX43" fmla="*/ 30480 w 319088"/>
              <a:gd name="connsiteY43" fmla="*/ 220068 h 328613"/>
              <a:gd name="connsiteX44" fmla="*/ 13970 w 319088"/>
              <a:gd name="connsiteY44" fmla="*/ 217488 h 328613"/>
              <a:gd name="connsiteX45" fmla="*/ 12700 w 319088"/>
              <a:gd name="connsiteY45" fmla="*/ 217488 h 328613"/>
              <a:gd name="connsiteX46" fmla="*/ 280105 w 319088"/>
              <a:gd name="connsiteY46" fmla="*/ 214313 h 328613"/>
              <a:gd name="connsiteX47" fmla="*/ 261584 w 319088"/>
              <a:gd name="connsiteY47" fmla="*/ 215595 h 328613"/>
              <a:gd name="connsiteX48" fmla="*/ 260350 w 319088"/>
              <a:gd name="connsiteY48" fmla="*/ 216877 h 328613"/>
              <a:gd name="connsiteX49" fmla="*/ 260350 w 319088"/>
              <a:gd name="connsiteY49" fmla="*/ 278424 h 328613"/>
              <a:gd name="connsiteX50" fmla="*/ 260350 w 319088"/>
              <a:gd name="connsiteY50" fmla="*/ 279706 h 328613"/>
              <a:gd name="connsiteX51" fmla="*/ 261584 w 319088"/>
              <a:gd name="connsiteY51" fmla="*/ 280988 h 328613"/>
              <a:gd name="connsiteX52" fmla="*/ 262819 w 319088"/>
              <a:gd name="connsiteY52" fmla="*/ 280988 h 328613"/>
              <a:gd name="connsiteX53" fmla="*/ 280105 w 319088"/>
              <a:gd name="connsiteY53" fmla="*/ 275859 h 328613"/>
              <a:gd name="connsiteX54" fmla="*/ 282575 w 319088"/>
              <a:gd name="connsiteY54" fmla="*/ 273295 h 328613"/>
              <a:gd name="connsiteX55" fmla="*/ 282575 w 319088"/>
              <a:gd name="connsiteY55" fmla="*/ 215595 h 328613"/>
              <a:gd name="connsiteX56" fmla="*/ 281340 w 319088"/>
              <a:gd name="connsiteY56" fmla="*/ 214313 h 328613"/>
              <a:gd name="connsiteX57" fmla="*/ 280105 w 319088"/>
              <a:gd name="connsiteY57" fmla="*/ 214313 h 328613"/>
              <a:gd name="connsiteX58" fmla="*/ 306983 w 319088"/>
              <a:gd name="connsiteY58" fmla="*/ 211138 h 328613"/>
              <a:gd name="connsiteX59" fmla="*/ 290215 w 319088"/>
              <a:gd name="connsiteY59" fmla="*/ 212428 h 328613"/>
              <a:gd name="connsiteX60" fmla="*/ 288925 w 319088"/>
              <a:gd name="connsiteY60" fmla="*/ 215008 h 328613"/>
              <a:gd name="connsiteX61" fmla="*/ 288925 w 319088"/>
              <a:gd name="connsiteY61" fmla="*/ 271761 h 328613"/>
              <a:gd name="connsiteX62" fmla="*/ 288925 w 319088"/>
              <a:gd name="connsiteY62" fmla="*/ 273051 h 328613"/>
              <a:gd name="connsiteX63" fmla="*/ 290215 w 319088"/>
              <a:gd name="connsiteY63" fmla="*/ 273051 h 328613"/>
              <a:gd name="connsiteX64" fmla="*/ 308273 w 319088"/>
              <a:gd name="connsiteY64" fmla="*/ 269181 h 328613"/>
              <a:gd name="connsiteX65" fmla="*/ 309563 w 319088"/>
              <a:gd name="connsiteY65" fmla="*/ 266602 h 328613"/>
              <a:gd name="connsiteX66" fmla="*/ 308273 w 319088"/>
              <a:gd name="connsiteY66" fmla="*/ 212428 h 328613"/>
              <a:gd name="connsiteX67" fmla="*/ 308273 w 319088"/>
              <a:gd name="connsiteY67" fmla="*/ 211138 h 328613"/>
              <a:gd name="connsiteX68" fmla="*/ 306983 w 319088"/>
              <a:gd name="connsiteY68" fmla="*/ 211138 h 328613"/>
              <a:gd name="connsiteX69" fmla="*/ 290195 w 319088"/>
              <a:gd name="connsiteY69" fmla="*/ 169863 h 328613"/>
              <a:gd name="connsiteX70" fmla="*/ 288925 w 319088"/>
              <a:gd name="connsiteY70" fmla="*/ 171196 h 328613"/>
              <a:gd name="connsiteX71" fmla="*/ 288925 w 319088"/>
              <a:gd name="connsiteY71" fmla="*/ 172530 h 328613"/>
              <a:gd name="connsiteX72" fmla="*/ 288925 w 319088"/>
              <a:gd name="connsiteY72" fmla="*/ 201867 h 328613"/>
              <a:gd name="connsiteX73" fmla="*/ 288925 w 319088"/>
              <a:gd name="connsiteY73" fmla="*/ 203201 h 328613"/>
              <a:gd name="connsiteX74" fmla="*/ 290195 w 319088"/>
              <a:gd name="connsiteY74" fmla="*/ 203201 h 328613"/>
              <a:gd name="connsiteX75" fmla="*/ 306705 w 319088"/>
              <a:gd name="connsiteY75" fmla="*/ 201867 h 328613"/>
              <a:gd name="connsiteX76" fmla="*/ 307975 w 319088"/>
              <a:gd name="connsiteY76" fmla="*/ 200534 h 328613"/>
              <a:gd name="connsiteX77" fmla="*/ 307975 w 319088"/>
              <a:gd name="connsiteY77" fmla="*/ 172530 h 328613"/>
              <a:gd name="connsiteX78" fmla="*/ 306705 w 319088"/>
              <a:gd name="connsiteY78" fmla="*/ 171196 h 328613"/>
              <a:gd name="connsiteX79" fmla="*/ 290195 w 319088"/>
              <a:gd name="connsiteY79" fmla="*/ 169863 h 328613"/>
              <a:gd name="connsiteX80" fmla="*/ 261584 w 319088"/>
              <a:gd name="connsiteY80" fmla="*/ 168275 h 328613"/>
              <a:gd name="connsiteX81" fmla="*/ 260350 w 319088"/>
              <a:gd name="connsiteY81" fmla="*/ 169568 h 328613"/>
              <a:gd name="connsiteX82" fmla="*/ 260350 w 319088"/>
              <a:gd name="connsiteY82" fmla="*/ 170862 h 328613"/>
              <a:gd name="connsiteX83" fmla="*/ 260350 w 319088"/>
              <a:gd name="connsiteY83" fmla="*/ 201906 h 328613"/>
              <a:gd name="connsiteX84" fmla="*/ 260350 w 319088"/>
              <a:gd name="connsiteY84" fmla="*/ 203200 h 328613"/>
              <a:gd name="connsiteX85" fmla="*/ 261584 w 319088"/>
              <a:gd name="connsiteY85" fmla="*/ 203200 h 328613"/>
              <a:gd name="connsiteX86" fmla="*/ 280105 w 319088"/>
              <a:gd name="connsiteY86" fmla="*/ 201906 h 328613"/>
              <a:gd name="connsiteX87" fmla="*/ 282575 w 319088"/>
              <a:gd name="connsiteY87" fmla="*/ 200613 h 328613"/>
              <a:gd name="connsiteX88" fmla="*/ 282575 w 319088"/>
              <a:gd name="connsiteY88" fmla="*/ 170862 h 328613"/>
              <a:gd name="connsiteX89" fmla="*/ 280105 w 319088"/>
              <a:gd name="connsiteY89" fmla="*/ 169568 h 328613"/>
              <a:gd name="connsiteX90" fmla="*/ 261584 w 319088"/>
              <a:gd name="connsiteY90" fmla="*/ 168275 h 328613"/>
              <a:gd name="connsiteX91" fmla="*/ 214024 w 319088"/>
              <a:gd name="connsiteY91" fmla="*/ 168275 h 328613"/>
              <a:gd name="connsiteX92" fmla="*/ 212725 w 319088"/>
              <a:gd name="connsiteY92" fmla="*/ 169567 h 328613"/>
              <a:gd name="connsiteX93" fmla="*/ 212725 w 319088"/>
              <a:gd name="connsiteY93" fmla="*/ 222546 h 328613"/>
              <a:gd name="connsiteX94" fmla="*/ 214024 w 319088"/>
              <a:gd name="connsiteY94" fmla="*/ 223838 h 328613"/>
              <a:gd name="connsiteX95" fmla="*/ 215322 w 319088"/>
              <a:gd name="connsiteY95" fmla="*/ 223838 h 328613"/>
              <a:gd name="connsiteX96" fmla="*/ 240001 w 319088"/>
              <a:gd name="connsiteY96" fmla="*/ 221254 h 328613"/>
              <a:gd name="connsiteX97" fmla="*/ 241300 w 319088"/>
              <a:gd name="connsiteY97" fmla="*/ 219962 h 328613"/>
              <a:gd name="connsiteX98" fmla="*/ 241300 w 319088"/>
              <a:gd name="connsiteY98" fmla="*/ 170859 h 328613"/>
              <a:gd name="connsiteX99" fmla="*/ 240001 w 319088"/>
              <a:gd name="connsiteY99" fmla="*/ 169567 h 328613"/>
              <a:gd name="connsiteX100" fmla="*/ 215322 w 319088"/>
              <a:gd name="connsiteY100" fmla="*/ 168275 h 328613"/>
              <a:gd name="connsiteX101" fmla="*/ 214024 w 319088"/>
              <a:gd name="connsiteY101" fmla="*/ 168275 h 328613"/>
              <a:gd name="connsiteX102" fmla="*/ 30480 w 319088"/>
              <a:gd name="connsiteY102" fmla="*/ 168275 h 328613"/>
              <a:gd name="connsiteX103" fmla="*/ 13970 w 319088"/>
              <a:gd name="connsiteY103" fmla="*/ 169545 h 328613"/>
              <a:gd name="connsiteX104" fmla="*/ 12700 w 319088"/>
              <a:gd name="connsiteY104" fmla="*/ 170815 h 328613"/>
              <a:gd name="connsiteX105" fmla="*/ 12700 w 319088"/>
              <a:gd name="connsiteY105" fmla="*/ 202565 h 328613"/>
              <a:gd name="connsiteX106" fmla="*/ 13970 w 319088"/>
              <a:gd name="connsiteY106" fmla="*/ 203835 h 328613"/>
              <a:gd name="connsiteX107" fmla="*/ 30480 w 319088"/>
              <a:gd name="connsiteY107" fmla="*/ 206375 h 328613"/>
              <a:gd name="connsiteX108" fmla="*/ 31750 w 319088"/>
              <a:gd name="connsiteY108" fmla="*/ 205105 h 328613"/>
              <a:gd name="connsiteX109" fmla="*/ 31750 w 319088"/>
              <a:gd name="connsiteY109" fmla="*/ 203835 h 328613"/>
              <a:gd name="connsiteX110" fmla="*/ 31750 w 319088"/>
              <a:gd name="connsiteY110" fmla="*/ 169545 h 328613"/>
              <a:gd name="connsiteX111" fmla="*/ 31750 w 319088"/>
              <a:gd name="connsiteY111" fmla="*/ 168275 h 328613"/>
              <a:gd name="connsiteX112" fmla="*/ 30480 w 319088"/>
              <a:gd name="connsiteY112" fmla="*/ 168275 h 328613"/>
              <a:gd name="connsiteX113" fmla="*/ 158162 w 319088"/>
              <a:gd name="connsiteY113" fmla="*/ 165100 h 328613"/>
              <a:gd name="connsiteX114" fmla="*/ 156868 w 319088"/>
              <a:gd name="connsiteY114" fmla="*/ 166407 h 328613"/>
              <a:gd name="connsiteX115" fmla="*/ 155575 w 319088"/>
              <a:gd name="connsiteY115" fmla="*/ 167715 h 328613"/>
              <a:gd name="connsiteX116" fmla="*/ 155575 w 319088"/>
              <a:gd name="connsiteY116" fmla="*/ 206935 h 328613"/>
              <a:gd name="connsiteX117" fmla="*/ 156868 w 319088"/>
              <a:gd name="connsiteY117" fmla="*/ 208243 h 328613"/>
              <a:gd name="connsiteX118" fmla="*/ 158162 w 319088"/>
              <a:gd name="connsiteY118" fmla="*/ 209550 h 328613"/>
              <a:gd name="connsiteX119" fmla="*/ 189206 w 319088"/>
              <a:gd name="connsiteY119" fmla="*/ 208243 h 328613"/>
              <a:gd name="connsiteX120" fmla="*/ 190500 w 319088"/>
              <a:gd name="connsiteY120" fmla="*/ 205628 h 328613"/>
              <a:gd name="connsiteX121" fmla="*/ 190500 w 319088"/>
              <a:gd name="connsiteY121" fmla="*/ 169022 h 328613"/>
              <a:gd name="connsiteX122" fmla="*/ 189206 w 319088"/>
              <a:gd name="connsiteY122" fmla="*/ 166407 h 328613"/>
              <a:gd name="connsiteX123" fmla="*/ 158162 w 319088"/>
              <a:gd name="connsiteY123" fmla="*/ 165100 h 328613"/>
              <a:gd name="connsiteX124" fmla="*/ 100012 w 319088"/>
              <a:gd name="connsiteY124" fmla="*/ 163513 h 328613"/>
              <a:gd name="connsiteX125" fmla="*/ 100012 w 319088"/>
              <a:gd name="connsiteY125" fmla="*/ 164800 h 328613"/>
              <a:gd name="connsiteX126" fmla="*/ 100012 w 319088"/>
              <a:gd name="connsiteY126" fmla="*/ 208564 h 328613"/>
              <a:gd name="connsiteX127" fmla="*/ 100012 w 319088"/>
              <a:gd name="connsiteY127" fmla="*/ 209851 h 328613"/>
              <a:gd name="connsiteX128" fmla="*/ 101311 w 319088"/>
              <a:gd name="connsiteY128" fmla="*/ 211138 h 328613"/>
              <a:gd name="connsiteX129" fmla="*/ 140277 w 319088"/>
              <a:gd name="connsiteY129" fmla="*/ 208564 h 328613"/>
              <a:gd name="connsiteX130" fmla="*/ 142875 w 319088"/>
              <a:gd name="connsiteY130" fmla="*/ 207276 h 328613"/>
              <a:gd name="connsiteX131" fmla="*/ 142875 w 319088"/>
              <a:gd name="connsiteY131" fmla="*/ 166087 h 328613"/>
              <a:gd name="connsiteX132" fmla="*/ 140277 w 319088"/>
              <a:gd name="connsiteY132" fmla="*/ 164800 h 328613"/>
              <a:gd name="connsiteX133" fmla="*/ 101311 w 319088"/>
              <a:gd name="connsiteY133" fmla="*/ 163513 h 328613"/>
              <a:gd name="connsiteX134" fmla="*/ 100012 w 319088"/>
              <a:gd name="connsiteY134" fmla="*/ 163513 h 328613"/>
              <a:gd name="connsiteX135" fmla="*/ 74915 w 319088"/>
              <a:gd name="connsiteY135" fmla="*/ 163513 h 328613"/>
              <a:gd name="connsiteX136" fmla="*/ 50497 w 319088"/>
              <a:gd name="connsiteY136" fmla="*/ 166159 h 328613"/>
              <a:gd name="connsiteX137" fmla="*/ 49212 w 319088"/>
              <a:gd name="connsiteY137" fmla="*/ 167482 h 328613"/>
              <a:gd name="connsiteX138" fmla="*/ 49212 w 319088"/>
              <a:gd name="connsiteY138" fmla="*/ 207169 h 328613"/>
              <a:gd name="connsiteX139" fmla="*/ 50497 w 319088"/>
              <a:gd name="connsiteY139" fmla="*/ 208492 h 328613"/>
              <a:gd name="connsiteX140" fmla="*/ 74915 w 319088"/>
              <a:gd name="connsiteY140" fmla="*/ 211138 h 328613"/>
              <a:gd name="connsiteX141" fmla="*/ 76200 w 319088"/>
              <a:gd name="connsiteY141" fmla="*/ 211138 h 328613"/>
              <a:gd name="connsiteX142" fmla="*/ 76200 w 319088"/>
              <a:gd name="connsiteY142" fmla="*/ 209815 h 328613"/>
              <a:gd name="connsiteX143" fmla="*/ 76200 w 319088"/>
              <a:gd name="connsiteY143" fmla="*/ 164836 h 328613"/>
              <a:gd name="connsiteX144" fmla="*/ 76200 w 319088"/>
              <a:gd name="connsiteY144" fmla="*/ 163513 h 328613"/>
              <a:gd name="connsiteX145" fmla="*/ 74915 w 319088"/>
              <a:gd name="connsiteY145" fmla="*/ 163513 h 328613"/>
              <a:gd name="connsiteX146" fmla="*/ 288925 w 319088"/>
              <a:gd name="connsiteY146" fmla="*/ 127000 h 328613"/>
              <a:gd name="connsiteX147" fmla="*/ 288925 w 319088"/>
              <a:gd name="connsiteY147" fmla="*/ 129687 h 328613"/>
              <a:gd name="connsiteX148" fmla="*/ 288925 w 319088"/>
              <a:gd name="connsiteY148" fmla="*/ 159238 h 328613"/>
              <a:gd name="connsiteX149" fmla="*/ 290195 w 319088"/>
              <a:gd name="connsiteY149" fmla="*/ 160582 h 328613"/>
              <a:gd name="connsiteX150" fmla="*/ 306705 w 319088"/>
              <a:gd name="connsiteY150" fmla="*/ 161925 h 328613"/>
              <a:gd name="connsiteX151" fmla="*/ 307975 w 319088"/>
              <a:gd name="connsiteY151" fmla="*/ 161925 h 328613"/>
              <a:gd name="connsiteX152" fmla="*/ 307975 w 319088"/>
              <a:gd name="connsiteY152" fmla="*/ 160582 h 328613"/>
              <a:gd name="connsiteX153" fmla="*/ 307975 w 319088"/>
              <a:gd name="connsiteY153" fmla="*/ 132373 h 328613"/>
              <a:gd name="connsiteX154" fmla="*/ 306705 w 319088"/>
              <a:gd name="connsiteY154" fmla="*/ 129687 h 328613"/>
              <a:gd name="connsiteX155" fmla="*/ 290195 w 319088"/>
              <a:gd name="connsiteY155" fmla="*/ 127000 h 328613"/>
              <a:gd name="connsiteX156" fmla="*/ 288925 w 319088"/>
              <a:gd name="connsiteY156" fmla="*/ 127000 h 328613"/>
              <a:gd name="connsiteX157" fmla="*/ 260350 w 319088"/>
              <a:gd name="connsiteY157" fmla="*/ 123542 h 328613"/>
              <a:gd name="connsiteX158" fmla="*/ 260350 w 319088"/>
              <a:gd name="connsiteY158" fmla="*/ 124846 h 328613"/>
              <a:gd name="connsiteX159" fmla="*/ 260350 w 319088"/>
              <a:gd name="connsiteY159" fmla="*/ 156143 h 328613"/>
              <a:gd name="connsiteX160" fmla="*/ 261584 w 319088"/>
              <a:gd name="connsiteY160" fmla="*/ 157447 h 328613"/>
              <a:gd name="connsiteX161" fmla="*/ 280105 w 319088"/>
              <a:gd name="connsiteY161" fmla="*/ 158751 h 328613"/>
              <a:gd name="connsiteX162" fmla="*/ 281340 w 319088"/>
              <a:gd name="connsiteY162" fmla="*/ 158751 h 328613"/>
              <a:gd name="connsiteX163" fmla="*/ 282575 w 319088"/>
              <a:gd name="connsiteY163" fmla="*/ 157447 h 328613"/>
              <a:gd name="connsiteX164" fmla="*/ 282575 w 319088"/>
              <a:gd name="connsiteY164" fmla="*/ 127454 h 328613"/>
              <a:gd name="connsiteX165" fmla="*/ 280105 w 319088"/>
              <a:gd name="connsiteY165" fmla="*/ 126150 h 328613"/>
              <a:gd name="connsiteX166" fmla="*/ 261584 w 319088"/>
              <a:gd name="connsiteY166" fmla="*/ 123542 h 328613"/>
              <a:gd name="connsiteX167" fmla="*/ 260350 w 319088"/>
              <a:gd name="connsiteY167" fmla="*/ 123542 h 328613"/>
              <a:gd name="connsiteX168" fmla="*/ 29210 w 319088"/>
              <a:gd name="connsiteY168" fmla="*/ 115590 h 328613"/>
              <a:gd name="connsiteX169" fmla="*/ 13970 w 319088"/>
              <a:gd name="connsiteY169" fmla="*/ 120749 h 328613"/>
              <a:gd name="connsiteX170" fmla="*/ 12700 w 319088"/>
              <a:gd name="connsiteY170" fmla="*/ 122039 h 328613"/>
              <a:gd name="connsiteX171" fmla="*/ 12700 w 319088"/>
              <a:gd name="connsiteY171" fmla="*/ 154285 h 328613"/>
              <a:gd name="connsiteX172" fmla="*/ 12700 w 319088"/>
              <a:gd name="connsiteY172" fmla="*/ 155575 h 328613"/>
              <a:gd name="connsiteX173" fmla="*/ 13970 w 319088"/>
              <a:gd name="connsiteY173" fmla="*/ 155575 h 328613"/>
              <a:gd name="connsiteX174" fmla="*/ 30480 w 319088"/>
              <a:gd name="connsiteY174" fmla="*/ 152995 h 328613"/>
              <a:gd name="connsiteX175" fmla="*/ 31750 w 319088"/>
              <a:gd name="connsiteY175" fmla="*/ 151705 h 328613"/>
              <a:gd name="connsiteX176" fmla="*/ 31750 w 319088"/>
              <a:gd name="connsiteY176" fmla="*/ 116880 h 328613"/>
              <a:gd name="connsiteX177" fmla="*/ 31750 w 319088"/>
              <a:gd name="connsiteY177" fmla="*/ 115590 h 328613"/>
              <a:gd name="connsiteX178" fmla="*/ 29210 w 319088"/>
              <a:gd name="connsiteY178" fmla="*/ 115590 h 328613"/>
              <a:gd name="connsiteX179" fmla="*/ 158162 w 319088"/>
              <a:gd name="connsiteY179" fmla="*/ 104775 h 328613"/>
              <a:gd name="connsiteX180" fmla="*/ 156868 w 319088"/>
              <a:gd name="connsiteY180" fmla="*/ 106098 h 328613"/>
              <a:gd name="connsiteX181" fmla="*/ 155575 w 319088"/>
              <a:gd name="connsiteY181" fmla="*/ 107421 h 328613"/>
              <a:gd name="connsiteX182" fmla="*/ 155575 w 319088"/>
              <a:gd name="connsiteY182" fmla="*/ 147108 h 328613"/>
              <a:gd name="connsiteX183" fmla="*/ 156868 w 319088"/>
              <a:gd name="connsiteY183" fmla="*/ 149754 h 328613"/>
              <a:gd name="connsiteX184" fmla="*/ 189206 w 319088"/>
              <a:gd name="connsiteY184" fmla="*/ 152400 h 328613"/>
              <a:gd name="connsiteX185" fmla="*/ 190500 w 319088"/>
              <a:gd name="connsiteY185" fmla="*/ 151077 h 328613"/>
              <a:gd name="connsiteX186" fmla="*/ 190500 w 319088"/>
              <a:gd name="connsiteY186" fmla="*/ 149754 h 328613"/>
              <a:gd name="connsiteX187" fmla="*/ 190500 w 319088"/>
              <a:gd name="connsiteY187" fmla="*/ 112712 h 328613"/>
              <a:gd name="connsiteX188" fmla="*/ 189206 w 319088"/>
              <a:gd name="connsiteY188" fmla="*/ 110067 h 328613"/>
              <a:gd name="connsiteX189" fmla="*/ 158162 w 319088"/>
              <a:gd name="connsiteY189" fmla="*/ 104775 h 328613"/>
              <a:gd name="connsiteX190" fmla="*/ 74915 w 319088"/>
              <a:gd name="connsiteY190" fmla="*/ 99735 h 328613"/>
              <a:gd name="connsiteX191" fmla="*/ 50497 w 319088"/>
              <a:gd name="connsiteY191" fmla="*/ 107593 h 328613"/>
              <a:gd name="connsiteX192" fmla="*/ 49212 w 319088"/>
              <a:gd name="connsiteY192" fmla="*/ 110212 h 328613"/>
              <a:gd name="connsiteX193" fmla="*/ 49212 w 319088"/>
              <a:gd name="connsiteY193" fmla="*/ 148194 h 328613"/>
              <a:gd name="connsiteX194" fmla="*/ 49212 w 319088"/>
              <a:gd name="connsiteY194" fmla="*/ 149503 h 328613"/>
              <a:gd name="connsiteX195" fmla="*/ 50497 w 319088"/>
              <a:gd name="connsiteY195" fmla="*/ 150813 h 328613"/>
              <a:gd name="connsiteX196" fmla="*/ 74915 w 319088"/>
              <a:gd name="connsiteY196" fmla="*/ 145574 h 328613"/>
              <a:gd name="connsiteX197" fmla="*/ 76200 w 319088"/>
              <a:gd name="connsiteY197" fmla="*/ 144264 h 328613"/>
              <a:gd name="connsiteX198" fmla="*/ 76200 w 319088"/>
              <a:gd name="connsiteY198" fmla="*/ 101044 h 328613"/>
              <a:gd name="connsiteX199" fmla="*/ 76200 w 319088"/>
              <a:gd name="connsiteY199" fmla="*/ 99735 h 328613"/>
              <a:gd name="connsiteX200" fmla="*/ 74915 w 319088"/>
              <a:gd name="connsiteY200" fmla="*/ 99735 h 328613"/>
              <a:gd name="connsiteX201" fmla="*/ 215322 w 319088"/>
              <a:gd name="connsiteY201" fmla="*/ 98425 h 328613"/>
              <a:gd name="connsiteX202" fmla="*/ 214024 w 319088"/>
              <a:gd name="connsiteY202" fmla="*/ 99695 h 328613"/>
              <a:gd name="connsiteX203" fmla="*/ 212725 w 319088"/>
              <a:gd name="connsiteY203" fmla="*/ 100965 h 328613"/>
              <a:gd name="connsiteX204" fmla="*/ 212725 w 319088"/>
              <a:gd name="connsiteY204" fmla="*/ 151765 h 328613"/>
              <a:gd name="connsiteX205" fmla="*/ 215322 w 319088"/>
              <a:gd name="connsiteY205" fmla="*/ 153035 h 328613"/>
              <a:gd name="connsiteX206" fmla="*/ 238702 w 319088"/>
              <a:gd name="connsiteY206" fmla="*/ 155575 h 328613"/>
              <a:gd name="connsiteX207" fmla="*/ 240001 w 319088"/>
              <a:gd name="connsiteY207" fmla="*/ 155575 h 328613"/>
              <a:gd name="connsiteX208" fmla="*/ 241300 w 319088"/>
              <a:gd name="connsiteY208" fmla="*/ 155575 h 328613"/>
              <a:gd name="connsiteX209" fmla="*/ 241300 w 319088"/>
              <a:gd name="connsiteY209" fmla="*/ 153035 h 328613"/>
              <a:gd name="connsiteX210" fmla="*/ 241300 w 319088"/>
              <a:gd name="connsiteY210" fmla="*/ 106045 h 328613"/>
              <a:gd name="connsiteX211" fmla="*/ 240001 w 319088"/>
              <a:gd name="connsiteY211" fmla="*/ 103505 h 328613"/>
              <a:gd name="connsiteX212" fmla="*/ 215322 w 319088"/>
              <a:gd name="connsiteY212" fmla="*/ 98425 h 328613"/>
              <a:gd name="connsiteX213" fmla="*/ 101311 w 319088"/>
              <a:gd name="connsiteY213" fmla="*/ 96838 h 328613"/>
              <a:gd name="connsiteX214" fmla="*/ 100012 w 319088"/>
              <a:gd name="connsiteY214" fmla="*/ 98108 h 328613"/>
              <a:gd name="connsiteX215" fmla="*/ 100012 w 319088"/>
              <a:gd name="connsiteY215" fmla="*/ 99378 h 328613"/>
              <a:gd name="connsiteX216" fmla="*/ 100012 w 319088"/>
              <a:gd name="connsiteY216" fmla="*/ 142558 h 328613"/>
              <a:gd name="connsiteX217" fmla="*/ 101311 w 319088"/>
              <a:gd name="connsiteY217" fmla="*/ 143828 h 328613"/>
              <a:gd name="connsiteX218" fmla="*/ 140277 w 319088"/>
              <a:gd name="connsiteY218" fmla="*/ 147638 h 328613"/>
              <a:gd name="connsiteX219" fmla="*/ 141576 w 319088"/>
              <a:gd name="connsiteY219" fmla="*/ 146368 h 328613"/>
              <a:gd name="connsiteX220" fmla="*/ 142875 w 319088"/>
              <a:gd name="connsiteY220" fmla="*/ 145098 h 328613"/>
              <a:gd name="connsiteX221" fmla="*/ 142875 w 319088"/>
              <a:gd name="connsiteY221" fmla="*/ 105728 h 328613"/>
              <a:gd name="connsiteX222" fmla="*/ 140277 w 319088"/>
              <a:gd name="connsiteY222" fmla="*/ 103188 h 328613"/>
              <a:gd name="connsiteX223" fmla="*/ 101311 w 319088"/>
              <a:gd name="connsiteY223" fmla="*/ 96838 h 328613"/>
              <a:gd name="connsiteX224" fmla="*/ 288925 w 319088"/>
              <a:gd name="connsiteY224" fmla="*/ 84138 h 328613"/>
              <a:gd name="connsiteX225" fmla="*/ 288925 w 319088"/>
              <a:gd name="connsiteY225" fmla="*/ 85442 h 328613"/>
              <a:gd name="connsiteX226" fmla="*/ 288925 w 319088"/>
              <a:gd name="connsiteY226" fmla="*/ 115435 h 328613"/>
              <a:gd name="connsiteX227" fmla="*/ 290195 w 319088"/>
              <a:gd name="connsiteY227" fmla="*/ 116739 h 328613"/>
              <a:gd name="connsiteX228" fmla="*/ 305435 w 319088"/>
              <a:gd name="connsiteY228" fmla="*/ 120651 h 328613"/>
              <a:gd name="connsiteX229" fmla="*/ 306705 w 319088"/>
              <a:gd name="connsiteY229" fmla="*/ 120651 h 328613"/>
              <a:gd name="connsiteX230" fmla="*/ 307975 w 319088"/>
              <a:gd name="connsiteY230" fmla="*/ 119347 h 328613"/>
              <a:gd name="connsiteX231" fmla="*/ 307975 w 319088"/>
              <a:gd name="connsiteY231" fmla="*/ 118043 h 328613"/>
              <a:gd name="connsiteX232" fmla="*/ 307975 w 319088"/>
              <a:gd name="connsiteY232" fmla="*/ 90658 h 328613"/>
              <a:gd name="connsiteX233" fmla="*/ 306705 w 319088"/>
              <a:gd name="connsiteY233" fmla="*/ 89354 h 328613"/>
              <a:gd name="connsiteX234" fmla="*/ 290195 w 319088"/>
              <a:gd name="connsiteY234" fmla="*/ 84138 h 328613"/>
              <a:gd name="connsiteX235" fmla="*/ 288925 w 319088"/>
              <a:gd name="connsiteY235" fmla="*/ 84138 h 328613"/>
              <a:gd name="connsiteX236" fmla="*/ 260350 w 319088"/>
              <a:gd name="connsiteY236" fmla="*/ 77788 h 328613"/>
              <a:gd name="connsiteX237" fmla="*/ 260350 w 319088"/>
              <a:gd name="connsiteY237" fmla="*/ 79058 h 328613"/>
              <a:gd name="connsiteX238" fmla="*/ 260350 w 319088"/>
              <a:gd name="connsiteY238" fmla="*/ 109538 h 328613"/>
              <a:gd name="connsiteX239" fmla="*/ 261584 w 319088"/>
              <a:gd name="connsiteY239" fmla="*/ 110808 h 328613"/>
              <a:gd name="connsiteX240" fmla="*/ 280105 w 319088"/>
              <a:gd name="connsiteY240" fmla="*/ 115888 h 328613"/>
              <a:gd name="connsiteX241" fmla="*/ 281340 w 319088"/>
              <a:gd name="connsiteY241" fmla="*/ 114618 h 328613"/>
              <a:gd name="connsiteX242" fmla="*/ 282575 w 319088"/>
              <a:gd name="connsiteY242" fmla="*/ 113348 h 328613"/>
              <a:gd name="connsiteX243" fmla="*/ 282575 w 319088"/>
              <a:gd name="connsiteY243" fmla="*/ 85408 h 328613"/>
              <a:gd name="connsiteX244" fmla="*/ 281340 w 319088"/>
              <a:gd name="connsiteY244" fmla="*/ 82868 h 328613"/>
              <a:gd name="connsiteX245" fmla="*/ 262819 w 319088"/>
              <a:gd name="connsiteY245" fmla="*/ 77788 h 328613"/>
              <a:gd name="connsiteX246" fmla="*/ 260350 w 319088"/>
              <a:gd name="connsiteY246" fmla="*/ 77788 h 328613"/>
              <a:gd name="connsiteX247" fmla="*/ 29210 w 319088"/>
              <a:gd name="connsiteY247" fmla="*/ 63500 h 328613"/>
              <a:gd name="connsiteX248" fmla="*/ 12700 w 319088"/>
              <a:gd name="connsiteY248" fmla="*/ 73731 h 328613"/>
              <a:gd name="connsiteX249" fmla="*/ 12700 w 319088"/>
              <a:gd name="connsiteY249" fmla="*/ 75009 h 328613"/>
              <a:gd name="connsiteX250" fmla="*/ 12700 w 319088"/>
              <a:gd name="connsiteY250" fmla="*/ 106980 h 328613"/>
              <a:gd name="connsiteX251" fmla="*/ 12700 w 319088"/>
              <a:gd name="connsiteY251" fmla="*/ 108259 h 328613"/>
              <a:gd name="connsiteX252" fmla="*/ 13970 w 319088"/>
              <a:gd name="connsiteY252" fmla="*/ 109538 h 328613"/>
              <a:gd name="connsiteX253" fmla="*/ 15240 w 319088"/>
              <a:gd name="connsiteY253" fmla="*/ 108259 h 328613"/>
              <a:gd name="connsiteX254" fmla="*/ 31750 w 319088"/>
              <a:gd name="connsiteY254" fmla="*/ 101865 h 328613"/>
              <a:gd name="connsiteX255" fmla="*/ 31750 w 319088"/>
              <a:gd name="connsiteY255" fmla="*/ 99307 h 328613"/>
              <a:gd name="connsiteX256" fmla="*/ 31750 w 319088"/>
              <a:gd name="connsiteY256" fmla="*/ 66058 h 328613"/>
              <a:gd name="connsiteX257" fmla="*/ 31750 w 319088"/>
              <a:gd name="connsiteY257" fmla="*/ 63500 h 328613"/>
              <a:gd name="connsiteX258" fmla="*/ 29210 w 319088"/>
              <a:gd name="connsiteY258" fmla="*/ 63500 h 328613"/>
              <a:gd name="connsiteX259" fmla="*/ 156868 w 319088"/>
              <a:gd name="connsiteY259" fmla="*/ 47625 h 328613"/>
              <a:gd name="connsiteX260" fmla="*/ 155575 w 319088"/>
              <a:gd name="connsiteY260" fmla="*/ 48920 h 328613"/>
              <a:gd name="connsiteX261" fmla="*/ 155575 w 319088"/>
              <a:gd name="connsiteY261" fmla="*/ 89067 h 328613"/>
              <a:gd name="connsiteX262" fmla="*/ 156868 w 319088"/>
              <a:gd name="connsiteY262" fmla="*/ 90363 h 328613"/>
              <a:gd name="connsiteX263" fmla="*/ 187913 w 319088"/>
              <a:gd name="connsiteY263" fmla="*/ 96838 h 328613"/>
              <a:gd name="connsiteX264" fmla="*/ 189206 w 319088"/>
              <a:gd name="connsiteY264" fmla="*/ 96838 h 328613"/>
              <a:gd name="connsiteX265" fmla="*/ 190500 w 319088"/>
              <a:gd name="connsiteY265" fmla="*/ 96838 h 328613"/>
              <a:gd name="connsiteX266" fmla="*/ 190500 w 319088"/>
              <a:gd name="connsiteY266" fmla="*/ 95543 h 328613"/>
              <a:gd name="connsiteX267" fmla="*/ 190500 w 319088"/>
              <a:gd name="connsiteY267" fmla="*/ 57986 h 328613"/>
              <a:gd name="connsiteX268" fmla="*/ 189206 w 319088"/>
              <a:gd name="connsiteY268" fmla="*/ 56691 h 328613"/>
              <a:gd name="connsiteX269" fmla="*/ 158162 w 319088"/>
              <a:gd name="connsiteY269" fmla="*/ 47625 h 328613"/>
              <a:gd name="connsiteX270" fmla="*/ 156868 w 319088"/>
              <a:gd name="connsiteY270" fmla="*/ 47625 h 328613"/>
              <a:gd name="connsiteX271" fmla="*/ 73629 w 319088"/>
              <a:gd name="connsiteY271" fmla="*/ 34925 h 328613"/>
              <a:gd name="connsiteX272" fmla="*/ 49212 w 319088"/>
              <a:gd name="connsiteY272" fmla="*/ 50511 h 328613"/>
              <a:gd name="connsiteX273" fmla="*/ 49212 w 319088"/>
              <a:gd name="connsiteY273" fmla="*/ 51810 h 328613"/>
              <a:gd name="connsiteX274" fmla="*/ 49212 w 319088"/>
              <a:gd name="connsiteY274" fmla="*/ 90776 h 328613"/>
              <a:gd name="connsiteX275" fmla="*/ 49212 w 319088"/>
              <a:gd name="connsiteY275" fmla="*/ 92075 h 328613"/>
              <a:gd name="connsiteX276" fmla="*/ 50497 w 319088"/>
              <a:gd name="connsiteY276" fmla="*/ 92075 h 328613"/>
              <a:gd name="connsiteX277" fmla="*/ 51782 w 319088"/>
              <a:gd name="connsiteY277" fmla="*/ 92075 h 328613"/>
              <a:gd name="connsiteX278" fmla="*/ 76200 w 319088"/>
              <a:gd name="connsiteY278" fmla="*/ 81684 h 328613"/>
              <a:gd name="connsiteX279" fmla="*/ 76200 w 319088"/>
              <a:gd name="connsiteY279" fmla="*/ 79086 h 328613"/>
              <a:gd name="connsiteX280" fmla="*/ 76200 w 319088"/>
              <a:gd name="connsiteY280" fmla="*/ 36224 h 328613"/>
              <a:gd name="connsiteX281" fmla="*/ 76200 w 319088"/>
              <a:gd name="connsiteY281" fmla="*/ 34925 h 328613"/>
              <a:gd name="connsiteX282" fmla="*/ 73629 w 319088"/>
              <a:gd name="connsiteY282" fmla="*/ 34925 h 328613"/>
              <a:gd name="connsiteX283" fmla="*/ 100012 w 319088"/>
              <a:gd name="connsiteY283" fmla="*/ 30163 h 328613"/>
              <a:gd name="connsiteX284" fmla="*/ 100012 w 319088"/>
              <a:gd name="connsiteY284" fmla="*/ 32747 h 328613"/>
              <a:gd name="connsiteX285" fmla="*/ 100012 w 319088"/>
              <a:gd name="connsiteY285" fmla="*/ 76681 h 328613"/>
              <a:gd name="connsiteX286" fmla="*/ 101311 w 319088"/>
              <a:gd name="connsiteY286" fmla="*/ 77973 h 328613"/>
              <a:gd name="connsiteX287" fmla="*/ 140277 w 319088"/>
              <a:gd name="connsiteY287" fmla="*/ 85726 h 328613"/>
              <a:gd name="connsiteX288" fmla="*/ 141576 w 319088"/>
              <a:gd name="connsiteY288" fmla="*/ 85726 h 328613"/>
              <a:gd name="connsiteX289" fmla="*/ 142875 w 319088"/>
              <a:gd name="connsiteY289" fmla="*/ 84434 h 328613"/>
              <a:gd name="connsiteX290" fmla="*/ 142875 w 319088"/>
              <a:gd name="connsiteY290" fmla="*/ 43085 h 328613"/>
              <a:gd name="connsiteX291" fmla="*/ 141576 w 319088"/>
              <a:gd name="connsiteY291" fmla="*/ 41792 h 328613"/>
              <a:gd name="connsiteX292" fmla="*/ 102610 w 319088"/>
              <a:gd name="connsiteY292" fmla="*/ 30163 h 328613"/>
              <a:gd name="connsiteX293" fmla="*/ 100012 w 319088"/>
              <a:gd name="connsiteY293" fmla="*/ 30163 h 328613"/>
              <a:gd name="connsiteX294" fmla="*/ 87846 w 319088"/>
              <a:gd name="connsiteY294" fmla="*/ 0 h 328613"/>
              <a:gd name="connsiteX295" fmla="*/ 90430 w 319088"/>
              <a:gd name="connsiteY295" fmla="*/ 0 h 328613"/>
              <a:gd name="connsiteX296" fmla="*/ 204113 w 319088"/>
              <a:gd name="connsiteY296" fmla="*/ 37667 h 328613"/>
              <a:gd name="connsiteX297" fmla="*/ 207988 w 319088"/>
              <a:gd name="connsiteY297" fmla="*/ 42863 h 328613"/>
              <a:gd name="connsiteX298" fmla="*/ 207988 w 319088"/>
              <a:gd name="connsiteY298" fmla="*/ 70139 h 328613"/>
              <a:gd name="connsiteX299" fmla="*/ 248036 w 319088"/>
              <a:gd name="connsiteY299" fmla="*/ 54552 h 328613"/>
              <a:gd name="connsiteX300" fmla="*/ 250619 w 319088"/>
              <a:gd name="connsiteY300" fmla="*/ 53253 h 328613"/>
              <a:gd name="connsiteX301" fmla="*/ 251911 w 319088"/>
              <a:gd name="connsiteY301" fmla="*/ 53253 h 328613"/>
              <a:gd name="connsiteX302" fmla="*/ 315213 w 319088"/>
              <a:gd name="connsiteY302" fmla="*/ 74035 h 328613"/>
              <a:gd name="connsiteX303" fmla="*/ 319088 w 319088"/>
              <a:gd name="connsiteY303" fmla="*/ 80530 h 328613"/>
              <a:gd name="connsiteX304" fmla="*/ 319088 w 319088"/>
              <a:gd name="connsiteY304" fmla="*/ 266267 h 328613"/>
              <a:gd name="connsiteX305" fmla="*/ 315213 w 319088"/>
              <a:gd name="connsiteY305" fmla="*/ 271463 h 328613"/>
              <a:gd name="connsiteX306" fmla="*/ 251911 w 319088"/>
              <a:gd name="connsiteY306" fmla="*/ 287049 h 328613"/>
              <a:gd name="connsiteX307" fmla="*/ 204113 w 319088"/>
              <a:gd name="connsiteY307" fmla="*/ 300038 h 328613"/>
              <a:gd name="connsiteX308" fmla="*/ 89138 w 319088"/>
              <a:gd name="connsiteY308" fmla="*/ 328613 h 328613"/>
              <a:gd name="connsiteX309" fmla="*/ 87846 w 319088"/>
              <a:gd name="connsiteY309" fmla="*/ 328613 h 328613"/>
              <a:gd name="connsiteX310" fmla="*/ 85262 w 319088"/>
              <a:gd name="connsiteY310" fmla="*/ 328613 h 328613"/>
              <a:gd name="connsiteX311" fmla="*/ 2583 w 319088"/>
              <a:gd name="connsiteY311" fmla="*/ 281854 h 328613"/>
              <a:gd name="connsiteX312" fmla="*/ 0 w 319088"/>
              <a:gd name="connsiteY312" fmla="*/ 277957 h 328613"/>
              <a:gd name="connsiteX313" fmla="*/ 0 w 319088"/>
              <a:gd name="connsiteY313" fmla="*/ 64943 h 328613"/>
              <a:gd name="connsiteX314" fmla="*/ 1292 w 319088"/>
              <a:gd name="connsiteY314" fmla="*/ 61047 h 328613"/>
              <a:gd name="connsiteX315" fmla="*/ 85262 w 319088"/>
              <a:gd name="connsiteY315" fmla="*/ 1299 h 328613"/>
              <a:gd name="connsiteX316" fmla="*/ 87846 w 319088"/>
              <a:gd name="connsiteY31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19088" h="328613">
                <a:moveTo>
                  <a:pt x="140277" y="225425"/>
                </a:moveTo>
                <a:cubicBezTo>
                  <a:pt x="140277" y="225425"/>
                  <a:pt x="140277" y="225425"/>
                  <a:pt x="101311" y="229351"/>
                </a:cubicBezTo>
                <a:cubicBezTo>
                  <a:pt x="100012" y="229351"/>
                  <a:pt x="100012" y="229351"/>
                  <a:pt x="100012" y="230660"/>
                </a:cubicBezTo>
                <a:cubicBezTo>
                  <a:pt x="100012" y="230660"/>
                  <a:pt x="100012" y="230660"/>
                  <a:pt x="100012" y="319646"/>
                </a:cubicBezTo>
                <a:cubicBezTo>
                  <a:pt x="100012" y="320954"/>
                  <a:pt x="100012" y="320954"/>
                  <a:pt x="100012" y="322263"/>
                </a:cubicBezTo>
                <a:cubicBezTo>
                  <a:pt x="101311" y="322263"/>
                  <a:pt x="101311" y="322263"/>
                  <a:pt x="101311" y="322263"/>
                </a:cubicBezTo>
                <a:cubicBezTo>
                  <a:pt x="101311" y="322263"/>
                  <a:pt x="101311" y="322263"/>
                  <a:pt x="102610" y="322263"/>
                </a:cubicBezTo>
                <a:cubicBezTo>
                  <a:pt x="102610" y="322263"/>
                  <a:pt x="102610" y="322263"/>
                  <a:pt x="140277" y="311794"/>
                </a:cubicBezTo>
                <a:cubicBezTo>
                  <a:pt x="141576" y="311794"/>
                  <a:pt x="142875" y="311794"/>
                  <a:pt x="142875" y="310485"/>
                </a:cubicBezTo>
                <a:lnTo>
                  <a:pt x="142875" y="228042"/>
                </a:lnTo>
                <a:cubicBezTo>
                  <a:pt x="142875" y="226734"/>
                  <a:pt x="141576" y="226734"/>
                  <a:pt x="141576" y="226734"/>
                </a:cubicBezTo>
                <a:cubicBezTo>
                  <a:pt x="141576" y="225425"/>
                  <a:pt x="140277" y="225425"/>
                  <a:pt x="140277" y="225425"/>
                </a:cubicBezTo>
                <a:close/>
                <a:moveTo>
                  <a:pt x="49212" y="223838"/>
                </a:moveTo>
                <a:cubicBezTo>
                  <a:pt x="49212" y="225108"/>
                  <a:pt x="49212" y="225108"/>
                  <a:pt x="49212" y="226378"/>
                </a:cubicBezTo>
                <a:cubicBezTo>
                  <a:pt x="49212" y="226378"/>
                  <a:pt x="49212" y="226378"/>
                  <a:pt x="49212" y="263208"/>
                </a:cubicBezTo>
                <a:cubicBezTo>
                  <a:pt x="49212" y="264478"/>
                  <a:pt x="49212" y="264478"/>
                  <a:pt x="50497" y="265748"/>
                </a:cubicBezTo>
                <a:cubicBezTo>
                  <a:pt x="50497" y="265748"/>
                  <a:pt x="50497" y="265748"/>
                  <a:pt x="74915" y="274638"/>
                </a:cubicBezTo>
                <a:cubicBezTo>
                  <a:pt x="74915" y="274638"/>
                  <a:pt x="76200" y="274638"/>
                  <a:pt x="76200" y="273368"/>
                </a:cubicBezTo>
                <a:cubicBezTo>
                  <a:pt x="76200" y="273368"/>
                  <a:pt x="76200" y="273368"/>
                  <a:pt x="76200" y="272098"/>
                </a:cubicBezTo>
                <a:lnTo>
                  <a:pt x="76200" y="230188"/>
                </a:lnTo>
                <a:cubicBezTo>
                  <a:pt x="76200" y="228918"/>
                  <a:pt x="76200" y="228918"/>
                  <a:pt x="74915" y="228918"/>
                </a:cubicBezTo>
                <a:cubicBezTo>
                  <a:pt x="74915" y="228918"/>
                  <a:pt x="74915" y="228918"/>
                  <a:pt x="50497" y="223838"/>
                </a:cubicBezTo>
                <a:cubicBezTo>
                  <a:pt x="50497" y="223838"/>
                  <a:pt x="50497" y="223838"/>
                  <a:pt x="49212" y="223838"/>
                </a:cubicBezTo>
                <a:close/>
                <a:moveTo>
                  <a:pt x="189206" y="222250"/>
                </a:moveTo>
                <a:cubicBezTo>
                  <a:pt x="189206" y="222250"/>
                  <a:pt x="189206" y="222250"/>
                  <a:pt x="156868" y="224848"/>
                </a:cubicBezTo>
                <a:cubicBezTo>
                  <a:pt x="156868" y="224848"/>
                  <a:pt x="155575" y="226147"/>
                  <a:pt x="155575" y="226147"/>
                </a:cubicBezTo>
                <a:cubicBezTo>
                  <a:pt x="155575" y="226147"/>
                  <a:pt x="155575" y="226147"/>
                  <a:pt x="155575" y="305377"/>
                </a:cubicBezTo>
                <a:cubicBezTo>
                  <a:pt x="155575" y="306676"/>
                  <a:pt x="155575" y="306676"/>
                  <a:pt x="156868" y="307975"/>
                </a:cubicBezTo>
                <a:cubicBezTo>
                  <a:pt x="156868" y="307975"/>
                  <a:pt x="156868" y="307975"/>
                  <a:pt x="158162" y="307975"/>
                </a:cubicBezTo>
                <a:cubicBezTo>
                  <a:pt x="158162" y="307975"/>
                  <a:pt x="158162" y="307975"/>
                  <a:pt x="189206" y="300182"/>
                </a:cubicBezTo>
                <a:cubicBezTo>
                  <a:pt x="190500" y="300182"/>
                  <a:pt x="190500" y="298883"/>
                  <a:pt x="190500" y="297584"/>
                </a:cubicBezTo>
                <a:lnTo>
                  <a:pt x="190500" y="223549"/>
                </a:lnTo>
                <a:cubicBezTo>
                  <a:pt x="190500" y="223549"/>
                  <a:pt x="190500" y="223549"/>
                  <a:pt x="190500" y="222250"/>
                </a:cubicBezTo>
                <a:cubicBezTo>
                  <a:pt x="189206" y="222250"/>
                  <a:pt x="189206" y="222250"/>
                  <a:pt x="189206" y="222250"/>
                </a:cubicBezTo>
                <a:close/>
                <a:moveTo>
                  <a:pt x="12700" y="217488"/>
                </a:moveTo>
                <a:cubicBezTo>
                  <a:pt x="12700" y="217488"/>
                  <a:pt x="12700" y="218778"/>
                  <a:pt x="12700" y="218778"/>
                </a:cubicBezTo>
                <a:cubicBezTo>
                  <a:pt x="12700" y="218778"/>
                  <a:pt x="12700" y="218778"/>
                  <a:pt x="12700" y="251024"/>
                </a:cubicBezTo>
                <a:cubicBezTo>
                  <a:pt x="12700" y="252314"/>
                  <a:pt x="12700" y="252314"/>
                  <a:pt x="13970" y="252314"/>
                </a:cubicBezTo>
                <a:cubicBezTo>
                  <a:pt x="13970" y="252314"/>
                  <a:pt x="13970" y="252314"/>
                  <a:pt x="29210" y="258763"/>
                </a:cubicBezTo>
                <a:cubicBezTo>
                  <a:pt x="30480" y="258763"/>
                  <a:pt x="30480" y="258763"/>
                  <a:pt x="30480" y="258763"/>
                </a:cubicBezTo>
                <a:cubicBezTo>
                  <a:pt x="30480" y="258763"/>
                  <a:pt x="31750" y="258763"/>
                  <a:pt x="31750" y="258763"/>
                </a:cubicBezTo>
                <a:cubicBezTo>
                  <a:pt x="31750" y="258763"/>
                  <a:pt x="31750" y="257473"/>
                  <a:pt x="31750" y="257473"/>
                </a:cubicBezTo>
                <a:lnTo>
                  <a:pt x="31750" y="222647"/>
                </a:lnTo>
                <a:cubicBezTo>
                  <a:pt x="31750" y="221358"/>
                  <a:pt x="31750" y="220068"/>
                  <a:pt x="30480" y="220068"/>
                </a:cubicBezTo>
                <a:cubicBezTo>
                  <a:pt x="30480" y="220068"/>
                  <a:pt x="30480" y="220068"/>
                  <a:pt x="13970" y="217488"/>
                </a:cubicBezTo>
                <a:cubicBezTo>
                  <a:pt x="13970" y="217488"/>
                  <a:pt x="13970" y="217488"/>
                  <a:pt x="12700" y="217488"/>
                </a:cubicBezTo>
                <a:close/>
                <a:moveTo>
                  <a:pt x="280105" y="214313"/>
                </a:moveTo>
                <a:cubicBezTo>
                  <a:pt x="280105" y="214313"/>
                  <a:pt x="280105" y="214313"/>
                  <a:pt x="261584" y="215595"/>
                </a:cubicBezTo>
                <a:cubicBezTo>
                  <a:pt x="260350" y="215595"/>
                  <a:pt x="260350" y="216877"/>
                  <a:pt x="260350" y="216877"/>
                </a:cubicBezTo>
                <a:cubicBezTo>
                  <a:pt x="260350" y="216877"/>
                  <a:pt x="260350" y="216877"/>
                  <a:pt x="260350" y="278424"/>
                </a:cubicBezTo>
                <a:cubicBezTo>
                  <a:pt x="260350" y="279706"/>
                  <a:pt x="260350" y="279706"/>
                  <a:pt x="260350" y="279706"/>
                </a:cubicBezTo>
                <a:cubicBezTo>
                  <a:pt x="261584" y="279706"/>
                  <a:pt x="261584" y="280988"/>
                  <a:pt x="261584" y="280988"/>
                </a:cubicBezTo>
                <a:cubicBezTo>
                  <a:pt x="261584" y="280988"/>
                  <a:pt x="261584" y="280988"/>
                  <a:pt x="262819" y="280988"/>
                </a:cubicBezTo>
                <a:cubicBezTo>
                  <a:pt x="262819" y="280988"/>
                  <a:pt x="262819" y="280988"/>
                  <a:pt x="280105" y="275859"/>
                </a:cubicBezTo>
                <a:cubicBezTo>
                  <a:pt x="281340" y="275859"/>
                  <a:pt x="282575" y="274577"/>
                  <a:pt x="282575" y="273295"/>
                </a:cubicBezTo>
                <a:lnTo>
                  <a:pt x="282575" y="215595"/>
                </a:lnTo>
                <a:cubicBezTo>
                  <a:pt x="282575" y="215595"/>
                  <a:pt x="281340" y="214313"/>
                  <a:pt x="281340" y="214313"/>
                </a:cubicBezTo>
                <a:cubicBezTo>
                  <a:pt x="281340" y="214313"/>
                  <a:pt x="280105" y="214313"/>
                  <a:pt x="280105" y="214313"/>
                </a:cubicBezTo>
                <a:close/>
                <a:moveTo>
                  <a:pt x="306983" y="211138"/>
                </a:moveTo>
                <a:cubicBezTo>
                  <a:pt x="306983" y="211138"/>
                  <a:pt x="306983" y="211138"/>
                  <a:pt x="290215" y="212428"/>
                </a:cubicBezTo>
                <a:cubicBezTo>
                  <a:pt x="288925" y="212428"/>
                  <a:pt x="288925" y="213718"/>
                  <a:pt x="288925" y="215008"/>
                </a:cubicBezTo>
                <a:cubicBezTo>
                  <a:pt x="288925" y="215008"/>
                  <a:pt x="288925" y="215008"/>
                  <a:pt x="288925" y="271761"/>
                </a:cubicBezTo>
                <a:cubicBezTo>
                  <a:pt x="288925" y="271761"/>
                  <a:pt x="288925" y="273051"/>
                  <a:pt x="288925" y="273051"/>
                </a:cubicBezTo>
                <a:cubicBezTo>
                  <a:pt x="288925" y="273051"/>
                  <a:pt x="290215" y="273051"/>
                  <a:pt x="290215" y="273051"/>
                </a:cubicBezTo>
                <a:cubicBezTo>
                  <a:pt x="290215" y="273051"/>
                  <a:pt x="290215" y="273051"/>
                  <a:pt x="308273" y="269181"/>
                </a:cubicBezTo>
                <a:cubicBezTo>
                  <a:pt x="308273" y="269181"/>
                  <a:pt x="309563" y="267892"/>
                  <a:pt x="309563" y="266602"/>
                </a:cubicBezTo>
                <a:cubicBezTo>
                  <a:pt x="309563" y="266602"/>
                  <a:pt x="309563" y="266602"/>
                  <a:pt x="308273" y="212428"/>
                </a:cubicBezTo>
                <a:cubicBezTo>
                  <a:pt x="308273" y="212428"/>
                  <a:pt x="308273" y="212428"/>
                  <a:pt x="308273" y="211138"/>
                </a:cubicBezTo>
                <a:cubicBezTo>
                  <a:pt x="306983" y="211138"/>
                  <a:pt x="306983" y="211138"/>
                  <a:pt x="306983" y="211138"/>
                </a:cubicBezTo>
                <a:close/>
                <a:moveTo>
                  <a:pt x="290195" y="169863"/>
                </a:moveTo>
                <a:cubicBezTo>
                  <a:pt x="290195" y="169863"/>
                  <a:pt x="288925" y="169863"/>
                  <a:pt x="288925" y="171196"/>
                </a:cubicBezTo>
                <a:cubicBezTo>
                  <a:pt x="288925" y="171196"/>
                  <a:pt x="288925" y="171196"/>
                  <a:pt x="288925" y="172530"/>
                </a:cubicBezTo>
                <a:lnTo>
                  <a:pt x="288925" y="201867"/>
                </a:lnTo>
                <a:cubicBezTo>
                  <a:pt x="288925" y="201867"/>
                  <a:pt x="288925" y="201867"/>
                  <a:pt x="288925" y="203201"/>
                </a:cubicBezTo>
                <a:cubicBezTo>
                  <a:pt x="288925" y="203201"/>
                  <a:pt x="290195" y="203201"/>
                  <a:pt x="290195" y="203201"/>
                </a:cubicBezTo>
                <a:cubicBezTo>
                  <a:pt x="290195" y="203201"/>
                  <a:pt x="290195" y="203201"/>
                  <a:pt x="306705" y="201867"/>
                </a:cubicBezTo>
                <a:cubicBezTo>
                  <a:pt x="307975" y="201867"/>
                  <a:pt x="307975" y="201867"/>
                  <a:pt x="307975" y="200534"/>
                </a:cubicBezTo>
                <a:cubicBezTo>
                  <a:pt x="307975" y="200534"/>
                  <a:pt x="307975" y="200534"/>
                  <a:pt x="307975" y="172530"/>
                </a:cubicBezTo>
                <a:cubicBezTo>
                  <a:pt x="307975" y="171196"/>
                  <a:pt x="307975" y="171196"/>
                  <a:pt x="306705" y="171196"/>
                </a:cubicBezTo>
                <a:cubicBezTo>
                  <a:pt x="306705" y="171196"/>
                  <a:pt x="306705" y="171196"/>
                  <a:pt x="290195" y="169863"/>
                </a:cubicBezTo>
                <a:close/>
                <a:moveTo>
                  <a:pt x="261584" y="168275"/>
                </a:moveTo>
                <a:cubicBezTo>
                  <a:pt x="261584" y="168275"/>
                  <a:pt x="260350" y="168275"/>
                  <a:pt x="260350" y="169568"/>
                </a:cubicBezTo>
                <a:cubicBezTo>
                  <a:pt x="260350" y="169568"/>
                  <a:pt x="260350" y="169568"/>
                  <a:pt x="260350" y="170862"/>
                </a:cubicBezTo>
                <a:cubicBezTo>
                  <a:pt x="260350" y="170862"/>
                  <a:pt x="260350" y="170862"/>
                  <a:pt x="260350" y="201906"/>
                </a:cubicBezTo>
                <a:cubicBezTo>
                  <a:pt x="260350" y="201906"/>
                  <a:pt x="260350" y="201906"/>
                  <a:pt x="260350" y="203200"/>
                </a:cubicBezTo>
                <a:cubicBezTo>
                  <a:pt x="260350" y="203200"/>
                  <a:pt x="261584" y="203200"/>
                  <a:pt x="261584" y="203200"/>
                </a:cubicBezTo>
                <a:cubicBezTo>
                  <a:pt x="261584" y="203200"/>
                  <a:pt x="261584" y="203200"/>
                  <a:pt x="280105" y="201906"/>
                </a:cubicBezTo>
                <a:cubicBezTo>
                  <a:pt x="281340" y="201906"/>
                  <a:pt x="282575" y="201906"/>
                  <a:pt x="282575" y="200613"/>
                </a:cubicBezTo>
                <a:lnTo>
                  <a:pt x="282575" y="170862"/>
                </a:lnTo>
                <a:cubicBezTo>
                  <a:pt x="282575" y="170862"/>
                  <a:pt x="281340" y="169568"/>
                  <a:pt x="280105" y="169568"/>
                </a:cubicBezTo>
                <a:cubicBezTo>
                  <a:pt x="280105" y="169568"/>
                  <a:pt x="280105" y="169568"/>
                  <a:pt x="261584" y="168275"/>
                </a:cubicBezTo>
                <a:close/>
                <a:moveTo>
                  <a:pt x="214024" y="168275"/>
                </a:moveTo>
                <a:cubicBezTo>
                  <a:pt x="214024" y="169567"/>
                  <a:pt x="212725" y="169567"/>
                  <a:pt x="212725" y="169567"/>
                </a:cubicBezTo>
                <a:cubicBezTo>
                  <a:pt x="212725" y="169567"/>
                  <a:pt x="212725" y="169567"/>
                  <a:pt x="212725" y="222546"/>
                </a:cubicBezTo>
                <a:cubicBezTo>
                  <a:pt x="212725" y="222546"/>
                  <a:pt x="214024" y="222546"/>
                  <a:pt x="214024" y="223838"/>
                </a:cubicBezTo>
                <a:cubicBezTo>
                  <a:pt x="214024" y="223838"/>
                  <a:pt x="214024" y="223838"/>
                  <a:pt x="215322" y="223838"/>
                </a:cubicBezTo>
                <a:cubicBezTo>
                  <a:pt x="215322" y="223838"/>
                  <a:pt x="215322" y="223838"/>
                  <a:pt x="240001" y="221254"/>
                </a:cubicBezTo>
                <a:cubicBezTo>
                  <a:pt x="240001" y="221254"/>
                  <a:pt x="241300" y="221254"/>
                  <a:pt x="241300" y="219962"/>
                </a:cubicBezTo>
                <a:lnTo>
                  <a:pt x="241300" y="170859"/>
                </a:lnTo>
                <a:cubicBezTo>
                  <a:pt x="241300" y="169567"/>
                  <a:pt x="240001" y="169567"/>
                  <a:pt x="240001" y="169567"/>
                </a:cubicBezTo>
                <a:cubicBezTo>
                  <a:pt x="240001" y="169567"/>
                  <a:pt x="240001" y="169567"/>
                  <a:pt x="215322" y="168275"/>
                </a:cubicBezTo>
                <a:cubicBezTo>
                  <a:pt x="214024" y="168275"/>
                  <a:pt x="214024" y="168275"/>
                  <a:pt x="214024" y="168275"/>
                </a:cubicBezTo>
                <a:close/>
                <a:moveTo>
                  <a:pt x="30480" y="168275"/>
                </a:moveTo>
                <a:cubicBezTo>
                  <a:pt x="30480" y="168275"/>
                  <a:pt x="30480" y="168275"/>
                  <a:pt x="13970" y="169545"/>
                </a:cubicBezTo>
                <a:cubicBezTo>
                  <a:pt x="12700" y="169545"/>
                  <a:pt x="12700" y="170815"/>
                  <a:pt x="12700" y="170815"/>
                </a:cubicBezTo>
                <a:cubicBezTo>
                  <a:pt x="12700" y="170815"/>
                  <a:pt x="12700" y="170815"/>
                  <a:pt x="12700" y="202565"/>
                </a:cubicBezTo>
                <a:cubicBezTo>
                  <a:pt x="12700" y="203835"/>
                  <a:pt x="12700" y="203835"/>
                  <a:pt x="13970" y="203835"/>
                </a:cubicBezTo>
                <a:cubicBezTo>
                  <a:pt x="13970" y="203835"/>
                  <a:pt x="13970" y="203835"/>
                  <a:pt x="30480" y="206375"/>
                </a:cubicBezTo>
                <a:cubicBezTo>
                  <a:pt x="30480" y="206375"/>
                  <a:pt x="31750" y="206375"/>
                  <a:pt x="31750" y="205105"/>
                </a:cubicBezTo>
                <a:cubicBezTo>
                  <a:pt x="31750" y="205105"/>
                  <a:pt x="31750" y="205105"/>
                  <a:pt x="31750" y="203835"/>
                </a:cubicBezTo>
                <a:lnTo>
                  <a:pt x="31750" y="169545"/>
                </a:lnTo>
                <a:cubicBezTo>
                  <a:pt x="31750" y="169545"/>
                  <a:pt x="31750" y="169545"/>
                  <a:pt x="31750" y="168275"/>
                </a:cubicBezTo>
                <a:cubicBezTo>
                  <a:pt x="31750" y="168275"/>
                  <a:pt x="30480" y="168275"/>
                  <a:pt x="30480" y="168275"/>
                </a:cubicBezTo>
                <a:close/>
                <a:moveTo>
                  <a:pt x="158162" y="165100"/>
                </a:moveTo>
                <a:cubicBezTo>
                  <a:pt x="156868" y="165100"/>
                  <a:pt x="156868" y="165100"/>
                  <a:pt x="156868" y="166407"/>
                </a:cubicBezTo>
                <a:cubicBezTo>
                  <a:pt x="155575" y="166407"/>
                  <a:pt x="155575" y="166407"/>
                  <a:pt x="155575" y="167715"/>
                </a:cubicBezTo>
                <a:cubicBezTo>
                  <a:pt x="155575" y="167715"/>
                  <a:pt x="155575" y="167715"/>
                  <a:pt x="155575" y="206935"/>
                </a:cubicBezTo>
                <a:cubicBezTo>
                  <a:pt x="155575" y="208243"/>
                  <a:pt x="155575" y="208243"/>
                  <a:pt x="156868" y="208243"/>
                </a:cubicBezTo>
                <a:cubicBezTo>
                  <a:pt x="156868" y="208243"/>
                  <a:pt x="156868" y="209550"/>
                  <a:pt x="158162" y="209550"/>
                </a:cubicBezTo>
                <a:cubicBezTo>
                  <a:pt x="158162" y="209550"/>
                  <a:pt x="158162" y="209550"/>
                  <a:pt x="189206" y="208243"/>
                </a:cubicBezTo>
                <a:cubicBezTo>
                  <a:pt x="190500" y="208243"/>
                  <a:pt x="190500" y="206935"/>
                  <a:pt x="190500" y="205628"/>
                </a:cubicBezTo>
                <a:lnTo>
                  <a:pt x="190500" y="169022"/>
                </a:lnTo>
                <a:cubicBezTo>
                  <a:pt x="190500" y="167715"/>
                  <a:pt x="189206" y="166407"/>
                  <a:pt x="189206" y="166407"/>
                </a:cubicBezTo>
                <a:cubicBezTo>
                  <a:pt x="189206" y="166407"/>
                  <a:pt x="189206" y="166407"/>
                  <a:pt x="158162" y="165100"/>
                </a:cubicBezTo>
                <a:close/>
                <a:moveTo>
                  <a:pt x="100012" y="163513"/>
                </a:moveTo>
                <a:cubicBezTo>
                  <a:pt x="100012" y="163513"/>
                  <a:pt x="100012" y="164800"/>
                  <a:pt x="100012" y="164800"/>
                </a:cubicBezTo>
                <a:cubicBezTo>
                  <a:pt x="100012" y="164800"/>
                  <a:pt x="100012" y="164800"/>
                  <a:pt x="100012" y="208564"/>
                </a:cubicBezTo>
                <a:cubicBezTo>
                  <a:pt x="100012" y="209851"/>
                  <a:pt x="100012" y="209851"/>
                  <a:pt x="100012" y="209851"/>
                </a:cubicBezTo>
                <a:cubicBezTo>
                  <a:pt x="100012" y="209851"/>
                  <a:pt x="101311" y="211138"/>
                  <a:pt x="101311" y="211138"/>
                </a:cubicBezTo>
                <a:cubicBezTo>
                  <a:pt x="101311" y="211138"/>
                  <a:pt x="101311" y="211138"/>
                  <a:pt x="140277" y="208564"/>
                </a:cubicBezTo>
                <a:cubicBezTo>
                  <a:pt x="141576" y="208564"/>
                  <a:pt x="142875" y="208564"/>
                  <a:pt x="142875" y="207276"/>
                </a:cubicBezTo>
                <a:lnTo>
                  <a:pt x="142875" y="166087"/>
                </a:lnTo>
                <a:cubicBezTo>
                  <a:pt x="142875" y="164800"/>
                  <a:pt x="141576" y="164800"/>
                  <a:pt x="140277" y="164800"/>
                </a:cubicBezTo>
                <a:cubicBezTo>
                  <a:pt x="140277" y="164800"/>
                  <a:pt x="140277" y="164800"/>
                  <a:pt x="101311" y="163513"/>
                </a:cubicBezTo>
                <a:cubicBezTo>
                  <a:pt x="101311" y="163513"/>
                  <a:pt x="100012" y="163513"/>
                  <a:pt x="100012" y="163513"/>
                </a:cubicBezTo>
                <a:close/>
                <a:moveTo>
                  <a:pt x="74915" y="163513"/>
                </a:moveTo>
                <a:cubicBezTo>
                  <a:pt x="74915" y="163513"/>
                  <a:pt x="74915" y="163513"/>
                  <a:pt x="50497" y="166159"/>
                </a:cubicBezTo>
                <a:cubicBezTo>
                  <a:pt x="49212" y="166159"/>
                  <a:pt x="49212" y="166159"/>
                  <a:pt x="49212" y="167482"/>
                </a:cubicBezTo>
                <a:cubicBezTo>
                  <a:pt x="49212" y="167482"/>
                  <a:pt x="49212" y="167482"/>
                  <a:pt x="49212" y="207169"/>
                </a:cubicBezTo>
                <a:cubicBezTo>
                  <a:pt x="49212" y="207169"/>
                  <a:pt x="49212" y="208492"/>
                  <a:pt x="50497" y="208492"/>
                </a:cubicBezTo>
                <a:cubicBezTo>
                  <a:pt x="50497" y="208492"/>
                  <a:pt x="50497" y="208492"/>
                  <a:pt x="74915" y="211138"/>
                </a:cubicBezTo>
                <a:cubicBezTo>
                  <a:pt x="74915" y="211138"/>
                  <a:pt x="76200" y="211138"/>
                  <a:pt x="76200" y="211138"/>
                </a:cubicBezTo>
                <a:cubicBezTo>
                  <a:pt x="76200" y="209815"/>
                  <a:pt x="76200" y="209815"/>
                  <a:pt x="76200" y="209815"/>
                </a:cubicBezTo>
                <a:lnTo>
                  <a:pt x="76200" y="164836"/>
                </a:lnTo>
                <a:cubicBezTo>
                  <a:pt x="76200" y="164836"/>
                  <a:pt x="76200" y="164836"/>
                  <a:pt x="76200" y="163513"/>
                </a:cubicBezTo>
                <a:cubicBezTo>
                  <a:pt x="76200" y="163513"/>
                  <a:pt x="74915" y="163513"/>
                  <a:pt x="74915" y="163513"/>
                </a:cubicBezTo>
                <a:close/>
                <a:moveTo>
                  <a:pt x="288925" y="127000"/>
                </a:moveTo>
                <a:cubicBezTo>
                  <a:pt x="288925" y="128343"/>
                  <a:pt x="288925" y="128343"/>
                  <a:pt x="288925" y="129687"/>
                </a:cubicBezTo>
                <a:lnTo>
                  <a:pt x="288925" y="159238"/>
                </a:lnTo>
                <a:cubicBezTo>
                  <a:pt x="288925" y="159238"/>
                  <a:pt x="288925" y="160582"/>
                  <a:pt x="290195" y="160582"/>
                </a:cubicBezTo>
                <a:cubicBezTo>
                  <a:pt x="290195" y="160582"/>
                  <a:pt x="290195" y="160582"/>
                  <a:pt x="306705" y="161925"/>
                </a:cubicBezTo>
                <a:cubicBezTo>
                  <a:pt x="306705" y="161925"/>
                  <a:pt x="307975" y="161925"/>
                  <a:pt x="307975" y="161925"/>
                </a:cubicBezTo>
                <a:cubicBezTo>
                  <a:pt x="307975" y="160582"/>
                  <a:pt x="307975" y="160582"/>
                  <a:pt x="307975" y="160582"/>
                </a:cubicBezTo>
                <a:cubicBezTo>
                  <a:pt x="307975" y="160582"/>
                  <a:pt x="307975" y="160582"/>
                  <a:pt x="307975" y="132373"/>
                </a:cubicBezTo>
                <a:cubicBezTo>
                  <a:pt x="307975" y="131030"/>
                  <a:pt x="307975" y="129687"/>
                  <a:pt x="306705" y="129687"/>
                </a:cubicBezTo>
                <a:cubicBezTo>
                  <a:pt x="306705" y="129687"/>
                  <a:pt x="306705" y="129687"/>
                  <a:pt x="290195" y="127000"/>
                </a:cubicBezTo>
                <a:cubicBezTo>
                  <a:pt x="290195" y="127000"/>
                  <a:pt x="288925" y="127000"/>
                  <a:pt x="288925" y="127000"/>
                </a:cubicBezTo>
                <a:close/>
                <a:moveTo>
                  <a:pt x="260350" y="123542"/>
                </a:moveTo>
                <a:cubicBezTo>
                  <a:pt x="260350" y="123542"/>
                  <a:pt x="260350" y="124846"/>
                  <a:pt x="260350" y="124846"/>
                </a:cubicBezTo>
                <a:cubicBezTo>
                  <a:pt x="260350" y="124846"/>
                  <a:pt x="260350" y="124846"/>
                  <a:pt x="260350" y="156143"/>
                </a:cubicBezTo>
                <a:cubicBezTo>
                  <a:pt x="260350" y="157447"/>
                  <a:pt x="260350" y="157447"/>
                  <a:pt x="261584" y="157447"/>
                </a:cubicBezTo>
                <a:cubicBezTo>
                  <a:pt x="261584" y="157447"/>
                  <a:pt x="261584" y="157447"/>
                  <a:pt x="280105" y="158751"/>
                </a:cubicBezTo>
                <a:cubicBezTo>
                  <a:pt x="280105" y="158751"/>
                  <a:pt x="281340" y="158751"/>
                  <a:pt x="281340" y="158751"/>
                </a:cubicBezTo>
                <a:cubicBezTo>
                  <a:pt x="281340" y="158751"/>
                  <a:pt x="282575" y="157447"/>
                  <a:pt x="282575" y="157447"/>
                </a:cubicBezTo>
                <a:lnTo>
                  <a:pt x="282575" y="127454"/>
                </a:lnTo>
                <a:cubicBezTo>
                  <a:pt x="282575" y="127454"/>
                  <a:pt x="281340" y="126150"/>
                  <a:pt x="280105" y="126150"/>
                </a:cubicBezTo>
                <a:cubicBezTo>
                  <a:pt x="280105" y="126150"/>
                  <a:pt x="280105" y="126150"/>
                  <a:pt x="261584" y="123542"/>
                </a:cubicBezTo>
                <a:cubicBezTo>
                  <a:pt x="261584" y="122238"/>
                  <a:pt x="261584" y="123542"/>
                  <a:pt x="260350" y="123542"/>
                </a:cubicBezTo>
                <a:close/>
                <a:moveTo>
                  <a:pt x="29210" y="115590"/>
                </a:moveTo>
                <a:cubicBezTo>
                  <a:pt x="29210" y="115590"/>
                  <a:pt x="29210" y="115590"/>
                  <a:pt x="13970" y="120749"/>
                </a:cubicBezTo>
                <a:cubicBezTo>
                  <a:pt x="12700" y="120749"/>
                  <a:pt x="12700" y="122039"/>
                  <a:pt x="12700" y="122039"/>
                </a:cubicBezTo>
                <a:cubicBezTo>
                  <a:pt x="12700" y="122039"/>
                  <a:pt x="12700" y="122039"/>
                  <a:pt x="12700" y="154285"/>
                </a:cubicBezTo>
                <a:cubicBezTo>
                  <a:pt x="12700" y="154285"/>
                  <a:pt x="12700" y="155575"/>
                  <a:pt x="12700" y="155575"/>
                </a:cubicBezTo>
                <a:cubicBezTo>
                  <a:pt x="13970" y="155575"/>
                  <a:pt x="13970" y="155575"/>
                  <a:pt x="13970" y="155575"/>
                </a:cubicBezTo>
                <a:cubicBezTo>
                  <a:pt x="13970" y="155575"/>
                  <a:pt x="13970" y="155575"/>
                  <a:pt x="30480" y="152995"/>
                </a:cubicBezTo>
                <a:cubicBezTo>
                  <a:pt x="31750" y="152995"/>
                  <a:pt x="31750" y="152995"/>
                  <a:pt x="31750" y="151705"/>
                </a:cubicBezTo>
                <a:lnTo>
                  <a:pt x="31750" y="116880"/>
                </a:lnTo>
                <a:cubicBezTo>
                  <a:pt x="31750" y="115590"/>
                  <a:pt x="31750" y="115590"/>
                  <a:pt x="31750" y="115590"/>
                </a:cubicBezTo>
                <a:cubicBezTo>
                  <a:pt x="30480" y="114300"/>
                  <a:pt x="30480" y="114300"/>
                  <a:pt x="29210" y="115590"/>
                </a:cubicBezTo>
                <a:close/>
                <a:moveTo>
                  <a:pt x="158162" y="104775"/>
                </a:moveTo>
                <a:cubicBezTo>
                  <a:pt x="156868" y="104775"/>
                  <a:pt x="156868" y="104775"/>
                  <a:pt x="156868" y="106098"/>
                </a:cubicBezTo>
                <a:cubicBezTo>
                  <a:pt x="155575" y="106098"/>
                  <a:pt x="155575" y="106098"/>
                  <a:pt x="155575" y="107421"/>
                </a:cubicBezTo>
                <a:cubicBezTo>
                  <a:pt x="155575" y="107421"/>
                  <a:pt x="155575" y="107421"/>
                  <a:pt x="155575" y="147108"/>
                </a:cubicBezTo>
                <a:cubicBezTo>
                  <a:pt x="155575" y="148431"/>
                  <a:pt x="156868" y="149754"/>
                  <a:pt x="156868" y="149754"/>
                </a:cubicBezTo>
                <a:cubicBezTo>
                  <a:pt x="156868" y="149754"/>
                  <a:pt x="156868" y="149754"/>
                  <a:pt x="189206" y="152400"/>
                </a:cubicBezTo>
                <a:cubicBezTo>
                  <a:pt x="189206" y="152400"/>
                  <a:pt x="189206" y="152400"/>
                  <a:pt x="190500" y="151077"/>
                </a:cubicBezTo>
                <a:cubicBezTo>
                  <a:pt x="190500" y="151077"/>
                  <a:pt x="190500" y="151077"/>
                  <a:pt x="190500" y="149754"/>
                </a:cubicBezTo>
                <a:lnTo>
                  <a:pt x="190500" y="112712"/>
                </a:lnTo>
                <a:cubicBezTo>
                  <a:pt x="190500" y="111390"/>
                  <a:pt x="190500" y="110067"/>
                  <a:pt x="189206" y="110067"/>
                </a:cubicBezTo>
                <a:cubicBezTo>
                  <a:pt x="189206" y="110067"/>
                  <a:pt x="189206" y="110067"/>
                  <a:pt x="158162" y="104775"/>
                </a:cubicBezTo>
                <a:close/>
                <a:moveTo>
                  <a:pt x="74915" y="99735"/>
                </a:moveTo>
                <a:cubicBezTo>
                  <a:pt x="74915" y="99735"/>
                  <a:pt x="74915" y="99735"/>
                  <a:pt x="50497" y="107593"/>
                </a:cubicBezTo>
                <a:cubicBezTo>
                  <a:pt x="49212" y="107593"/>
                  <a:pt x="49212" y="108903"/>
                  <a:pt x="49212" y="110212"/>
                </a:cubicBezTo>
                <a:cubicBezTo>
                  <a:pt x="49212" y="110212"/>
                  <a:pt x="49212" y="110212"/>
                  <a:pt x="49212" y="148194"/>
                </a:cubicBezTo>
                <a:cubicBezTo>
                  <a:pt x="49212" y="149503"/>
                  <a:pt x="49212" y="149503"/>
                  <a:pt x="49212" y="149503"/>
                </a:cubicBezTo>
                <a:cubicBezTo>
                  <a:pt x="50497" y="150813"/>
                  <a:pt x="50497" y="150813"/>
                  <a:pt x="50497" y="150813"/>
                </a:cubicBezTo>
                <a:cubicBezTo>
                  <a:pt x="50497" y="150813"/>
                  <a:pt x="50497" y="150813"/>
                  <a:pt x="74915" y="145574"/>
                </a:cubicBezTo>
                <a:cubicBezTo>
                  <a:pt x="76200" y="145574"/>
                  <a:pt x="76200" y="145574"/>
                  <a:pt x="76200" y="144264"/>
                </a:cubicBezTo>
                <a:cubicBezTo>
                  <a:pt x="76200" y="144264"/>
                  <a:pt x="76200" y="144264"/>
                  <a:pt x="76200" y="101044"/>
                </a:cubicBezTo>
                <a:cubicBezTo>
                  <a:pt x="76200" y="99735"/>
                  <a:pt x="76200" y="99735"/>
                  <a:pt x="76200" y="99735"/>
                </a:cubicBezTo>
                <a:cubicBezTo>
                  <a:pt x="74915" y="98425"/>
                  <a:pt x="74915" y="98425"/>
                  <a:pt x="74915" y="99735"/>
                </a:cubicBezTo>
                <a:close/>
                <a:moveTo>
                  <a:pt x="215322" y="98425"/>
                </a:moveTo>
                <a:cubicBezTo>
                  <a:pt x="215322" y="98425"/>
                  <a:pt x="214024" y="98425"/>
                  <a:pt x="214024" y="99695"/>
                </a:cubicBezTo>
                <a:cubicBezTo>
                  <a:pt x="214024" y="99695"/>
                  <a:pt x="212725" y="99695"/>
                  <a:pt x="212725" y="100965"/>
                </a:cubicBezTo>
                <a:cubicBezTo>
                  <a:pt x="212725" y="100965"/>
                  <a:pt x="212725" y="100965"/>
                  <a:pt x="212725" y="151765"/>
                </a:cubicBezTo>
                <a:cubicBezTo>
                  <a:pt x="212725" y="153035"/>
                  <a:pt x="214024" y="153035"/>
                  <a:pt x="215322" y="153035"/>
                </a:cubicBezTo>
                <a:cubicBezTo>
                  <a:pt x="215322" y="153035"/>
                  <a:pt x="215322" y="153035"/>
                  <a:pt x="238702" y="155575"/>
                </a:cubicBezTo>
                <a:cubicBezTo>
                  <a:pt x="238702" y="155575"/>
                  <a:pt x="238702" y="155575"/>
                  <a:pt x="240001" y="155575"/>
                </a:cubicBezTo>
                <a:cubicBezTo>
                  <a:pt x="240001" y="155575"/>
                  <a:pt x="240001" y="155575"/>
                  <a:pt x="241300" y="155575"/>
                </a:cubicBezTo>
                <a:cubicBezTo>
                  <a:pt x="241300" y="154305"/>
                  <a:pt x="241300" y="154305"/>
                  <a:pt x="241300" y="153035"/>
                </a:cubicBezTo>
                <a:lnTo>
                  <a:pt x="241300" y="106045"/>
                </a:lnTo>
                <a:cubicBezTo>
                  <a:pt x="241300" y="104775"/>
                  <a:pt x="241300" y="103505"/>
                  <a:pt x="240001" y="103505"/>
                </a:cubicBezTo>
                <a:cubicBezTo>
                  <a:pt x="240001" y="103505"/>
                  <a:pt x="240001" y="103505"/>
                  <a:pt x="215322" y="98425"/>
                </a:cubicBezTo>
                <a:close/>
                <a:moveTo>
                  <a:pt x="101311" y="96838"/>
                </a:moveTo>
                <a:cubicBezTo>
                  <a:pt x="101311" y="96838"/>
                  <a:pt x="101311" y="96838"/>
                  <a:pt x="100012" y="98108"/>
                </a:cubicBezTo>
                <a:cubicBezTo>
                  <a:pt x="100012" y="98108"/>
                  <a:pt x="100012" y="98108"/>
                  <a:pt x="100012" y="99378"/>
                </a:cubicBezTo>
                <a:cubicBezTo>
                  <a:pt x="100012" y="99378"/>
                  <a:pt x="100012" y="99378"/>
                  <a:pt x="100012" y="142558"/>
                </a:cubicBezTo>
                <a:cubicBezTo>
                  <a:pt x="100012" y="143828"/>
                  <a:pt x="100012" y="143828"/>
                  <a:pt x="101311" y="143828"/>
                </a:cubicBezTo>
                <a:cubicBezTo>
                  <a:pt x="101311" y="143828"/>
                  <a:pt x="101311" y="143828"/>
                  <a:pt x="140277" y="147638"/>
                </a:cubicBezTo>
                <a:cubicBezTo>
                  <a:pt x="141576" y="147638"/>
                  <a:pt x="141576" y="147638"/>
                  <a:pt x="141576" y="146368"/>
                </a:cubicBezTo>
                <a:cubicBezTo>
                  <a:pt x="141576" y="146368"/>
                  <a:pt x="142875" y="146368"/>
                  <a:pt x="142875" y="145098"/>
                </a:cubicBezTo>
                <a:lnTo>
                  <a:pt x="142875" y="105728"/>
                </a:lnTo>
                <a:cubicBezTo>
                  <a:pt x="142875" y="104458"/>
                  <a:pt x="141576" y="103188"/>
                  <a:pt x="140277" y="103188"/>
                </a:cubicBezTo>
                <a:cubicBezTo>
                  <a:pt x="140277" y="103188"/>
                  <a:pt x="140277" y="103188"/>
                  <a:pt x="101311" y="96838"/>
                </a:cubicBezTo>
                <a:close/>
                <a:moveTo>
                  <a:pt x="288925" y="84138"/>
                </a:moveTo>
                <a:cubicBezTo>
                  <a:pt x="288925" y="85442"/>
                  <a:pt x="288925" y="85442"/>
                  <a:pt x="288925" y="85442"/>
                </a:cubicBezTo>
                <a:lnTo>
                  <a:pt x="288925" y="115435"/>
                </a:lnTo>
                <a:cubicBezTo>
                  <a:pt x="288925" y="115435"/>
                  <a:pt x="288925" y="116739"/>
                  <a:pt x="290195" y="116739"/>
                </a:cubicBezTo>
                <a:cubicBezTo>
                  <a:pt x="290195" y="116739"/>
                  <a:pt x="290195" y="116739"/>
                  <a:pt x="305435" y="120651"/>
                </a:cubicBezTo>
                <a:cubicBezTo>
                  <a:pt x="306705" y="120651"/>
                  <a:pt x="306705" y="120651"/>
                  <a:pt x="306705" y="120651"/>
                </a:cubicBezTo>
                <a:cubicBezTo>
                  <a:pt x="306705" y="120651"/>
                  <a:pt x="306705" y="119347"/>
                  <a:pt x="307975" y="119347"/>
                </a:cubicBezTo>
                <a:cubicBezTo>
                  <a:pt x="307975" y="119347"/>
                  <a:pt x="307975" y="119347"/>
                  <a:pt x="307975" y="118043"/>
                </a:cubicBezTo>
                <a:cubicBezTo>
                  <a:pt x="307975" y="118043"/>
                  <a:pt x="307975" y="118043"/>
                  <a:pt x="307975" y="90658"/>
                </a:cubicBezTo>
                <a:cubicBezTo>
                  <a:pt x="307975" y="90658"/>
                  <a:pt x="307975" y="89354"/>
                  <a:pt x="306705" y="89354"/>
                </a:cubicBezTo>
                <a:cubicBezTo>
                  <a:pt x="306705" y="89354"/>
                  <a:pt x="306705" y="89354"/>
                  <a:pt x="290195" y="84138"/>
                </a:cubicBezTo>
                <a:cubicBezTo>
                  <a:pt x="290195" y="84138"/>
                  <a:pt x="288925" y="84138"/>
                  <a:pt x="288925" y="84138"/>
                </a:cubicBezTo>
                <a:close/>
                <a:moveTo>
                  <a:pt x="260350" y="77788"/>
                </a:moveTo>
                <a:cubicBezTo>
                  <a:pt x="260350" y="77788"/>
                  <a:pt x="260350" y="79058"/>
                  <a:pt x="260350" y="79058"/>
                </a:cubicBezTo>
                <a:cubicBezTo>
                  <a:pt x="260350" y="79058"/>
                  <a:pt x="260350" y="79058"/>
                  <a:pt x="260350" y="109538"/>
                </a:cubicBezTo>
                <a:cubicBezTo>
                  <a:pt x="260350" y="110808"/>
                  <a:pt x="260350" y="110808"/>
                  <a:pt x="261584" y="110808"/>
                </a:cubicBezTo>
                <a:cubicBezTo>
                  <a:pt x="261584" y="110808"/>
                  <a:pt x="261584" y="110808"/>
                  <a:pt x="280105" y="115888"/>
                </a:cubicBezTo>
                <a:cubicBezTo>
                  <a:pt x="280105" y="115888"/>
                  <a:pt x="281340" y="114618"/>
                  <a:pt x="281340" y="114618"/>
                </a:cubicBezTo>
                <a:cubicBezTo>
                  <a:pt x="281340" y="114618"/>
                  <a:pt x="282575" y="114618"/>
                  <a:pt x="282575" y="113348"/>
                </a:cubicBezTo>
                <a:cubicBezTo>
                  <a:pt x="282575" y="113348"/>
                  <a:pt x="282575" y="113348"/>
                  <a:pt x="282575" y="85408"/>
                </a:cubicBezTo>
                <a:cubicBezTo>
                  <a:pt x="282575" y="84138"/>
                  <a:pt x="281340" y="82868"/>
                  <a:pt x="281340" y="82868"/>
                </a:cubicBezTo>
                <a:cubicBezTo>
                  <a:pt x="281340" y="82868"/>
                  <a:pt x="281340" y="82868"/>
                  <a:pt x="262819" y="77788"/>
                </a:cubicBezTo>
                <a:cubicBezTo>
                  <a:pt x="261584" y="77788"/>
                  <a:pt x="261584" y="77788"/>
                  <a:pt x="260350" y="77788"/>
                </a:cubicBezTo>
                <a:close/>
                <a:moveTo>
                  <a:pt x="29210" y="63500"/>
                </a:moveTo>
                <a:cubicBezTo>
                  <a:pt x="29210" y="63500"/>
                  <a:pt x="29210" y="63500"/>
                  <a:pt x="12700" y="73731"/>
                </a:cubicBezTo>
                <a:cubicBezTo>
                  <a:pt x="12700" y="73731"/>
                  <a:pt x="12700" y="75009"/>
                  <a:pt x="12700" y="75009"/>
                </a:cubicBezTo>
                <a:cubicBezTo>
                  <a:pt x="12700" y="75009"/>
                  <a:pt x="12700" y="75009"/>
                  <a:pt x="12700" y="106980"/>
                </a:cubicBezTo>
                <a:cubicBezTo>
                  <a:pt x="12700" y="108259"/>
                  <a:pt x="12700" y="108259"/>
                  <a:pt x="12700" y="108259"/>
                </a:cubicBezTo>
                <a:cubicBezTo>
                  <a:pt x="13970" y="108259"/>
                  <a:pt x="13970" y="109538"/>
                  <a:pt x="13970" y="109538"/>
                </a:cubicBezTo>
                <a:cubicBezTo>
                  <a:pt x="13970" y="109538"/>
                  <a:pt x="15240" y="108259"/>
                  <a:pt x="15240" y="108259"/>
                </a:cubicBezTo>
                <a:cubicBezTo>
                  <a:pt x="15240" y="108259"/>
                  <a:pt x="15240" y="108259"/>
                  <a:pt x="31750" y="101865"/>
                </a:cubicBezTo>
                <a:cubicBezTo>
                  <a:pt x="31750" y="101865"/>
                  <a:pt x="31750" y="100586"/>
                  <a:pt x="31750" y="99307"/>
                </a:cubicBezTo>
                <a:lnTo>
                  <a:pt x="31750" y="66058"/>
                </a:lnTo>
                <a:cubicBezTo>
                  <a:pt x="31750" y="64779"/>
                  <a:pt x="31750" y="64779"/>
                  <a:pt x="31750" y="63500"/>
                </a:cubicBezTo>
                <a:cubicBezTo>
                  <a:pt x="30480" y="63500"/>
                  <a:pt x="30480" y="63500"/>
                  <a:pt x="29210" y="63500"/>
                </a:cubicBezTo>
                <a:close/>
                <a:moveTo>
                  <a:pt x="156868" y="47625"/>
                </a:moveTo>
                <a:cubicBezTo>
                  <a:pt x="155575" y="47625"/>
                  <a:pt x="155575" y="48920"/>
                  <a:pt x="155575" y="48920"/>
                </a:cubicBezTo>
                <a:cubicBezTo>
                  <a:pt x="155575" y="48920"/>
                  <a:pt x="155575" y="48920"/>
                  <a:pt x="155575" y="89067"/>
                </a:cubicBezTo>
                <a:cubicBezTo>
                  <a:pt x="155575" y="89067"/>
                  <a:pt x="156868" y="90363"/>
                  <a:pt x="156868" y="90363"/>
                </a:cubicBezTo>
                <a:cubicBezTo>
                  <a:pt x="156868" y="90363"/>
                  <a:pt x="156868" y="90363"/>
                  <a:pt x="187913" y="96838"/>
                </a:cubicBezTo>
                <a:cubicBezTo>
                  <a:pt x="187913" y="96838"/>
                  <a:pt x="189206" y="96838"/>
                  <a:pt x="189206" y="96838"/>
                </a:cubicBezTo>
                <a:cubicBezTo>
                  <a:pt x="189206" y="96838"/>
                  <a:pt x="189206" y="96838"/>
                  <a:pt x="190500" y="96838"/>
                </a:cubicBezTo>
                <a:cubicBezTo>
                  <a:pt x="190500" y="95543"/>
                  <a:pt x="190500" y="95543"/>
                  <a:pt x="190500" y="95543"/>
                </a:cubicBezTo>
                <a:cubicBezTo>
                  <a:pt x="190500" y="95543"/>
                  <a:pt x="190500" y="95543"/>
                  <a:pt x="190500" y="57986"/>
                </a:cubicBezTo>
                <a:cubicBezTo>
                  <a:pt x="190500" y="56691"/>
                  <a:pt x="190500" y="56691"/>
                  <a:pt x="189206" y="56691"/>
                </a:cubicBezTo>
                <a:cubicBezTo>
                  <a:pt x="189206" y="56691"/>
                  <a:pt x="189206" y="56691"/>
                  <a:pt x="158162" y="47625"/>
                </a:cubicBezTo>
                <a:cubicBezTo>
                  <a:pt x="156868" y="47625"/>
                  <a:pt x="156868" y="47625"/>
                  <a:pt x="156868" y="47625"/>
                </a:cubicBezTo>
                <a:close/>
                <a:moveTo>
                  <a:pt x="73629" y="34925"/>
                </a:moveTo>
                <a:cubicBezTo>
                  <a:pt x="73629" y="34925"/>
                  <a:pt x="73629" y="34925"/>
                  <a:pt x="49212" y="50511"/>
                </a:cubicBezTo>
                <a:cubicBezTo>
                  <a:pt x="49212" y="50511"/>
                  <a:pt x="49212" y="50511"/>
                  <a:pt x="49212" y="51810"/>
                </a:cubicBezTo>
                <a:cubicBezTo>
                  <a:pt x="49212" y="51810"/>
                  <a:pt x="49212" y="51810"/>
                  <a:pt x="49212" y="90776"/>
                </a:cubicBezTo>
                <a:cubicBezTo>
                  <a:pt x="49212" y="90776"/>
                  <a:pt x="49212" y="92075"/>
                  <a:pt x="49212" y="92075"/>
                </a:cubicBezTo>
                <a:cubicBezTo>
                  <a:pt x="50497" y="92075"/>
                  <a:pt x="50497" y="92075"/>
                  <a:pt x="50497" y="92075"/>
                </a:cubicBezTo>
                <a:cubicBezTo>
                  <a:pt x="50497" y="92075"/>
                  <a:pt x="51782" y="92075"/>
                  <a:pt x="51782" y="92075"/>
                </a:cubicBezTo>
                <a:cubicBezTo>
                  <a:pt x="51782" y="92075"/>
                  <a:pt x="51782" y="92075"/>
                  <a:pt x="76200" y="81684"/>
                </a:cubicBezTo>
                <a:cubicBezTo>
                  <a:pt x="76200" y="80385"/>
                  <a:pt x="76200" y="80385"/>
                  <a:pt x="76200" y="79086"/>
                </a:cubicBezTo>
                <a:lnTo>
                  <a:pt x="76200" y="36224"/>
                </a:lnTo>
                <a:cubicBezTo>
                  <a:pt x="76200" y="36224"/>
                  <a:pt x="76200" y="34925"/>
                  <a:pt x="76200" y="34925"/>
                </a:cubicBezTo>
                <a:cubicBezTo>
                  <a:pt x="74915" y="34925"/>
                  <a:pt x="74915" y="34925"/>
                  <a:pt x="73629" y="34925"/>
                </a:cubicBezTo>
                <a:close/>
                <a:moveTo>
                  <a:pt x="100012" y="30163"/>
                </a:moveTo>
                <a:cubicBezTo>
                  <a:pt x="100012" y="31455"/>
                  <a:pt x="100012" y="31455"/>
                  <a:pt x="100012" y="32747"/>
                </a:cubicBezTo>
                <a:cubicBezTo>
                  <a:pt x="100012" y="32747"/>
                  <a:pt x="100012" y="32747"/>
                  <a:pt x="100012" y="76681"/>
                </a:cubicBezTo>
                <a:cubicBezTo>
                  <a:pt x="100012" y="76681"/>
                  <a:pt x="100012" y="77973"/>
                  <a:pt x="101311" y="77973"/>
                </a:cubicBezTo>
                <a:cubicBezTo>
                  <a:pt x="101311" y="77973"/>
                  <a:pt x="101311" y="77973"/>
                  <a:pt x="140277" y="85726"/>
                </a:cubicBezTo>
                <a:cubicBezTo>
                  <a:pt x="140277" y="85726"/>
                  <a:pt x="141576" y="85726"/>
                  <a:pt x="141576" y="85726"/>
                </a:cubicBezTo>
                <a:cubicBezTo>
                  <a:pt x="141576" y="85726"/>
                  <a:pt x="142875" y="84434"/>
                  <a:pt x="142875" y="84434"/>
                </a:cubicBezTo>
                <a:lnTo>
                  <a:pt x="142875" y="43085"/>
                </a:lnTo>
                <a:cubicBezTo>
                  <a:pt x="142875" y="43085"/>
                  <a:pt x="141576" y="41792"/>
                  <a:pt x="141576" y="41792"/>
                </a:cubicBezTo>
                <a:cubicBezTo>
                  <a:pt x="141576" y="41792"/>
                  <a:pt x="141576" y="41792"/>
                  <a:pt x="102610" y="30163"/>
                </a:cubicBezTo>
                <a:cubicBezTo>
                  <a:pt x="101311" y="30163"/>
                  <a:pt x="101311" y="30163"/>
                  <a:pt x="100012" y="30163"/>
                </a:cubicBezTo>
                <a:close/>
                <a:moveTo>
                  <a:pt x="87846" y="0"/>
                </a:moveTo>
                <a:cubicBezTo>
                  <a:pt x="89138" y="0"/>
                  <a:pt x="90430" y="0"/>
                  <a:pt x="90430" y="0"/>
                </a:cubicBezTo>
                <a:cubicBezTo>
                  <a:pt x="90430" y="0"/>
                  <a:pt x="90430" y="0"/>
                  <a:pt x="204113" y="37667"/>
                </a:cubicBezTo>
                <a:cubicBezTo>
                  <a:pt x="206696" y="38966"/>
                  <a:pt x="207988" y="40265"/>
                  <a:pt x="207988" y="42863"/>
                </a:cubicBezTo>
                <a:cubicBezTo>
                  <a:pt x="207988" y="42863"/>
                  <a:pt x="207988" y="42863"/>
                  <a:pt x="207988" y="70139"/>
                </a:cubicBezTo>
                <a:cubicBezTo>
                  <a:pt x="207988" y="70139"/>
                  <a:pt x="207988" y="70139"/>
                  <a:pt x="248036" y="54552"/>
                </a:cubicBezTo>
                <a:cubicBezTo>
                  <a:pt x="248036" y="54552"/>
                  <a:pt x="249328" y="53253"/>
                  <a:pt x="250619" y="53253"/>
                </a:cubicBezTo>
                <a:cubicBezTo>
                  <a:pt x="251911" y="53253"/>
                  <a:pt x="251911" y="53253"/>
                  <a:pt x="251911" y="53253"/>
                </a:cubicBezTo>
                <a:cubicBezTo>
                  <a:pt x="251911" y="53253"/>
                  <a:pt x="251911" y="53253"/>
                  <a:pt x="315213" y="74035"/>
                </a:cubicBezTo>
                <a:cubicBezTo>
                  <a:pt x="317796" y="75334"/>
                  <a:pt x="319088" y="77932"/>
                  <a:pt x="319088" y="80530"/>
                </a:cubicBezTo>
                <a:cubicBezTo>
                  <a:pt x="319088" y="80530"/>
                  <a:pt x="319088" y="80530"/>
                  <a:pt x="319088" y="266267"/>
                </a:cubicBezTo>
                <a:cubicBezTo>
                  <a:pt x="319088" y="268865"/>
                  <a:pt x="317796" y="271463"/>
                  <a:pt x="315213" y="271463"/>
                </a:cubicBezTo>
                <a:cubicBezTo>
                  <a:pt x="315213" y="271463"/>
                  <a:pt x="315213" y="271463"/>
                  <a:pt x="251911" y="287049"/>
                </a:cubicBezTo>
                <a:cubicBezTo>
                  <a:pt x="251911" y="287049"/>
                  <a:pt x="251911" y="287049"/>
                  <a:pt x="204113" y="300038"/>
                </a:cubicBezTo>
                <a:cubicBezTo>
                  <a:pt x="204113" y="300038"/>
                  <a:pt x="204113" y="300038"/>
                  <a:pt x="89138" y="328613"/>
                </a:cubicBezTo>
                <a:cubicBezTo>
                  <a:pt x="89138" y="328613"/>
                  <a:pt x="89138" y="328613"/>
                  <a:pt x="87846" y="328613"/>
                </a:cubicBezTo>
                <a:cubicBezTo>
                  <a:pt x="86554" y="328613"/>
                  <a:pt x="85262" y="328613"/>
                  <a:pt x="85262" y="328613"/>
                </a:cubicBezTo>
                <a:cubicBezTo>
                  <a:pt x="85262" y="328613"/>
                  <a:pt x="85262" y="328613"/>
                  <a:pt x="2583" y="281854"/>
                </a:cubicBezTo>
                <a:cubicBezTo>
                  <a:pt x="0" y="281854"/>
                  <a:pt x="0" y="279256"/>
                  <a:pt x="0" y="277957"/>
                </a:cubicBezTo>
                <a:cubicBezTo>
                  <a:pt x="0" y="277957"/>
                  <a:pt x="0" y="277957"/>
                  <a:pt x="0" y="64943"/>
                </a:cubicBezTo>
                <a:cubicBezTo>
                  <a:pt x="0" y="63644"/>
                  <a:pt x="0" y="62346"/>
                  <a:pt x="1292" y="61047"/>
                </a:cubicBezTo>
                <a:cubicBezTo>
                  <a:pt x="1292" y="61047"/>
                  <a:pt x="1292" y="61047"/>
                  <a:pt x="85262" y="1299"/>
                </a:cubicBezTo>
                <a:cubicBezTo>
                  <a:pt x="85262" y="1299"/>
                  <a:pt x="86554" y="0"/>
                  <a:pt x="878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28" tIns="45714" rIns="91428" bIns="45714"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93" name="文本框 92"/>
          <p:cNvSpPr txBox="1"/>
          <p:nvPr/>
        </p:nvSpPr>
        <p:spPr>
          <a:xfrm>
            <a:off x="6607886" y="4003277"/>
            <a:ext cx="800219" cy="27699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dirty="0">
                <a:solidFill>
                  <a:srgbClr val="2980B9"/>
                </a:solidFill>
                <a:latin typeface="Arial" panose="020B0604020202020204"/>
                <a:ea typeface="微软雅黑" panose="020B0503020204020204" pitchFamily="34" charset="-122"/>
              </a:rPr>
              <a:t>高效检索</a:t>
            </a:r>
            <a:endParaRPr kumimoji="0" lang="zh-CN" altLang="en-US" sz="1200" b="0" i="0" u="none" strike="noStrike" kern="1200" cap="none" spc="0" normalizeH="0" baseline="0" noProof="0" dirty="0">
              <a:ln>
                <a:noFill/>
              </a:ln>
              <a:solidFill>
                <a:srgbClr val="2980B9"/>
              </a:solidFill>
              <a:effectLst/>
              <a:uLnTx/>
              <a:uFillTx/>
              <a:latin typeface="Arial" panose="020B0604020202020204"/>
              <a:ea typeface="微软雅黑" panose="020B0503020204020204" pitchFamily="34" charset="-122"/>
              <a:cs typeface="+mn-cs"/>
            </a:endParaRPr>
          </a:p>
        </p:txBody>
      </p:sp>
      <p:sp>
        <p:nvSpPr>
          <p:cNvPr id="94" name="文本框 93"/>
          <p:cNvSpPr txBox="1"/>
          <p:nvPr/>
        </p:nvSpPr>
        <p:spPr>
          <a:xfrm>
            <a:off x="7886345" y="4003277"/>
            <a:ext cx="800219" cy="27699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2980B9"/>
                </a:solidFill>
                <a:effectLst/>
                <a:uLnTx/>
                <a:uFillTx/>
                <a:latin typeface="Arial" panose="020B0604020202020204"/>
                <a:ea typeface="微软雅黑" panose="020B0503020204020204" pitchFamily="34" charset="-122"/>
                <a:cs typeface="+mn-cs"/>
              </a:rPr>
              <a:t>文献阅读</a:t>
            </a:r>
            <a:endParaRPr kumimoji="0" lang="zh-CN" altLang="en-US" sz="1200" b="0" i="0" u="none" strike="noStrike" kern="1200" cap="none" spc="0" normalizeH="0" baseline="0" noProof="0" dirty="0">
              <a:ln>
                <a:noFill/>
              </a:ln>
              <a:solidFill>
                <a:srgbClr val="2980B9"/>
              </a:solidFill>
              <a:effectLst/>
              <a:uLnTx/>
              <a:uFillTx/>
              <a:latin typeface="Arial" panose="020B0604020202020204"/>
              <a:ea typeface="微软雅黑" panose="020B0503020204020204" pitchFamily="34" charset="-122"/>
              <a:cs typeface="+mn-cs"/>
            </a:endParaRPr>
          </a:p>
        </p:txBody>
      </p:sp>
      <p:sp>
        <p:nvSpPr>
          <p:cNvPr id="95" name="文本框 94"/>
          <p:cNvSpPr txBox="1"/>
          <p:nvPr/>
        </p:nvSpPr>
        <p:spPr>
          <a:xfrm>
            <a:off x="9164805" y="4003277"/>
            <a:ext cx="800219" cy="276999"/>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2980B9"/>
                </a:solidFill>
                <a:effectLst/>
                <a:uLnTx/>
                <a:uFillTx/>
                <a:latin typeface="Arial" panose="020B0604020202020204"/>
                <a:ea typeface="微软雅黑" panose="020B0503020204020204" pitchFamily="34" charset="-122"/>
                <a:cs typeface="+mn-cs"/>
              </a:rPr>
              <a:t>选题投稿</a:t>
            </a:r>
            <a:endParaRPr kumimoji="0" lang="zh-CN" altLang="en-US" sz="1200" b="0" i="0" u="none" strike="noStrike" kern="1200" cap="none" spc="0" normalizeH="0" baseline="0" noProof="0" dirty="0">
              <a:ln>
                <a:noFill/>
              </a:ln>
              <a:solidFill>
                <a:srgbClr val="2980B9"/>
              </a:solidFill>
              <a:effectLst/>
              <a:uLnTx/>
              <a:uFillTx/>
              <a:latin typeface="Arial" panose="020B0604020202020204"/>
              <a:ea typeface="微软雅黑" panose="020B0503020204020204" pitchFamily="34" charset="-122"/>
              <a:cs typeface="+mn-cs"/>
            </a:endParaRPr>
          </a:p>
        </p:txBody>
      </p:sp>
      <p:sp>
        <p:nvSpPr>
          <p:cNvPr id="23" name="文本框 22"/>
          <p:cNvSpPr txBox="1"/>
          <p:nvPr/>
        </p:nvSpPr>
        <p:spPr>
          <a:xfrm>
            <a:off x="10085169" y="3224466"/>
            <a:ext cx="243144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a:t>
            </a:r>
            <a:r>
              <a:rPr kumimoji="0" lang="zh-CN" altLang="en-US" sz="2400"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rPr>
              <a:t>中国知网</a:t>
            </a:r>
            <a:endParaRPr kumimoji="0" lang="zh-CN" altLang="en-US" sz="2400" b="0" i="0" u="none" strike="noStrike" kern="1200" cap="none" spc="0" normalizeH="0" baseline="0" noProof="0" dirty="0">
              <a:ln>
                <a:noFill/>
              </a:ln>
              <a:solidFill>
                <a:srgbClr val="000000"/>
              </a:solidFill>
              <a:effectLst/>
              <a:uLnTx/>
              <a:uFillTx/>
              <a:latin typeface="Arial" panose="020B0604020202020204"/>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fltVal val="0"/>
                                          </p:val>
                                        </p:tav>
                                        <p:tav tm="100000">
                                          <p:val>
                                            <p:strVal val="#ppt_h"/>
                                          </p:val>
                                        </p:tav>
                                      </p:tavLst>
                                    </p:anim>
                                    <p:animEffect transition="in" filter="fade">
                                      <p:cBhvr>
                                        <p:cTn id="21" dur="500"/>
                                        <p:tgtEl>
                                          <p:spTgt spid="8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1"/>
                                        </p:tgtEl>
                                        <p:attrNameLst>
                                          <p:attrName>style.visibility</p:attrName>
                                        </p:attrNameLst>
                                      </p:cBhvr>
                                      <p:to>
                                        <p:strVal val="visible"/>
                                      </p:to>
                                    </p:set>
                                    <p:anim calcmode="lin" valueType="num">
                                      <p:cBhvr>
                                        <p:cTn id="24" dur="500" fill="hold"/>
                                        <p:tgtEl>
                                          <p:spTgt spid="81"/>
                                        </p:tgtEl>
                                        <p:attrNameLst>
                                          <p:attrName>ppt_w</p:attrName>
                                        </p:attrNameLst>
                                      </p:cBhvr>
                                      <p:tavLst>
                                        <p:tav tm="0">
                                          <p:val>
                                            <p:fltVal val="0"/>
                                          </p:val>
                                        </p:tav>
                                        <p:tav tm="100000">
                                          <p:val>
                                            <p:strVal val="#ppt_w"/>
                                          </p:val>
                                        </p:tav>
                                      </p:tavLst>
                                    </p:anim>
                                    <p:anim calcmode="lin" valueType="num">
                                      <p:cBhvr>
                                        <p:cTn id="25" dur="500" fill="hold"/>
                                        <p:tgtEl>
                                          <p:spTgt spid="81"/>
                                        </p:tgtEl>
                                        <p:attrNameLst>
                                          <p:attrName>ppt_h</p:attrName>
                                        </p:attrNameLst>
                                      </p:cBhvr>
                                      <p:tavLst>
                                        <p:tav tm="0">
                                          <p:val>
                                            <p:fltVal val="0"/>
                                          </p:val>
                                        </p:tav>
                                        <p:tav tm="100000">
                                          <p:val>
                                            <p:strVal val="#ppt_h"/>
                                          </p:val>
                                        </p:tav>
                                      </p:tavLst>
                                    </p:anim>
                                    <p:animEffect transition="in" filter="fade">
                                      <p:cBhvr>
                                        <p:cTn id="26" dur="500"/>
                                        <p:tgtEl>
                                          <p:spTgt spid="8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anim calcmode="lin" valueType="num">
                                      <p:cBhvr>
                                        <p:cTn id="29" dur="500" fill="hold"/>
                                        <p:tgtEl>
                                          <p:spTgt spid="82"/>
                                        </p:tgtEl>
                                        <p:attrNameLst>
                                          <p:attrName>ppt_w</p:attrName>
                                        </p:attrNameLst>
                                      </p:cBhvr>
                                      <p:tavLst>
                                        <p:tav tm="0">
                                          <p:val>
                                            <p:fltVal val="0"/>
                                          </p:val>
                                        </p:tav>
                                        <p:tav tm="100000">
                                          <p:val>
                                            <p:strVal val="#ppt_w"/>
                                          </p:val>
                                        </p:tav>
                                      </p:tavLst>
                                    </p:anim>
                                    <p:anim calcmode="lin" valueType="num">
                                      <p:cBhvr>
                                        <p:cTn id="30" dur="500" fill="hold"/>
                                        <p:tgtEl>
                                          <p:spTgt spid="82"/>
                                        </p:tgtEl>
                                        <p:attrNameLst>
                                          <p:attrName>ppt_h</p:attrName>
                                        </p:attrNameLst>
                                      </p:cBhvr>
                                      <p:tavLst>
                                        <p:tav tm="0">
                                          <p:val>
                                            <p:fltVal val="0"/>
                                          </p:val>
                                        </p:tav>
                                        <p:tav tm="100000">
                                          <p:val>
                                            <p:strVal val="#ppt_h"/>
                                          </p:val>
                                        </p:tav>
                                      </p:tavLst>
                                    </p:anim>
                                    <p:animEffect transition="in" filter="fade">
                                      <p:cBhvr>
                                        <p:cTn id="31" dur="500"/>
                                        <p:tgtEl>
                                          <p:spTgt spid="8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 calcmode="lin" valueType="num">
                                      <p:cBhvr>
                                        <p:cTn id="34" dur="500" fill="hold"/>
                                        <p:tgtEl>
                                          <p:spTgt spid="83"/>
                                        </p:tgtEl>
                                        <p:attrNameLst>
                                          <p:attrName>ppt_w</p:attrName>
                                        </p:attrNameLst>
                                      </p:cBhvr>
                                      <p:tavLst>
                                        <p:tav tm="0">
                                          <p:val>
                                            <p:fltVal val="0"/>
                                          </p:val>
                                        </p:tav>
                                        <p:tav tm="100000">
                                          <p:val>
                                            <p:strVal val="#ppt_w"/>
                                          </p:val>
                                        </p:tav>
                                      </p:tavLst>
                                    </p:anim>
                                    <p:anim calcmode="lin" valueType="num">
                                      <p:cBhvr>
                                        <p:cTn id="35" dur="500" fill="hold"/>
                                        <p:tgtEl>
                                          <p:spTgt spid="83"/>
                                        </p:tgtEl>
                                        <p:attrNameLst>
                                          <p:attrName>ppt_h</p:attrName>
                                        </p:attrNameLst>
                                      </p:cBhvr>
                                      <p:tavLst>
                                        <p:tav tm="0">
                                          <p:val>
                                            <p:fltVal val="0"/>
                                          </p:val>
                                        </p:tav>
                                        <p:tav tm="100000">
                                          <p:val>
                                            <p:strVal val="#ppt_h"/>
                                          </p:val>
                                        </p:tav>
                                      </p:tavLst>
                                    </p:anim>
                                    <p:animEffect transition="in" filter="fade">
                                      <p:cBhvr>
                                        <p:cTn id="36" dur="500"/>
                                        <p:tgtEl>
                                          <p:spTgt spid="8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 calcmode="lin" valueType="num">
                                      <p:cBhvr>
                                        <p:cTn id="39" dur="500" fill="hold"/>
                                        <p:tgtEl>
                                          <p:spTgt spid="88"/>
                                        </p:tgtEl>
                                        <p:attrNameLst>
                                          <p:attrName>ppt_w</p:attrName>
                                        </p:attrNameLst>
                                      </p:cBhvr>
                                      <p:tavLst>
                                        <p:tav tm="0">
                                          <p:val>
                                            <p:fltVal val="0"/>
                                          </p:val>
                                        </p:tav>
                                        <p:tav tm="100000">
                                          <p:val>
                                            <p:strVal val="#ppt_w"/>
                                          </p:val>
                                        </p:tav>
                                      </p:tavLst>
                                    </p:anim>
                                    <p:anim calcmode="lin" valueType="num">
                                      <p:cBhvr>
                                        <p:cTn id="40" dur="500" fill="hold"/>
                                        <p:tgtEl>
                                          <p:spTgt spid="88"/>
                                        </p:tgtEl>
                                        <p:attrNameLst>
                                          <p:attrName>ppt_h</p:attrName>
                                        </p:attrNameLst>
                                      </p:cBhvr>
                                      <p:tavLst>
                                        <p:tav tm="0">
                                          <p:val>
                                            <p:fltVal val="0"/>
                                          </p:val>
                                        </p:tav>
                                        <p:tav tm="100000">
                                          <p:val>
                                            <p:strVal val="#ppt_h"/>
                                          </p:val>
                                        </p:tav>
                                      </p:tavLst>
                                    </p:anim>
                                    <p:animEffect transition="in" filter="fade">
                                      <p:cBhvr>
                                        <p:cTn id="41" dur="500"/>
                                        <p:tgtEl>
                                          <p:spTgt spid="8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p:cTn id="44" dur="500" fill="hold"/>
                                        <p:tgtEl>
                                          <p:spTgt spid="89"/>
                                        </p:tgtEl>
                                        <p:attrNameLst>
                                          <p:attrName>ppt_w</p:attrName>
                                        </p:attrNameLst>
                                      </p:cBhvr>
                                      <p:tavLst>
                                        <p:tav tm="0">
                                          <p:val>
                                            <p:fltVal val="0"/>
                                          </p:val>
                                        </p:tav>
                                        <p:tav tm="100000">
                                          <p:val>
                                            <p:strVal val="#ppt_w"/>
                                          </p:val>
                                        </p:tav>
                                      </p:tavLst>
                                    </p:anim>
                                    <p:anim calcmode="lin" valueType="num">
                                      <p:cBhvr>
                                        <p:cTn id="45" dur="500" fill="hold"/>
                                        <p:tgtEl>
                                          <p:spTgt spid="89"/>
                                        </p:tgtEl>
                                        <p:attrNameLst>
                                          <p:attrName>ppt_h</p:attrName>
                                        </p:attrNameLst>
                                      </p:cBhvr>
                                      <p:tavLst>
                                        <p:tav tm="0">
                                          <p:val>
                                            <p:fltVal val="0"/>
                                          </p:val>
                                        </p:tav>
                                        <p:tav tm="100000">
                                          <p:val>
                                            <p:strVal val="#ppt_h"/>
                                          </p:val>
                                        </p:tav>
                                      </p:tavLst>
                                    </p:anim>
                                    <p:animEffect transition="in" filter="fade">
                                      <p:cBhvr>
                                        <p:cTn id="46" dur="500"/>
                                        <p:tgtEl>
                                          <p:spTgt spid="8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p:cTn id="49" dur="500" fill="hold"/>
                                        <p:tgtEl>
                                          <p:spTgt spid="90"/>
                                        </p:tgtEl>
                                        <p:attrNameLst>
                                          <p:attrName>ppt_w</p:attrName>
                                        </p:attrNameLst>
                                      </p:cBhvr>
                                      <p:tavLst>
                                        <p:tav tm="0">
                                          <p:val>
                                            <p:fltVal val="0"/>
                                          </p:val>
                                        </p:tav>
                                        <p:tav tm="100000">
                                          <p:val>
                                            <p:strVal val="#ppt_w"/>
                                          </p:val>
                                        </p:tav>
                                      </p:tavLst>
                                    </p:anim>
                                    <p:anim calcmode="lin" valueType="num">
                                      <p:cBhvr>
                                        <p:cTn id="50" dur="500" fill="hold"/>
                                        <p:tgtEl>
                                          <p:spTgt spid="90"/>
                                        </p:tgtEl>
                                        <p:attrNameLst>
                                          <p:attrName>ppt_h</p:attrName>
                                        </p:attrNameLst>
                                      </p:cBhvr>
                                      <p:tavLst>
                                        <p:tav tm="0">
                                          <p:val>
                                            <p:fltVal val="0"/>
                                          </p:val>
                                        </p:tav>
                                        <p:tav tm="100000">
                                          <p:val>
                                            <p:strVal val="#ppt_h"/>
                                          </p:val>
                                        </p:tav>
                                      </p:tavLst>
                                    </p:anim>
                                    <p:animEffect transition="in" filter="fade">
                                      <p:cBhvr>
                                        <p:cTn id="51" dur="500"/>
                                        <p:tgtEl>
                                          <p:spTgt spid="9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91"/>
                                        </p:tgtEl>
                                        <p:attrNameLst>
                                          <p:attrName>style.visibility</p:attrName>
                                        </p:attrNameLst>
                                      </p:cBhvr>
                                      <p:to>
                                        <p:strVal val="visible"/>
                                      </p:to>
                                    </p:set>
                                    <p:anim calcmode="lin" valueType="num">
                                      <p:cBhvr>
                                        <p:cTn id="54" dur="500" fill="hold"/>
                                        <p:tgtEl>
                                          <p:spTgt spid="91"/>
                                        </p:tgtEl>
                                        <p:attrNameLst>
                                          <p:attrName>ppt_w</p:attrName>
                                        </p:attrNameLst>
                                      </p:cBhvr>
                                      <p:tavLst>
                                        <p:tav tm="0">
                                          <p:val>
                                            <p:fltVal val="0"/>
                                          </p:val>
                                        </p:tav>
                                        <p:tav tm="100000">
                                          <p:val>
                                            <p:strVal val="#ppt_w"/>
                                          </p:val>
                                        </p:tav>
                                      </p:tavLst>
                                    </p:anim>
                                    <p:anim calcmode="lin" valueType="num">
                                      <p:cBhvr>
                                        <p:cTn id="55" dur="500" fill="hold"/>
                                        <p:tgtEl>
                                          <p:spTgt spid="91"/>
                                        </p:tgtEl>
                                        <p:attrNameLst>
                                          <p:attrName>ppt_h</p:attrName>
                                        </p:attrNameLst>
                                      </p:cBhvr>
                                      <p:tavLst>
                                        <p:tav tm="0">
                                          <p:val>
                                            <p:fltVal val="0"/>
                                          </p:val>
                                        </p:tav>
                                        <p:tav tm="100000">
                                          <p:val>
                                            <p:strVal val="#ppt_h"/>
                                          </p:val>
                                        </p:tav>
                                      </p:tavLst>
                                    </p:anim>
                                    <p:animEffect transition="in" filter="fade">
                                      <p:cBhvr>
                                        <p:cTn id="56" dur="500"/>
                                        <p:tgtEl>
                                          <p:spTgt spid="91"/>
                                        </p:tgtEl>
                                      </p:cBhvr>
                                    </p:animEffect>
                                  </p:childTnLst>
                                </p:cTn>
                              </p:par>
                            </p:childTnLst>
                          </p:cTn>
                        </p:par>
                        <p:par>
                          <p:cTn id="57" fill="hold">
                            <p:stCondLst>
                              <p:cond delay="2000"/>
                            </p:stCondLst>
                            <p:childTnLst>
                              <p:par>
                                <p:cTn id="58" presetID="42" presetClass="entr" presetSubtype="0" fill="hold" grpId="0" nodeType="after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1000"/>
                                        <p:tgtEl>
                                          <p:spTgt spid="72"/>
                                        </p:tgtEl>
                                      </p:cBhvr>
                                    </p:animEffect>
                                    <p:anim calcmode="lin" valueType="num">
                                      <p:cBhvr>
                                        <p:cTn id="66" dur="1000" fill="hold"/>
                                        <p:tgtEl>
                                          <p:spTgt spid="72"/>
                                        </p:tgtEl>
                                        <p:attrNameLst>
                                          <p:attrName>ppt_x</p:attrName>
                                        </p:attrNameLst>
                                      </p:cBhvr>
                                      <p:tavLst>
                                        <p:tav tm="0">
                                          <p:val>
                                            <p:strVal val="#ppt_x"/>
                                          </p:val>
                                        </p:tav>
                                        <p:tav tm="100000">
                                          <p:val>
                                            <p:strVal val="#ppt_x"/>
                                          </p:val>
                                        </p:tav>
                                      </p:tavLst>
                                    </p:anim>
                                    <p:anim calcmode="lin" valueType="num">
                                      <p:cBhvr>
                                        <p:cTn id="67" dur="1000" fill="hold"/>
                                        <p:tgtEl>
                                          <p:spTgt spid="72"/>
                                        </p:tgtEl>
                                        <p:attrNameLst>
                                          <p:attrName>ppt_y</p:attrName>
                                        </p:attrNameLst>
                                      </p:cBhvr>
                                      <p:tavLst>
                                        <p:tav tm="0">
                                          <p:val>
                                            <p:strVal val="#ppt_y-.1"/>
                                          </p:val>
                                        </p:tav>
                                        <p:tav tm="100000">
                                          <p:val>
                                            <p:strVal val="#ppt_y"/>
                                          </p:val>
                                        </p:tav>
                                      </p:tavLst>
                                    </p:anim>
                                  </p:childTnLst>
                                </p:cTn>
                              </p:par>
                            </p:childTnLst>
                          </p:cTn>
                        </p:par>
                        <p:par>
                          <p:cTn id="68" fill="hold">
                            <p:stCondLst>
                              <p:cond delay="3000"/>
                            </p:stCondLst>
                            <p:childTnLst>
                              <p:par>
                                <p:cTn id="69" presetID="53" presetClass="entr" presetSubtype="16"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 calcmode="lin" valueType="num">
                                      <p:cBhvr>
                                        <p:cTn id="71" dur="500" fill="hold"/>
                                        <p:tgtEl>
                                          <p:spTgt spid="76"/>
                                        </p:tgtEl>
                                        <p:attrNameLst>
                                          <p:attrName>ppt_w</p:attrName>
                                        </p:attrNameLst>
                                      </p:cBhvr>
                                      <p:tavLst>
                                        <p:tav tm="0">
                                          <p:val>
                                            <p:fltVal val="0"/>
                                          </p:val>
                                        </p:tav>
                                        <p:tav tm="100000">
                                          <p:val>
                                            <p:strVal val="#ppt_w"/>
                                          </p:val>
                                        </p:tav>
                                      </p:tavLst>
                                    </p:anim>
                                    <p:anim calcmode="lin" valueType="num">
                                      <p:cBhvr>
                                        <p:cTn id="72" dur="500" fill="hold"/>
                                        <p:tgtEl>
                                          <p:spTgt spid="76"/>
                                        </p:tgtEl>
                                        <p:attrNameLst>
                                          <p:attrName>ppt_h</p:attrName>
                                        </p:attrNameLst>
                                      </p:cBhvr>
                                      <p:tavLst>
                                        <p:tav tm="0">
                                          <p:val>
                                            <p:fltVal val="0"/>
                                          </p:val>
                                        </p:tav>
                                        <p:tav tm="100000">
                                          <p:val>
                                            <p:strVal val="#ppt_h"/>
                                          </p:val>
                                        </p:tav>
                                      </p:tavLst>
                                    </p:anim>
                                    <p:animEffect transition="in" filter="fade">
                                      <p:cBhvr>
                                        <p:cTn id="73" dur="500"/>
                                        <p:tgtEl>
                                          <p:spTgt spid="7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77"/>
                                        </p:tgtEl>
                                        <p:attrNameLst>
                                          <p:attrName>style.visibility</p:attrName>
                                        </p:attrNameLst>
                                      </p:cBhvr>
                                      <p:to>
                                        <p:strVal val="visible"/>
                                      </p:to>
                                    </p:set>
                                    <p:anim calcmode="lin" valueType="num">
                                      <p:cBhvr>
                                        <p:cTn id="76" dur="500" fill="hold"/>
                                        <p:tgtEl>
                                          <p:spTgt spid="77"/>
                                        </p:tgtEl>
                                        <p:attrNameLst>
                                          <p:attrName>ppt_w</p:attrName>
                                        </p:attrNameLst>
                                      </p:cBhvr>
                                      <p:tavLst>
                                        <p:tav tm="0">
                                          <p:val>
                                            <p:fltVal val="0"/>
                                          </p:val>
                                        </p:tav>
                                        <p:tav tm="100000">
                                          <p:val>
                                            <p:strVal val="#ppt_w"/>
                                          </p:val>
                                        </p:tav>
                                      </p:tavLst>
                                    </p:anim>
                                    <p:anim calcmode="lin" valueType="num">
                                      <p:cBhvr>
                                        <p:cTn id="77" dur="500" fill="hold"/>
                                        <p:tgtEl>
                                          <p:spTgt spid="77"/>
                                        </p:tgtEl>
                                        <p:attrNameLst>
                                          <p:attrName>ppt_h</p:attrName>
                                        </p:attrNameLst>
                                      </p:cBhvr>
                                      <p:tavLst>
                                        <p:tav tm="0">
                                          <p:val>
                                            <p:fltVal val="0"/>
                                          </p:val>
                                        </p:tav>
                                        <p:tav tm="100000">
                                          <p:val>
                                            <p:strVal val="#ppt_h"/>
                                          </p:val>
                                        </p:tav>
                                      </p:tavLst>
                                    </p:anim>
                                    <p:animEffect transition="in" filter="fade">
                                      <p:cBhvr>
                                        <p:cTn id="78" dur="500"/>
                                        <p:tgtEl>
                                          <p:spTgt spid="77"/>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anim calcmode="lin" valueType="num">
                                      <p:cBhvr>
                                        <p:cTn id="81" dur="500" fill="hold"/>
                                        <p:tgtEl>
                                          <p:spTgt spid="78"/>
                                        </p:tgtEl>
                                        <p:attrNameLst>
                                          <p:attrName>ppt_w</p:attrName>
                                        </p:attrNameLst>
                                      </p:cBhvr>
                                      <p:tavLst>
                                        <p:tav tm="0">
                                          <p:val>
                                            <p:fltVal val="0"/>
                                          </p:val>
                                        </p:tav>
                                        <p:tav tm="100000">
                                          <p:val>
                                            <p:strVal val="#ppt_w"/>
                                          </p:val>
                                        </p:tav>
                                      </p:tavLst>
                                    </p:anim>
                                    <p:anim calcmode="lin" valueType="num">
                                      <p:cBhvr>
                                        <p:cTn id="82" dur="500" fill="hold"/>
                                        <p:tgtEl>
                                          <p:spTgt spid="78"/>
                                        </p:tgtEl>
                                        <p:attrNameLst>
                                          <p:attrName>ppt_h</p:attrName>
                                        </p:attrNameLst>
                                      </p:cBhvr>
                                      <p:tavLst>
                                        <p:tav tm="0">
                                          <p:val>
                                            <p:fltVal val="0"/>
                                          </p:val>
                                        </p:tav>
                                        <p:tav tm="100000">
                                          <p:val>
                                            <p:strVal val="#ppt_h"/>
                                          </p:val>
                                        </p:tav>
                                      </p:tavLst>
                                    </p:anim>
                                    <p:animEffect transition="in" filter="fade">
                                      <p:cBhvr>
                                        <p:cTn id="83" dur="500"/>
                                        <p:tgtEl>
                                          <p:spTgt spid="78"/>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anim calcmode="lin" valueType="num">
                                      <p:cBhvr>
                                        <p:cTn id="86" dur="500" fill="hold"/>
                                        <p:tgtEl>
                                          <p:spTgt spid="93"/>
                                        </p:tgtEl>
                                        <p:attrNameLst>
                                          <p:attrName>ppt_w</p:attrName>
                                        </p:attrNameLst>
                                      </p:cBhvr>
                                      <p:tavLst>
                                        <p:tav tm="0">
                                          <p:val>
                                            <p:fltVal val="0"/>
                                          </p:val>
                                        </p:tav>
                                        <p:tav tm="100000">
                                          <p:val>
                                            <p:strVal val="#ppt_w"/>
                                          </p:val>
                                        </p:tav>
                                      </p:tavLst>
                                    </p:anim>
                                    <p:anim calcmode="lin" valueType="num">
                                      <p:cBhvr>
                                        <p:cTn id="87" dur="500" fill="hold"/>
                                        <p:tgtEl>
                                          <p:spTgt spid="93"/>
                                        </p:tgtEl>
                                        <p:attrNameLst>
                                          <p:attrName>ppt_h</p:attrName>
                                        </p:attrNameLst>
                                      </p:cBhvr>
                                      <p:tavLst>
                                        <p:tav tm="0">
                                          <p:val>
                                            <p:fltVal val="0"/>
                                          </p:val>
                                        </p:tav>
                                        <p:tav tm="100000">
                                          <p:val>
                                            <p:strVal val="#ppt_h"/>
                                          </p:val>
                                        </p:tav>
                                      </p:tavLst>
                                    </p:anim>
                                    <p:animEffect transition="in" filter="fade">
                                      <p:cBhvr>
                                        <p:cTn id="88" dur="500"/>
                                        <p:tgtEl>
                                          <p:spTgt spid="93"/>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94"/>
                                        </p:tgtEl>
                                        <p:attrNameLst>
                                          <p:attrName>style.visibility</p:attrName>
                                        </p:attrNameLst>
                                      </p:cBhvr>
                                      <p:to>
                                        <p:strVal val="visible"/>
                                      </p:to>
                                    </p:set>
                                    <p:anim calcmode="lin" valueType="num">
                                      <p:cBhvr>
                                        <p:cTn id="91" dur="500" fill="hold"/>
                                        <p:tgtEl>
                                          <p:spTgt spid="94"/>
                                        </p:tgtEl>
                                        <p:attrNameLst>
                                          <p:attrName>ppt_w</p:attrName>
                                        </p:attrNameLst>
                                      </p:cBhvr>
                                      <p:tavLst>
                                        <p:tav tm="0">
                                          <p:val>
                                            <p:fltVal val="0"/>
                                          </p:val>
                                        </p:tav>
                                        <p:tav tm="100000">
                                          <p:val>
                                            <p:strVal val="#ppt_w"/>
                                          </p:val>
                                        </p:tav>
                                      </p:tavLst>
                                    </p:anim>
                                    <p:anim calcmode="lin" valueType="num">
                                      <p:cBhvr>
                                        <p:cTn id="92" dur="500" fill="hold"/>
                                        <p:tgtEl>
                                          <p:spTgt spid="94"/>
                                        </p:tgtEl>
                                        <p:attrNameLst>
                                          <p:attrName>ppt_h</p:attrName>
                                        </p:attrNameLst>
                                      </p:cBhvr>
                                      <p:tavLst>
                                        <p:tav tm="0">
                                          <p:val>
                                            <p:fltVal val="0"/>
                                          </p:val>
                                        </p:tav>
                                        <p:tav tm="100000">
                                          <p:val>
                                            <p:strVal val="#ppt_h"/>
                                          </p:val>
                                        </p:tav>
                                      </p:tavLst>
                                    </p:anim>
                                    <p:animEffect transition="in" filter="fade">
                                      <p:cBhvr>
                                        <p:cTn id="93" dur="500"/>
                                        <p:tgtEl>
                                          <p:spTgt spid="94"/>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95"/>
                                        </p:tgtEl>
                                        <p:attrNameLst>
                                          <p:attrName>style.visibility</p:attrName>
                                        </p:attrNameLst>
                                      </p:cBhvr>
                                      <p:to>
                                        <p:strVal val="visible"/>
                                      </p:to>
                                    </p:set>
                                    <p:anim calcmode="lin" valueType="num">
                                      <p:cBhvr>
                                        <p:cTn id="96" dur="500" fill="hold"/>
                                        <p:tgtEl>
                                          <p:spTgt spid="95"/>
                                        </p:tgtEl>
                                        <p:attrNameLst>
                                          <p:attrName>ppt_w</p:attrName>
                                        </p:attrNameLst>
                                      </p:cBhvr>
                                      <p:tavLst>
                                        <p:tav tm="0">
                                          <p:val>
                                            <p:fltVal val="0"/>
                                          </p:val>
                                        </p:tav>
                                        <p:tav tm="100000">
                                          <p:val>
                                            <p:strVal val="#ppt_w"/>
                                          </p:val>
                                        </p:tav>
                                      </p:tavLst>
                                    </p:anim>
                                    <p:anim calcmode="lin" valueType="num">
                                      <p:cBhvr>
                                        <p:cTn id="97" dur="500" fill="hold"/>
                                        <p:tgtEl>
                                          <p:spTgt spid="95"/>
                                        </p:tgtEl>
                                        <p:attrNameLst>
                                          <p:attrName>ppt_h</p:attrName>
                                        </p:attrNameLst>
                                      </p:cBhvr>
                                      <p:tavLst>
                                        <p:tav tm="0">
                                          <p:val>
                                            <p:fltVal val="0"/>
                                          </p:val>
                                        </p:tav>
                                        <p:tav tm="100000">
                                          <p:val>
                                            <p:strVal val="#ppt_h"/>
                                          </p:val>
                                        </p:tav>
                                      </p:tavLst>
                                    </p:anim>
                                    <p:animEffect transition="in" filter="fade">
                                      <p:cBhvr>
                                        <p:cTn id="98"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3" grpId="0"/>
      <p:bldP spid="59" grpId="0" animBg="1"/>
      <p:bldP spid="72" grpId="0"/>
      <p:bldP spid="76" grpId="0" animBg="1"/>
      <p:bldP spid="77" grpId="0" animBg="1"/>
      <p:bldP spid="78" grpId="0" animBg="1"/>
      <p:bldP spid="80" grpId="0" animBg="1"/>
      <p:bldP spid="81" grpId="0" animBg="1"/>
      <p:bldP spid="82" grpId="0" animBg="1"/>
      <p:bldP spid="83" grpId="0" animBg="1"/>
      <p:bldP spid="88" grpId="0" animBg="1"/>
      <p:bldP spid="89" grpId="0" animBg="1"/>
      <p:bldP spid="90" grpId="0" animBg="1"/>
      <p:bldP spid="91" grpId="0" animBg="1"/>
      <p:bldP spid="93" grpId="0"/>
      <p:bldP spid="94" grpId="0"/>
      <p:bldP spid="9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65200" y="193040"/>
            <a:ext cx="2853055" cy="645160"/>
          </a:xfrm>
          <a:prstGeom prst="rect">
            <a:avLst/>
          </a:prstGeom>
          <a:noFill/>
        </p:spPr>
        <p:txBody>
          <a:bodyPr wrap="square" rtlCol="0">
            <a:spAutoFit/>
          </a:bodyPr>
          <a:p>
            <a:r>
              <a:rPr lang="zh-CN" alt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核心业务</a:t>
            </a:r>
            <a:endParaRPr lang="zh-CN" altLang="en-US" sz="2800" b="1">
              <a:solidFill>
                <a:schemeClr val="tx1"/>
              </a:solidFill>
            </a:endParaRPr>
          </a:p>
        </p:txBody>
      </p:sp>
      <p:sp>
        <p:nvSpPr>
          <p:cNvPr id="16" name="MH_SubTitle_3"/>
          <p:cNvSpPr/>
          <p:nvPr>
            <p:custDataLst>
              <p:tags r:id="rId1"/>
            </p:custDataLst>
          </p:nvPr>
        </p:nvSpPr>
        <p:spPr>
          <a:xfrm>
            <a:off x="910590" y="1304290"/>
            <a:ext cx="4639945" cy="179514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94" rIns="95994" anchor="ctr">
            <a:normAutofit/>
          </a:bodyPr>
          <a:p>
            <a:pPr algn="ctr">
              <a:defRPr/>
            </a:pPr>
            <a:r>
              <a:rPr lang="zh-CN" altLang="en-US" sz="2400" b="1" dirty="0" smtClean="0">
                <a:solidFill>
                  <a:schemeClr val="tx1"/>
                </a:solidFill>
                <a:latin typeface="Calibri" panose="020F0502020204030204" pitchFamily="34" charset="0"/>
                <a:ea typeface="微软雅黑" panose="020B0503020204020204" pitchFamily="34" charset="-122"/>
              </a:rPr>
              <a:t>数字出版</a:t>
            </a:r>
            <a:endParaRPr lang="en-US" altLang="zh-CN" sz="2400" b="1" dirty="0" smtClean="0">
              <a:solidFill>
                <a:schemeClr val="tx1"/>
              </a:solidFill>
              <a:latin typeface="Calibri" panose="020F0502020204030204" pitchFamily="34" charset="0"/>
              <a:ea typeface="微软雅黑" panose="020B0503020204020204" pitchFamily="34" charset="-122"/>
            </a:endParaRPr>
          </a:p>
          <a:p>
            <a:pPr algn="ctr">
              <a:defRPr/>
            </a:pPr>
            <a:endParaRPr lang="en-US" altLang="zh-CN" sz="1600" b="1" dirty="0" smtClean="0">
              <a:solidFill>
                <a:schemeClr val="tx1"/>
              </a:solidFill>
              <a:latin typeface="Calibri" panose="020F0502020204030204" pitchFamily="34" charset="0"/>
              <a:ea typeface="微软雅黑" panose="020B0503020204020204" pitchFamily="34" charset="-122"/>
            </a:endParaRPr>
          </a:p>
          <a:p>
            <a:pPr algn="ctr" fontAlgn="auto">
              <a:defRPr/>
            </a:pPr>
            <a:r>
              <a:rPr lang="zh-CN" altLang="en-US" sz="1600" b="1" dirty="0" smtClean="0">
                <a:solidFill>
                  <a:schemeClr val="tx1"/>
                </a:solidFill>
                <a:latin typeface="Calibri" panose="020F0502020204030204" pitchFamily="34" charset="0"/>
                <a:ea typeface="微软雅黑" panose="020B0503020204020204" pitchFamily="34" charset="-122"/>
              </a:rPr>
              <a:t>大规模集成整合国内外文献资源，网络化出版，提供文献服务</a:t>
            </a:r>
            <a:endParaRPr lang="zh-CN" altLang="en-US" sz="1600" b="1" dirty="0" smtClean="0">
              <a:solidFill>
                <a:schemeClr val="tx1"/>
              </a:solidFill>
              <a:latin typeface="Calibri" panose="020F0502020204030204" pitchFamily="34" charset="0"/>
              <a:ea typeface="微软雅黑" panose="020B0503020204020204" pitchFamily="34" charset="-122"/>
            </a:endParaRPr>
          </a:p>
        </p:txBody>
      </p:sp>
      <p:sp>
        <p:nvSpPr>
          <p:cNvPr id="17" name="MH_SubTitle_3"/>
          <p:cNvSpPr/>
          <p:nvPr>
            <p:custDataLst>
              <p:tags r:id="rId2"/>
            </p:custDataLst>
          </p:nvPr>
        </p:nvSpPr>
        <p:spPr>
          <a:xfrm>
            <a:off x="6832600" y="1304290"/>
            <a:ext cx="4639945" cy="17951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5994" rIns="95994" anchor="ctr">
            <a:normAutofit/>
          </a:bodyPr>
          <a:p>
            <a:pPr algn="ctr">
              <a:defRPr/>
            </a:pPr>
            <a:r>
              <a:rPr lang="zh-CN" altLang="en-US" sz="2400" b="1" dirty="0" smtClean="0">
                <a:solidFill>
                  <a:schemeClr val="tx1"/>
                </a:solidFill>
                <a:latin typeface="Calibri" panose="020F0502020204030204" pitchFamily="34" charset="0"/>
                <a:ea typeface="微软雅黑" panose="020B0503020204020204" pitchFamily="34" charset="-122"/>
              </a:rPr>
              <a:t>知识服务</a:t>
            </a:r>
            <a:endParaRPr lang="en-US" altLang="zh-CN" sz="2400" b="1" dirty="0" smtClean="0">
              <a:solidFill>
                <a:schemeClr val="tx1"/>
              </a:solidFill>
              <a:latin typeface="Calibri" panose="020F0502020204030204" pitchFamily="34" charset="0"/>
              <a:ea typeface="微软雅黑" panose="020B0503020204020204" pitchFamily="34" charset="-122"/>
            </a:endParaRPr>
          </a:p>
          <a:p>
            <a:pPr algn="ctr">
              <a:defRPr/>
            </a:pPr>
            <a:endParaRPr lang="en-US" altLang="zh-CN" sz="1600" b="1" dirty="0" smtClean="0">
              <a:solidFill>
                <a:schemeClr val="tx1"/>
              </a:solidFill>
              <a:latin typeface="Calibri" panose="020F0502020204030204" pitchFamily="34" charset="0"/>
              <a:ea typeface="微软雅黑" panose="020B0503020204020204" pitchFamily="34" charset="-122"/>
            </a:endParaRPr>
          </a:p>
          <a:p>
            <a:pPr algn="ctr">
              <a:defRPr/>
            </a:pPr>
            <a:r>
              <a:rPr lang="zh-CN" altLang="en-US" sz="1600" b="1" dirty="0" smtClean="0">
                <a:solidFill>
                  <a:schemeClr val="tx1"/>
                </a:solidFill>
                <a:latin typeface="Calibri" panose="020F0502020204030204" pitchFamily="34" charset="0"/>
                <a:ea typeface="微软雅黑" panose="020B0503020204020204" pitchFamily="34" charset="-122"/>
              </a:rPr>
              <a:t>针对具体细分行业按知识体系加工标引数据，提供具有问题的行业知识服务平台、特色数据库</a:t>
            </a:r>
            <a:endParaRPr lang="zh-CN" altLang="en-US" sz="1600" b="1" dirty="0" smtClean="0">
              <a:solidFill>
                <a:schemeClr val="tx1"/>
              </a:solidFill>
              <a:latin typeface="Calibri" panose="020F0502020204030204" pitchFamily="34" charset="0"/>
              <a:ea typeface="微软雅黑" panose="020B0503020204020204" pitchFamily="34" charset="-122"/>
            </a:endParaRPr>
          </a:p>
        </p:txBody>
      </p:sp>
      <p:sp>
        <p:nvSpPr>
          <p:cNvPr id="18" name="MH_SubTitle_3"/>
          <p:cNvSpPr/>
          <p:nvPr>
            <p:custDataLst>
              <p:tags r:id="rId3"/>
            </p:custDataLst>
          </p:nvPr>
        </p:nvSpPr>
        <p:spPr>
          <a:xfrm>
            <a:off x="6832600" y="3731260"/>
            <a:ext cx="4639945" cy="18757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5994" rIns="95994" anchor="ctr">
            <a:normAutofit/>
          </a:bodyPr>
          <a:p>
            <a:pPr algn="ctr" latinLnBrk="0">
              <a:defRPr/>
            </a:pPr>
            <a:r>
              <a:rPr lang="zh-CN" altLang="en-US" sz="2400" b="1" dirty="0" smtClean="0">
                <a:solidFill>
                  <a:schemeClr val="tx1"/>
                </a:solidFill>
                <a:latin typeface="微软雅黑" panose="020B0503020204020204" pitchFamily="34" charset="-122"/>
                <a:ea typeface="微软雅黑" panose="020B0503020204020204" pitchFamily="34" charset="-122"/>
              </a:rPr>
              <a:t>信息化服务</a:t>
            </a:r>
            <a:endParaRPr lang="en-US" altLang="zh-CN" sz="2400" b="1" dirty="0" smtClean="0">
              <a:solidFill>
                <a:schemeClr val="tx1"/>
              </a:solidFill>
              <a:latin typeface="微软雅黑" panose="020B0503020204020204" pitchFamily="34" charset="-122"/>
              <a:ea typeface="微软雅黑" panose="020B0503020204020204" pitchFamily="34" charset="-122"/>
            </a:endParaRPr>
          </a:p>
          <a:p>
            <a:pPr algn="ctr">
              <a:defRPr/>
            </a:pPr>
            <a:endParaRPr lang="zh-CN" altLang="en-US" sz="1600" b="1" dirty="0" smtClean="0">
              <a:solidFill>
                <a:schemeClr val="tx1"/>
              </a:solidFill>
              <a:latin typeface="Calibri" panose="020F0502020204030204" pitchFamily="34" charset="0"/>
              <a:ea typeface="微软雅黑" panose="020B0503020204020204" pitchFamily="34" charset="-122"/>
            </a:endParaRPr>
          </a:p>
          <a:p>
            <a:pPr algn="ctr">
              <a:defRPr/>
            </a:pPr>
            <a:r>
              <a:rPr lang="zh-CN" altLang="en-US" sz="1600" b="1" dirty="0" smtClean="0">
                <a:solidFill>
                  <a:schemeClr val="tx1"/>
                </a:solidFill>
                <a:latin typeface="Calibri" panose="020F0502020204030204" pitchFamily="34" charset="0"/>
                <a:ea typeface="微软雅黑" panose="020B0503020204020204" pitchFamily="34" charset="-122"/>
              </a:rPr>
              <a:t>针对各行业信息化需求，提供应用软件平台，如行业信息监测系统、</a:t>
            </a:r>
            <a:r>
              <a:rPr lang="en-US" altLang="zh-CN" sz="1600" b="1" dirty="0" smtClean="0">
                <a:solidFill>
                  <a:schemeClr val="tx1"/>
                </a:solidFill>
                <a:latin typeface="Calibri" panose="020F0502020204030204" pitchFamily="34" charset="0"/>
                <a:ea typeface="微软雅黑" panose="020B0503020204020204" pitchFamily="34" charset="-122"/>
              </a:rPr>
              <a:t>kspider</a:t>
            </a:r>
            <a:r>
              <a:rPr lang="zh-CN" altLang="en-US" sz="1600" b="1" dirty="0" smtClean="0">
                <a:solidFill>
                  <a:schemeClr val="tx1"/>
                </a:solidFill>
                <a:latin typeface="Calibri" panose="020F0502020204030204" pitchFamily="34" charset="0"/>
                <a:ea typeface="微软雅黑" panose="020B0503020204020204" pitchFamily="34" charset="-122"/>
              </a:rPr>
              <a:t>网络信息采集系统</a:t>
            </a:r>
            <a:endParaRPr lang="zh-CN" altLang="en-US" sz="1600" b="1" dirty="0" smtClean="0">
              <a:solidFill>
                <a:schemeClr val="tx1"/>
              </a:solidFill>
              <a:latin typeface="Calibri" panose="020F0502020204030204" pitchFamily="34" charset="0"/>
              <a:ea typeface="微软雅黑" panose="020B0503020204020204" pitchFamily="34" charset="-122"/>
            </a:endParaRPr>
          </a:p>
        </p:txBody>
      </p:sp>
      <p:sp>
        <p:nvSpPr>
          <p:cNvPr id="19" name="文本框 18"/>
          <p:cNvSpPr txBox="1"/>
          <p:nvPr/>
        </p:nvSpPr>
        <p:spPr>
          <a:xfrm>
            <a:off x="911225" y="3731260"/>
            <a:ext cx="4639310" cy="1876425"/>
          </a:xfrm>
          <a:prstGeom prst="rect">
            <a:avLst/>
          </a:prstGeom>
          <a:solidFill>
            <a:srgbClr val="5B9BD5"/>
          </a:solidFill>
        </p:spPr>
        <p:txBody>
          <a:bodyPr wrap="square" rtlCol="0">
            <a:spAutoFit/>
          </a:bodyPr>
          <a:p>
            <a:pPr algn="ctr" fontAlgn="auto">
              <a:lnSpc>
                <a:spcPct val="150000"/>
              </a:lnSpc>
              <a:defRPr/>
            </a:pPr>
            <a:r>
              <a:rPr lang="zh-CN" altLang="en-US" sz="2400" b="1" dirty="0" smtClean="0">
                <a:solidFill>
                  <a:schemeClr val="tx1"/>
                </a:solidFill>
                <a:latin typeface="Calibri" panose="020F0502020204030204" pitchFamily="34" charset="0"/>
                <a:ea typeface="微软雅黑" panose="020B0503020204020204" pitchFamily="34" charset="-122"/>
                <a:sym typeface="+mn-ea"/>
              </a:rPr>
              <a:t>知识管理</a:t>
            </a:r>
            <a:endParaRPr lang="zh-CN" altLang="en-US" sz="2400" b="1" dirty="0" smtClean="0">
              <a:solidFill>
                <a:schemeClr val="tx1"/>
              </a:solidFill>
              <a:latin typeface="Calibri" panose="020F0502020204030204" pitchFamily="34" charset="0"/>
              <a:ea typeface="微软雅黑" panose="020B0503020204020204" pitchFamily="34" charset="-122"/>
              <a:sym typeface="+mn-ea"/>
            </a:endParaRPr>
          </a:p>
          <a:p>
            <a:pPr algn="ctr" fontAlgn="auto">
              <a:lnSpc>
                <a:spcPct val="100000"/>
              </a:lnSpc>
              <a:defRPr/>
            </a:pPr>
            <a:endParaRPr lang="zh-CN" altLang="en-US" sz="1600" b="1" dirty="0" smtClean="0">
              <a:solidFill>
                <a:schemeClr val="tx1"/>
              </a:solidFill>
              <a:latin typeface="微软雅黑" panose="020B0503020204020204" pitchFamily="34" charset="-122"/>
              <a:ea typeface="微软雅黑" panose="020B0503020204020204" pitchFamily="34" charset="-122"/>
              <a:sym typeface="+mn-ea"/>
            </a:endParaRPr>
          </a:p>
          <a:p>
            <a:pPr algn="ctr" fontAlgn="auto">
              <a:lnSpc>
                <a:spcPct val="100000"/>
              </a:lnSpc>
              <a:defRPr/>
            </a:pPr>
            <a:r>
              <a:rPr lang="zh-CN" altLang="en-US" sz="1600" b="1" dirty="0" smtClean="0">
                <a:solidFill>
                  <a:schemeClr val="tx1"/>
                </a:solidFill>
                <a:latin typeface="微软雅黑" panose="020B0503020204020204" pitchFamily="34" charset="-122"/>
                <a:ea typeface="微软雅黑" panose="020B0503020204020204" pitchFamily="34" charset="-122"/>
                <a:sym typeface="+mn-ea"/>
              </a:rPr>
              <a:t>为政府、高校、企业、研究团队等提供知识管理整体解决方案，隐性知识管理、显示知识管理、机构知识管理、个人知识管理</a:t>
            </a:r>
            <a:endParaRPr lang="en-US" altLang="zh-CN" sz="1600" b="1" dirty="0">
              <a:solidFill>
                <a:schemeClr val="tx1"/>
              </a:solidFill>
              <a:latin typeface="微软雅黑" panose="020B0503020204020204" pitchFamily="34" charset="-122"/>
              <a:ea typeface="微软雅黑" panose="020B0503020204020204" pitchFamily="34" charset="-122"/>
            </a:endParaRPr>
          </a:p>
          <a:p>
            <a:endParaRPr lang="en-US" altLang="zh-CN" sz="16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9" grpId="0" bldLvl="0" animBg="1"/>
      <p:bldP spid="18" grpId="0" bldLvl="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矩形 172"/>
          <p:cNvSpPr/>
          <p:nvPr/>
        </p:nvSpPr>
        <p:spPr>
          <a:xfrm>
            <a:off x="0" y="3717032"/>
            <a:ext cx="12192000" cy="2208245"/>
          </a:xfrm>
          <a:prstGeom prst="rect">
            <a:avLst/>
          </a:prstGeom>
          <a:solidFill>
            <a:srgbClr val="0070C0"/>
          </a:solidFill>
          <a:ln>
            <a:noFill/>
          </a:ln>
          <a:effectLst>
            <a:outerShdw blurRad="508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宋体" panose="02010600030101010101" pitchFamily="2" charset="-122"/>
            </a:endParaRPr>
          </a:p>
        </p:txBody>
      </p:sp>
      <p:sp>
        <p:nvSpPr>
          <p:cNvPr id="181" name="Oval 53"/>
          <p:cNvSpPr>
            <a:spLocks noChangeArrowheads="1"/>
          </p:cNvSpPr>
          <p:nvPr/>
        </p:nvSpPr>
        <p:spPr bwMode="auto">
          <a:xfrm>
            <a:off x="2024709" y="555281"/>
            <a:ext cx="3161825" cy="3162611"/>
          </a:xfrm>
          <a:prstGeom prst="ellipse">
            <a:avLst/>
          </a:prstGeom>
          <a:gradFill>
            <a:gsLst>
              <a:gs pos="92000">
                <a:srgbClr val="FFFFFF"/>
              </a:gs>
              <a:gs pos="0">
                <a:schemeClr val="bg1">
                  <a:lumMod val="85000"/>
                </a:schemeClr>
              </a:gs>
            </a:gsLst>
            <a:lin ang="2400000" scaled="0"/>
          </a:gradFill>
          <a:ln w="50800">
            <a:gradFill flip="none" rotWithShape="1">
              <a:gsLst>
                <a:gs pos="0">
                  <a:srgbClr val="FFFFFF"/>
                </a:gs>
                <a:gs pos="100000">
                  <a:schemeClr val="bg1">
                    <a:lumMod val="75000"/>
                  </a:schemeClr>
                </a:gs>
              </a:gsLst>
              <a:lin ang="2700000" scaled="0"/>
              <a:tileRect/>
            </a:gradFill>
          </a:ln>
          <a:effectLst>
            <a:outerShdw blurRad="330200" dist="152400" dir="4200000" sx="103000" sy="103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182" name="Text Box 58"/>
          <p:cNvSpPr txBox="1">
            <a:spLocks noChangeArrowheads="1"/>
          </p:cNvSpPr>
          <p:nvPr/>
        </p:nvSpPr>
        <p:spPr bwMode="auto">
          <a:xfrm>
            <a:off x="1884047" y="1321475"/>
            <a:ext cx="3443325" cy="163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10000" dirty="0">
                <a:solidFill>
                  <a:srgbClr val="0070C0"/>
                </a:solidFill>
                <a:latin typeface="Impact" panose="020B0806030902050204" pitchFamily="34" charset="0"/>
                <a:ea typeface="微软雅黑" panose="020B0503020204020204" pitchFamily="34" charset="-122"/>
              </a:rPr>
              <a:t>2022</a:t>
            </a:r>
            <a:endParaRPr lang="en-US" altLang="zh-CN" sz="10000" dirty="0">
              <a:solidFill>
                <a:srgbClr val="0070C0"/>
              </a:solidFill>
              <a:latin typeface="Impact" panose="020B0806030902050204" pitchFamily="34" charset="0"/>
              <a:ea typeface="微软雅黑" panose="020B0503020204020204" pitchFamily="34" charset="-122"/>
            </a:endParaRPr>
          </a:p>
        </p:txBody>
      </p:sp>
      <p:sp>
        <p:nvSpPr>
          <p:cNvPr id="225" name="Text Box 2"/>
          <p:cNvSpPr txBox="1">
            <a:spLocks noChangeArrowheads="1"/>
          </p:cNvSpPr>
          <p:nvPr/>
        </p:nvSpPr>
        <p:spPr bwMode="auto">
          <a:xfrm>
            <a:off x="1884247" y="3976231"/>
            <a:ext cx="3552395" cy="830997"/>
          </a:xfrm>
          <a:prstGeom prst="rect">
            <a:avLst/>
          </a:prstGeom>
          <a:noFill/>
          <a:ln w="9525">
            <a:noFill/>
            <a:miter lim="800000"/>
          </a:ln>
        </p:spPr>
        <p:txBody>
          <a:bodyPr wrap="square">
            <a:spAutoFit/>
          </a:bodyPr>
          <a:lstStyle/>
          <a:p>
            <a:pPr algn="ctr" defTabSz="1218565"/>
            <a:r>
              <a:rPr lang="en-US" altLang="zh-CN" sz="4800" b="1" dirty="0">
                <a:solidFill>
                  <a:prstClr val="white"/>
                </a:solidFill>
                <a:latin typeface="微软雅黑" panose="020B0503020204020204" pitchFamily="34" charset="-122"/>
                <a:ea typeface="微软雅黑" panose="020B0503020204020204" pitchFamily="34" charset="-122"/>
              </a:rPr>
              <a:t>THANKS</a:t>
            </a:r>
            <a:endParaRPr lang="en-US" altLang="zh-CN" sz="4800" b="1" dirty="0">
              <a:solidFill>
                <a:prstClr val="white"/>
              </a:solidFill>
              <a:latin typeface="微软雅黑" panose="020B0503020204020204" pitchFamily="34" charset="-122"/>
              <a:ea typeface="微软雅黑" panose="020B0503020204020204" pitchFamily="34" charset="-122"/>
            </a:endParaRPr>
          </a:p>
        </p:txBody>
      </p:sp>
      <p:grpSp>
        <p:nvGrpSpPr>
          <p:cNvPr id="226" name="组合 225"/>
          <p:cNvGrpSpPr/>
          <p:nvPr/>
        </p:nvGrpSpPr>
        <p:grpSpPr>
          <a:xfrm>
            <a:off x="1426358" y="4766278"/>
            <a:ext cx="4466367" cy="83112"/>
            <a:chOff x="2768751" y="4109175"/>
            <a:chExt cx="3349775" cy="62334"/>
          </a:xfrm>
        </p:grpSpPr>
        <p:cxnSp>
          <p:nvCxnSpPr>
            <p:cNvPr id="227" name="直接连接符 226"/>
            <p:cNvCxnSpPr/>
            <p:nvPr/>
          </p:nvCxnSpPr>
          <p:spPr>
            <a:xfrm>
              <a:off x="2799918" y="4140342"/>
              <a:ext cx="32874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8" name="椭圆 227"/>
            <p:cNvSpPr/>
            <p:nvPr/>
          </p:nvSpPr>
          <p:spPr>
            <a:xfrm>
              <a:off x="2768751" y="4109175"/>
              <a:ext cx="62334" cy="62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宋体" panose="02010600030101010101" pitchFamily="2" charset="-122"/>
              </a:endParaRPr>
            </a:p>
          </p:txBody>
        </p:sp>
        <p:sp>
          <p:nvSpPr>
            <p:cNvPr id="229" name="椭圆 228"/>
            <p:cNvSpPr/>
            <p:nvPr/>
          </p:nvSpPr>
          <p:spPr>
            <a:xfrm>
              <a:off x="6056192" y="4109175"/>
              <a:ext cx="62334" cy="623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宋体" panose="02010600030101010101" pitchFamily="2" charset="-122"/>
              </a:endParaRPr>
            </a:p>
          </p:txBody>
        </p:sp>
      </p:grpSp>
      <p:sp>
        <p:nvSpPr>
          <p:cNvPr id="230" name="Text Box 2"/>
          <p:cNvSpPr txBox="1">
            <a:spLocks noChangeArrowheads="1"/>
          </p:cNvSpPr>
          <p:nvPr/>
        </p:nvSpPr>
        <p:spPr bwMode="auto">
          <a:xfrm>
            <a:off x="2432957" y="4983269"/>
            <a:ext cx="2454045" cy="338554"/>
          </a:xfrm>
          <a:prstGeom prst="rect">
            <a:avLst/>
          </a:prstGeom>
          <a:noFill/>
          <a:ln w="9525">
            <a:noFill/>
            <a:miter lim="800000"/>
          </a:ln>
        </p:spPr>
        <p:txBody>
          <a:bodyPr wrap="square">
            <a:spAutoFit/>
          </a:bodyPr>
          <a:lstStyle/>
          <a:p>
            <a:pPr algn="dist" defTabSz="1218565">
              <a:defRPr/>
            </a:pPr>
            <a:r>
              <a:rPr lang="zh-CN" altLang="en-US" sz="1600" dirty="0">
                <a:solidFill>
                  <a:prstClr val="white"/>
                </a:solidFill>
                <a:latin typeface="微软雅黑" panose="020B0503020204020204" pitchFamily="34" charset="-122"/>
                <a:ea typeface="微软雅黑" panose="020B0503020204020204" pitchFamily="34" charset="-122"/>
              </a:rPr>
              <a:t>谢谢聆听</a:t>
            </a:r>
            <a:endParaRPr lang="zh-CN" altLang="en-US" sz="1600" dirty="0">
              <a:solidFill>
                <a:prstClr val="white"/>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7291388" y="1064578"/>
            <a:ext cx="2352675" cy="2352675"/>
          </a:xfrm>
          <a:prstGeom prst="rect">
            <a:avLst/>
          </a:prstGeom>
          <a:noFill/>
          <a:ln w="9525">
            <a:noFill/>
          </a:ln>
        </p:spPr>
      </p:pic>
      <p:sp>
        <p:nvSpPr>
          <p:cNvPr id="14" name="文本框 13"/>
          <p:cNvSpPr txBox="1"/>
          <p:nvPr/>
        </p:nvSpPr>
        <p:spPr>
          <a:xfrm>
            <a:off x="9904197" y="1333845"/>
            <a:ext cx="630511" cy="1815083"/>
          </a:xfrm>
          <a:prstGeom prst="rect">
            <a:avLst/>
          </a:prstGeom>
          <a:noFill/>
        </p:spPr>
        <p:txBody>
          <a:bodyPr wrap="square" rtlCol="0">
            <a:spAutoFit/>
          </a:bodyPr>
          <a:lstStyle/>
          <a:p>
            <a:pPr defTabSz="914400" eaLnBrk="0" hangingPunct="0"/>
            <a:r>
              <a:rPr lang="zh-CN" altLang="en-US" sz="2800" b="1" noProof="1">
                <a:solidFill>
                  <a:schemeClr val="tx2"/>
                </a:solidFill>
                <a:effectLst>
                  <a:outerShdw blurRad="38100" dist="25400" dir="5400000" algn="ctr" rotWithShape="0">
                    <a:srgbClr val="6E747A">
                      <a:alpha val="43000"/>
                    </a:srgbClr>
                  </a:outerShdw>
                </a:effectLst>
                <a:latin typeface="方正舒体" panose="02010601030101010101" charset="-122"/>
                <a:ea typeface="方正舒体" panose="02010601030101010101" charset="-122"/>
                <a:cs typeface="+mn-cs"/>
              </a:rPr>
              <a:t>扫码关注</a:t>
            </a:r>
            <a:endParaRPr lang="zh-CN" altLang="en-US" sz="2800" b="1" noProof="1">
              <a:solidFill>
                <a:schemeClr val="tx2"/>
              </a:solidFill>
              <a:effectLst>
                <a:outerShdw blurRad="38100" dist="25400" dir="5400000" algn="ctr" rotWithShape="0">
                  <a:srgbClr val="6E747A">
                    <a:alpha val="43000"/>
                  </a:srgbClr>
                </a:outerShdw>
              </a:effectLst>
              <a:latin typeface="方正舒体" panose="02010601030101010101" charset="-122"/>
              <a:ea typeface="方正舒体" panose="02010601030101010101" charset="-122"/>
              <a:cs typeface="+mn-cs"/>
            </a:endParaRPr>
          </a:p>
        </p:txBody>
      </p:sp>
      <p:sp>
        <p:nvSpPr>
          <p:cNvPr id="2" name="文本框 1"/>
          <p:cNvSpPr txBox="1"/>
          <p:nvPr/>
        </p:nvSpPr>
        <p:spPr>
          <a:xfrm>
            <a:off x="6623050" y="3976370"/>
            <a:ext cx="4003040" cy="1445260"/>
          </a:xfrm>
          <a:prstGeom prst="rect">
            <a:avLst/>
          </a:prstGeom>
          <a:noFill/>
        </p:spPr>
        <p:txBody>
          <a:bodyPr wrap="square" rtlCol="0" anchor="t">
            <a:spAutoFit/>
          </a:bodyPr>
          <a:lstStyle/>
          <a:p>
            <a:pPr>
              <a:lnSpc>
                <a:spcPct val="110000"/>
              </a:lnSpc>
            </a:pPr>
            <a:r>
              <a:rPr lang="zh-CN" altLang="en-US" sz="2000" b="1"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公众号：山东知网</a:t>
            </a:r>
            <a:r>
              <a:rPr lang="zh-CN" altLang="en-US" sz="2000"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更多知网使用技巧，线上活动以及使用问题解答，请大家持续关注山东知网官方公众号，我们会定期推送发布。</a:t>
            </a:r>
            <a:r>
              <a:rPr lang="zh-CN" altLang="en-US" sz="2000"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wheel(1)">
                                      <p:cBhvr>
                                        <p:cTn id="7" dur="1000"/>
                                        <p:tgtEl>
                                          <p:spTgt spid="18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2"/>
                                        </p:tgtEl>
                                        <p:attrNameLst>
                                          <p:attrName>style.visibility</p:attrName>
                                        </p:attrNameLst>
                                      </p:cBhvr>
                                      <p:to>
                                        <p:strVal val="visible"/>
                                      </p:to>
                                    </p:set>
                                    <p:animEffect transition="in" filter="fade">
                                      <p:cBhvr>
                                        <p:cTn id="11" dur="500"/>
                                        <p:tgtEl>
                                          <p:spTgt spid="182"/>
                                        </p:tgtEl>
                                      </p:cBhvr>
                                    </p:animEffect>
                                  </p:childTnLst>
                                </p:cTn>
                              </p:par>
                            </p:childTnLst>
                          </p:cTn>
                        </p:par>
                        <p:par>
                          <p:cTn id="12" fill="hold">
                            <p:stCondLst>
                              <p:cond delay="1500"/>
                            </p:stCondLst>
                            <p:childTnLst>
                              <p:par>
                                <p:cTn id="13" presetID="16" presetClass="entr" presetSubtype="37" fill="hold" grpId="0" nodeType="afterEffect">
                                  <p:stCondLst>
                                    <p:cond delay="0"/>
                                  </p:stCondLst>
                                  <p:childTnLst>
                                    <p:set>
                                      <p:cBhvr>
                                        <p:cTn id="14" dur="1" fill="hold">
                                          <p:stCondLst>
                                            <p:cond delay="0"/>
                                          </p:stCondLst>
                                        </p:cTn>
                                        <p:tgtEl>
                                          <p:spTgt spid="173"/>
                                        </p:tgtEl>
                                        <p:attrNameLst>
                                          <p:attrName>style.visibility</p:attrName>
                                        </p:attrNameLst>
                                      </p:cBhvr>
                                      <p:to>
                                        <p:strVal val="visible"/>
                                      </p:to>
                                    </p:set>
                                    <p:animEffect transition="in" filter="barn(outVertical)">
                                      <p:cBhvr>
                                        <p:cTn id="15" dur="500"/>
                                        <p:tgtEl>
                                          <p:spTgt spid="173"/>
                                        </p:tgtEl>
                                      </p:cBhvr>
                                    </p:animEffect>
                                  </p:childTnLst>
                                </p:cTn>
                              </p:par>
                            </p:childTnLst>
                          </p:cTn>
                        </p:par>
                        <p:par>
                          <p:cTn id="16" fill="hold">
                            <p:stCondLst>
                              <p:cond delay="2000"/>
                            </p:stCondLst>
                            <p:childTnLst>
                              <p:par>
                                <p:cTn id="17" presetID="41" presetClass="entr" presetSubtype="0" fill="hold" grpId="0" nodeType="afterEffect">
                                  <p:stCondLst>
                                    <p:cond delay="0"/>
                                  </p:stCondLst>
                                  <p:iterate type="lt">
                                    <p:tmPct val="10000"/>
                                  </p:iterate>
                                  <p:childTnLst>
                                    <p:set>
                                      <p:cBhvr>
                                        <p:cTn id="18" dur="500" fill="hold">
                                          <p:stCondLst>
                                            <p:cond delay="0"/>
                                          </p:stCondLst>
                                        </p:cTn>
                                        <p:tgtEl>
                                          <p:spTgt spid="225"/>
                                        </p:tgtEl>
                                        <p:attrNameLst>
                                          <p:attrName>style.visibility</p:attrName>
                                        </p:attrNameLst>
                                      </p:cBhvr>
                                      <p:to>
                                        <p:strVal val="visible"/>
                                      </p:to>
                                    </p:set>
                                    <p:anim calcmode="lin" valueType="num">
                                      <p:cBhvr>
                                        <p:cTn id="19" dur="500" fill="hold"/>
                                        <p:tgtEl>
                                          <p:spTgt spid="22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25"/>
                                        </p:tgtEl>
                                        <p:attrNameLst>
                                          <p:attrName>ppt_y</p:attrName>
                                        </p:attrNameLst>
                                      </p:cBhvr>
                                      <p:tavLst>
                                        <p:tav tm="0">
                                          <p:val>
                                            <p:strVal val="#ppt_y"/>
                                          </p:val>
                                        </p:tav>
                                        <p:tav tm="100000">
                                          <p:val>
                                            <p:strVal val="#ppt_y"/>
                                          </p:val>
                                        </p:tav>
                                      </p:tavLst>
                                    </p:anim>
                                    <p:anim calcmode="lin" valueType="num">
                                      <p:cBhvr>
                                        <p:cTn id="21" dur="500" fill="hold"/>
                                        <p:tgtEl>
                                          <p:spTgt spid="22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2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25"/>
                                        </p:tgtEl>
                                      </p:cBhvr>
                                    </p:animEffect>
                                  </p:childTnLst>
                                </p:cTn>
                              </p:par>
                            </p:childTnLst>
                          </p:cTn>
                        </p:par>
                        <p:par>
                          <p:cTn id="24" fill="hold">
                            <p:stCondLst>
                              <p:cond delay="2750"/>
                            </p:stCondLst>
                            <p:childTnLst>
                              <p:par>
                                <p:cTn id="25" presetID="16" presetClass="entr" presetSubtype="21" fill="hold" nodeType="after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barn(inVertical)">
                                      <p:cBhvr>
                                        <p:cTn id="27" dur="500"/>
                                        <p:tgtEl>
                                          <p:spTgt spid="226"/>
                                        </p:tgtEl>
                                      </p:cBhvr>
                                    </p:animEffect>
                                  </p:childTnLst>
                                </p:cTn>
                              </p:par>
                            </p:childTnLst>
                          </p:cTn>
                        </p:par>
                        <p:par>
                          <p:cTn id="28" fill="hold">
                            <p:stCondLst>
                              <p:cond delay="3250"/>
                            </p:stCondLst>
                            <p:childTnLst>
                              <p:par>
                                <p:cTn id="29" presetID="22" presetClass="entr" presetSubtype="4" fill="hold" grpId="0" nodeType="afterEffect">
                                  <p:stCondLst>
                                    <p:cond delay="0"/>
                                  </p:stCondLst>
                                  <p:childTnLst>
                                    <p:set>
                                      <p:cBhvr>
                                        <p:cTn id="30" dur="1" fill="hold">
                                          <p:stCondLst>
                                            <p:cond delay="0"/>
                                          </p:stCondLst>
                                        </p:cTn>
                                        <p:tgtEl>
                                          <p:spTgt spid="230"/>
                                        </p:tgtEl>
                                        <p:attrNameLst>
                                          <p:attrName>style.visibility</p:attrName>
                                        </p:attrNameLst>
                                      </p:cBhvr>
                                      <p:to>
                                        <p:strVal val="visible"/>
                                      </p:to>
                                    </p:set>
                                    <p:animEffect transition="in" filter="wipe(down)">
                                      <p:cBhvr>
                                        <p:cTn id="31" dur="500"/>
                                        <p:tgtEl>
                                          <p:spTgt spid="230"/>
                                        </p:tgtEl>
                                      </p:cBhvr>
                                    </p:animEffect>
                                  </p:childTnLst>
                                </p:cTn>
                              </p:par>
                            </p:childTnLst>
                          </p:cTn>
                        </p:par>
                        <p:par>
                          <p:cTn id="32" fill="hold">
                            <p:stCondLst>
                              <p:cond delay="3750"/>
                            </p:stCondLst>
                            <p:childTnLst>
                              <p:par>
                                <p:cTn id="33" presetID="3" presetClass="entr" presetSubtype="1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par>
                          <p:cTn id="36" fill="hold">
                            <p:stCondLst>
                              <p:cond delay="4250"/>
                            </p:stCondLst>
                            <p:childTnLst>
                              <p:par>
                                <p:cTn id="37" presetID="3" presetClass="entr" presetSubtype="1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linds(horizontal)">
                                      <p:cBhvr>
                                        <p:cTn id="39" dur="500"/>
                                        <p:tgtEl>
                                          <p:spTgt spid="14"/>
                                        </p:tgtEl>
                                      </p:cBhvr>
                                    </p:animEffect>
                                  </p:childTnLst>
                                </p:cTn>
                              </p:par>
                            </p:childTnLst>
                          </p:cTn>
                        </p:par>
                        <p:par>
                          <p:cTn id="40" fill="hold">
                            <p:stCondLst>
                              <p:cond delay="4750"/>
                            </p:stCondLst>
                            <p:childTnLst>
                              <p:par>
                                <p:cTn id="41" presetID="20" presetClass="entr" presetSubtype="0" fill="hold" grpId="0" nodeType="afterEffect">
                                  <p:stCondLst>
                                    <p:cond delay="0"/>
                                  </p:stCondLst>
                                  <p:childTnLst>
                                    <p:set>
                                      <p:cBhvr>
                                        <p:cTn id="42" dur="500" fill="hold">
                                          <p:stCondLst>
                                            <p:cond delay="0"/>
                                          </p:stCondLst>
                                        </p:cTn>
                                        <p:tgtEl>
                                          <p:spTgt spid="2"/>
                                        </p:tgtEl>
                                        <p:attrNameLst>
                                          <p:attrName>style.visibility</p:attrName>
                                        </p:attrNameLst>
                                      </p:cBhvr>
                                      <p:to>
                                        <p:strVal val="visible"/>
                                      </p:to>
                                    </p:set>
                                    <p:animEffect transition="in" filter="wedge">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81" grpId="0" bldLvl="0" animBg="1"/>
      <p:bldP spid="182" grpId="0" bldLvl="0" animBg="1"/>
      <p:bldP spid="225" grpId="0"/>
      <p:bldP spid="230" grpId="0"/>
      <p:bldP spid="1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097763" y="190345"/>
            <a:ext cx="2011680" cy="645160"/>
          </a:xfrm>
          <a:prstGeom prst="rect">
            <a:avLst/>
          </a:prstGeom>
          <a:noFill/>
        </p:spPr>
        <p:txBody>
          <a:bodyPr wrap="none" rtlCol="0">
            <a:spAutoFit/>
          </a:bodyPr>
          <a:lstStyle/>
          <a:p>
            <a:pPr defTabSz="1218565"/>
            <a:r>
              <a:rPr lang="zh-CN" altLang="en-US" sz="3600" b="1" dirty="0">
                <a:solidFill>
                  <a:prstClr val="black">
                    <a:lumMod val="75000"/>
                    <a:lumOff val="25000"/>
                  </a:prstClr>
                </a:solidFill>
                <a:latin typeface="微软雅黑" panose="020B0503020204020204" pitchFamily="34" charset="-122"/>
                <a:ea typeface="微软雅黑" panose="020B0503020204020204" pitchFamily="34" charset="-122"/>
              </a:rPr>
              <a:t>中国知网</a:t>
            </a:r>
            <a:endParaRPr lang="zh-CN" altLang="en-US" sz="36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254875" y="233680"/>
            <a:ext cx="4555490" cy="583565"/>
          </a:xfrm>
          <a:prstGeom prst="rect">
            <a:avLst/>
          </a:prstGeom>
          <a:noFill/>
        </p:spPr>
        <p:txBody>
          <a:bodyPr wrap="square" rtlCol="0">
            <a:spAutoFit/>
            <a:scene3d>
              <a:camera prst="orthographicFront"/>
              <a:lightRig rig="threePt" dir="t"/>
            </a:scene3d>
          </a:bodyPr>
          <a:lstStyle/>
          <a:p>
            <a:r>
              <a:rPr lang="zh-CN" altLang="en-US" sz="32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网址：</a:t>
            </a:r>
            <a:r>
              <a:rPr lang="en-US" altLang="zh-CN" sz="32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www.cnki.net</a:t>
            </a:r>
            <a:endParaRPr lang="en-US" altLang="zh-CN" sz="3200" b="1" noProof="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619681" y="950595"/>
            <a:ext cx="11132343" cy="57626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par>
                          <p:cTn id="14" fill="hold">
                            <p:stCondLst>
                              <p:cond delay="20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TextBox 19"/>
          <p:cNvSpPr txBox="1"/>
          <p:nvPr/>
        </p:nvSpPr>
        <p:spPr>
          <a:xfrm>
            <a:off x="1097763" y="190345"/>
            <a:ext cx="2011680" cy="645160"/>
          </a:xfrm>
          <a:prstGeom prst="rect">
            <a:avLst/>
          </a:prstGeom>
          <a:noFill/>
        </p:spPr>
        <p:txBody>
          <a:bodyPr wrap="none" rtlCol="0">
            <a:spAutoFit/>
          </a:bodyPr>
          <a:p>
            <a:pPr defTabSz="1218565"/>
            <a:r>
              <a:rPr lang="zh-CN" altLang="en-US" sz="3600" b="1" dirty="0">
                <a:solidFill>
                  <a:prstClr val="black">
                    <a:lumMod val="75000"/>
                    <a:lumOff val="25000"/>
                  </a:prstClr>
                </a:solidFill>
                <a:latin typeface="微软雅黑" panose="020B0503020204020204" pitchFamily="34" charset="-122"/>
                <a:ea typeface="微软雅黑" panose="020B0503020204020204" pitchFamily="34" charset="-122"/>
              </a:rPr>
              <a:t>中国知网</a:t>
            </a:r>
            <a:endParaRPr lang="zh-CN" altLang="en-US" sz="36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337185" y="1191895"/>
            <a:ext cx="8315960" cy="5266690"/>
          </a:xfrm>
          <a:prstGeom prst="rect">
            <a:avLst/>
          </a:prstGeom>
        </p:spPr>
      </p:pic>
      <p:pic>
        <p:nvPicPr>
          <p:cNvPr id="3" name="图片 2" descr="2"/>
          <p:cNvPicPr>
            <a:picLocks noChangeAspect="1"/>
          </p:cNvPicPr>
          <p:nvPr/>
        </p:nvPicPr>
        <p:blipFill>
          <a:blip r:embed="rId2"/>
          <a:stretch>
            <a:fillRect/>
          </a:stretch>
        </p:blipFill>
        <p:spPr>
          <a:xfrm>
            <a:off x="412750" y="1158240"/>
            <a:ext cx="11024870" cy="5300345"/>
          </a:xfrm>
          <a:prstGeom prst="rect">
            <a:avLst/>
          </a:prstGeom>
        </p:spPr>
      </p:pic>
      <p:pic>
        <p:nvPicPr>
          <p:cNvPr id="4" name="图片 3" descr="3"/>
          <p:cNvPicPr>
            <a:picLocks noChangeAspect="1"/>
          </p:cNvPicPr>
          <p:nvPr/>
        </p:nvPicPr>
        <p:blipFill>
          <a:blip r:embed="rId3"/>
          <a:stretch>
            <a:fillRect/>
          </a:stretch>
        </p:blipFill>
        <p:spPr>
          <a:xfrm>
            <a:off x="5851525" y="1654810"/>
            <a:ext cx="5586095" cy="5069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TextBox 19"/>
          <p:cNvSpPr txBox="1"/>
          <p:nvPr/>
        </p:nvSpPr>
        <p:spPr>
          <a:xfrm>
            <a:off x="1097763" y="190345"/>
            <a:ext cx="2011680" cy="645160"/>
          </a:xfrm>
          <a:prstGeom prst="rect">
            <a:avLst/>
          </a:prstGeom>
          <a:noFill/>
        </p:spPr>
        <p:txBody>
          <a:bodyPr wrap="none" rtlCol="0">
            <a:spAutoFit/>
          </a:bodyPr>
          <a:p>
            <a:pPr defTabSz="1218565"/>
            <a:r>
              <a:rPr lang="zh-CN" altLang="en-US" sz="3600" b="1" dirty="0">
                <a:solidFill>
                  <a:prstClr val="black">
                    <a:lumMod val="75000"/>
                    <a:lumOff val="25000"/>
                  </a:prstClr>
                </a:solidFill>
                <a:latin typeface="微软雅黑" panose="020B0503020204020204" pitchFamily="34" charset="-122"/>
                <a:ea typeface="微软雅黑" panose="020B0503020204020204" pitchFamily="34" charset="-122"/>
              </a:rPr>
              <a:t>中国知网</a:t>
            </a:r>
            <a:endParaRPr lang="zh-CN" altLang="en-US" sz="36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360680" y="1065530"/>
            <a:ext cx="8755380" cy="5377180"/>
          </a:xfrm>
          <a:prstGeom prst="rect">
            <a:avLst/>
          </a:prstGeom>
        </p:spPr>
      </p:pic>
      <p:pic>
        <p:nvPicPr>
          <p:cNvPr id="3" name="图片 2" descr="2"/>
          <p:cNvPicPr>
            <a:picLocks noChangeAspect="1"/>
          </p:cNvPicPr>
          <p:nvPr/>
        </p:nvPicPr>
        <p:blipFill>
          <a:blip r:embed="rId2"/>
          <a:stretch>
            <a:fillRect/>
          </a:stretch>
        </p:blipFill>
        <p:spPr>
          <a:xfrm>
            <a:off x="1949450" y="1417955"/>
            <a:ext cx="9989185" cy="4914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97763" y="21320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资源收录</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595880" y="946785"/>
            <a:ext cx="6981825" cy="5771515"/>
          </a:xfrm>
          <a:prstGeom prst="rect">
            <a:avLst/>
          </a:prstGeom>
        </p:spPr>
      </p:pic>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97763" y="21320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资源介绍</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543560" y="1047115"/>
            <a:ext cx="11104880" cy="4954270"/>
          </a:xfrm>
          <a:prstGeom prst="rect">
            <a:avLst/>
          </a:prstGeom>
          <a:noFill/>
        </p:spPr>
        <p:txBody>
          <a:bodyPr wrap="square" rtlCol="0" anchor="t">
            <a:spAutoFit/>
          </a:bodyPr>
          <a:lstStyle/>
          <a:p>
            <a:pPr algn="ctr">
              <a:lnSpc>
                <a:spcPct val="150000"/>
              </a:lnSpc>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《中国学术期刊（网络版）》</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中国学术期刊（网络版）》是具有全球影响力的连续动态更新的中国学术期刊全文数据库，是“十一五”国家重大网络出版工程的子项目，是《国家“十一五”时期文化发展规划纲要》中国家“知识资源数据库”出版工程的重要组成部分。</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出版内容：</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以学术、技术、政策指导、高等科普及教育类期刊为主，内容覆盖自然科学、工程技术、农业、哲学、医学、人文社会科学等各个领域。收录国内学术期刊8</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550</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余种，全文文献总量5</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89</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0余万篇。</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专辑专题：</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产品分为十大专辑：基础科学、工程科技Ⅰ、工程科技Ⅱ、农业科技、医药卫生科技、哲学与人文科学、社会科学Ⅰ、社会科学Ⅱ、信息科技、经济与管理科学。十大专辑下分为168个专题。</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收录年限：</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自1915年至今出版的期刊，部分期刊回溯至创刊。</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97763" y="21320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资源介绍</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854075" y="1026795"/>
            <a:ext cx="10727690" cy="5099685"/>
          </a:xfrm>
          <a:prstGeom prst="rect">
            <a:avLst/>
          </a:prstGeom>
          <a:noFill/>
        </p:spPr>
        <p:txBody>
          <a:bodyPr wrap="square" rtlCol="0">
            <a:spAutoFit/>
          </a:bodyPr>
          <a:lstStyle/>
          <a:p>
            <a:pPr algn="ctr">
              <a:lnSpc>
                <a:spcPct val="120000"/>
              </a:lnSpc>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《中国优秀硕士学位论文全文数据库》</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ts val="2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《中国优秀硕士学位论文全文数据库》简称 CMFD，是国内内容全面、质量上乘、数据规范、出版迅速、实用便捷的硕士学位论文全文数据库。</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出版内容：</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覆盖基础科学、工程技术、农业、哲学、医学、哲学、人文、社会科学等各个领域。目前，收录来自7</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0余家培养单位的优秀硕士学位论文4</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0余万篇。</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资源特色：</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重点收录985、211高校、中国科学院、社会科学院等重点院校高校的优秀硕士论文、重要特色学科如通信、军事学、中医药等专业的优秀硕士论文。</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专辑专题：</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产品分为十大专辑：基础科学、工程科技Ⅰ、工程科技Ⅱ、农业科技、医药卫生科技、哲学与人文科学、社会科学Ⅰ、社会科学Ⅱ、信息科技、经济与管理科学。十大专辑下分为168个专题。</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收录年限：</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从1984年至今的硕士学位论文。</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1097763" y="21320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资源介绍</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995680" y="1131570"/>
            <a:ext cx="10406380" cy="4769485"/>
          </a:xfrm>
          <a:prstGeom prst="rect">
            <a:avLst/>
          </a:prstGeom>
          <a:noFill/>
        </p:spPr>
        <p:txBody>
          <a:bodyPr wrap="square" rtlCol="0" anchor="t">
            <a:spAutoFit/>
          </a:bodyPr>
          <a:lstStyle/>
          <a:p>
            <a:pPr algn="ctr">
              <a:lnSpc>
                <a:spcPct val="100000"/>
              </a:lnSpc>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《中国博士学位论文全文数据库》</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《中国博士学位论文全文数据库》简称 CDFD，是国内内容全面、质量上乘、数据规范、出版迅速、实用便捷的博士学位论文全文数据库。</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出版内容：</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覆盖基础科学、工程技术、农业、医学、哲学、人文、社会科学等各个领域。目前，收录来自</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510</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余家培养单位的博士学位论文40余万篇。</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资源特色：收录全国985、211工程等重点高校，中国科学院、社会科学院等研究院所的博士学位论文。</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专辑专题：</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产品分为十大专辑：基础科学、工程科技Ⅰ、工程科技Ⅱ、农业科技、医药卫生科技、哲学与人文科学、社会科学Ⅰ、社会科学Ⅱ、信息科技、经济与管理科学。十大专辑下分为168个专题。</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收录年限：</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从1984年至今的博士学位论文。</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1097763" y="21320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资源介绍</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995680" y="1071880"/>
            <a:ext cx="10480675" cy="5384800"/>
          </a:xfrm>
          <a:prstGeom prst="rect">
            <a:avLst/>
          </a:prstGeom>
          <a:noFill/>
        </p:spPr>
        <p:txBody>
          <a:bodyPr wrap="square" rtlCol="0" anchor="t">
            <a:spAutoFit/>
          </a:bodyPr>
          <a:lstStyle/>
          <a:p>
            <a:pPr algn="ctr">
              <a:lnSpc>
                <a:spcPct val="100000"/>
              </a:lnSpc>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《中国重要会议论文全文数据库》</a:t>
            </a:r>
            <a:endParaRPr lang="zh-CN" altLang="en-US" sz="2400" b="1"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中国重要会议论文全文数据库》收录了国内重要会议主办单位或论文汇编单位书面授权，投稿到“中国知网”进行数字出版的会议论文，是《中国学术期刊（光盘版）》电子杂志社有限公司编辑出版的国家级连续电子出版物。</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资源特色：</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重点收录1999年以来，中国科协、社科联系统及省级以上的学会、协会，高校、科研机构，政府机关等举办的重要会议上发表的文献。其中，全国性会议文献超过总量的80%，部分连续召开的重要会议论文回溯至1953年。</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出版内容：</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目前，已收录出版</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万次国内重要会议投稿的论文，累积文献总量2</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0余万篇。</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专辑专题：</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产品分为十大专辑：基础科学、工程科技Ⅰ、工程科技Ⅱ、农业科技、医药卫生科技、哲学与人文科学、社会科学Ⅰ、社会科学Ⅱ、信息科技、经济与管理科学。十专辑下分为168个专题。</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收录年限：</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自1953年至今的会议论文集。</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21320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资源介绍</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999490" y="844550"/>
            <a:ext cx="10607675" cy="6000750"/>
          </a:xfrm>
          <a:prstGeom prst="rect">
            <a:avLst/>
          </a:prstGeom>
          <a:noFill/>
        </p:spPr>
        <p:txBody>
          <a:bodyPr wrap="square" rtlCol="0" anchor="t">
            <a:spAutoFit/>
          </a:bodyPr>
          <a:lstStyle/>
          <a:p>
            <a:pPr algn="ctr">
              <a:lnSpc>
                <a:spcPct val="10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《中国专利全文数据库》</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中国专利全文数据库（知网版）》包含发明公开、发明授权、实用新型和外观设计四个子库，准确地反映中国最新的专利发明。专利相关的文献、成果等信息来源于CNKI各大数据库。可以通过申请号、申请日、公开号、公开日、专利名称、摘要、分类号、申请人、发明人、优先权等检索项进行检索，并一次性下载专利说明书全文。</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文献来源：</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国家知识产权局知识产权出版社。</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显著优势：</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与通常的专利数据库相比，《中国专利全文数据库》（知网版）每条专利的知网节集成了与该专利相关的最新文献、科技成果、标准等信息，可以完整地展现该专利产生的背景、最新发展动态、相关领域的发展趋势，可以浏览发明人与发明机构更多的论述以及在各种出版物上发表的文献。</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专利分类：</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按照专利种类分为发明公开、发明授权、实用新型和外观设计四个类型，其中发明公开、发明授权和实用新型采用国际专利分类法（IPC 分类）和CNKI 168学科分类，外观设计采用国际外观设计分类和CNKI 168 学科分类。</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收录年限：</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从1985年至今的中国专利。</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4"/>
          <p:cNvSpPr txBox="1"/>
          <p:nvPr/>
        </p:nvSpPr>
        <p:spPr>
          <a:xfrm>
            <a:off x="815414" y="462365"/>
            <a:ext cx="3008380" cy="662379"/>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8565">
              <a:buNone/>
            </a:pPr>
            <a:r>
              <a:rPr lang="zh-CN" altLang="en-US" b="1" dirty="0">
                <a:solidFill>
                  <a:prstClr val="black">
                    <a:lumMod val="65000"/>
                    <a:lumOff val="35000"/>
                  </a:prstClr>
                </a:solidFill>
                <a:latin typeface="微软雅黑" panose="020B0503020204020204" pitchFamily="34" charset="-122"/>
                <a:ea typeface="微软雅黑" panose="020B0503020204020204" pitchFamily="34" charset="-122"/>
              </a:rPr>
              <a:t>目录</a:t>
            </a:r>
            <a:r>
              <a:rPr lang="en-US" altLang="zh-CN" b="1" dirty="0">
                <a:solidFill>
                  <a:prstClr val="black">
                    <a:lumMod val="65000"/>
                    <a:lumOff val="35000"/>
                  </a:prstClr>
                </a:solidFill>
                <a:latin typeface="微软雅黑" panose="020B0503020204020204" pitchFamily="34" charset="-122"/>
                <a:ea typeface="微软雅黑" panose="020B0503020204020204" pitchFamily="34" charset="-122"/>
              </a:rPr>
              <a:t>/</a:t>
            </a:r>
            <a:r>
              <a:rPr lang="en-US" altLang="zh-CN" sz="1865" b="1" dirty="0">
                <a:solidFill>
                  <a:prstClr val="black">
                    <a:lumMod val="65000"/>
                    <a:lumOff val="35000"/>
                  </a:prstClr>
                </a:solidFill>
                <a:latin typeface="微软雅黑" panose="020B0503020204020204" pitchFamily="34" charset="-122"/>
                <a:ea typeface="微软雅黑" panose="020B0503020204020204" pitchFamily="34" charset="-122"/>
              </a:rPr>
              <a:t>Contents</a:t>
            </a:r>
            <a:endParaRPr lang="en-GB" sz="1865" b="1" dirty="0">
              <a:solidFill>
                <a:prstClr val="black">
                  <a:lumMod val="65000"/>
                  <a:lumOff val="35000"/>
                </a:prstClr>
              </a:solidFill>
              <a:latin typeface="微软雅黑" panose="020B0503020204020204" pitchFamily="34" charset="-122"/>
              <a:ea typeface="微软雅黑" panose="020B0503020204020204" pitchFamily="34" charset="-122"/>
            </a:endParaRPr>
          </a:p>
        </p:txBody>
      </p:sp>
      <p:cxnSp>
        <p:nvCxnSpPr>
          <p:cNvPr id="23" name="直接连接符 22"/>
          <p:cNvCxnSpPr/>
          <p:nvPr/>
        </p:nvCxnSpPr>
        <p:spPr>
          <a:xfrm>
            <a:off x="984763" y="1124744"/>
            <a:ext cx="1019980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Freeform 81"/>
          <p:cNvSpPr/>
          <p:nvPr/>
        </p:nvSpPr>
        <p:spPr bwMode="auto">
          <a:xfrm>
            <a:off x="2205741" y="2733726"/>
            <a:ext cx="7738363" cy="2237383"/>
          </a:xfrm>
          <a:custGeom>
            <a:avLst/>
            <a:gdLst>
              <a:gd name="T0" fmla="*/ 0 w 5049"/>
              <a:gd name="T1" fmla="*/ 1263 h 1460"/>
              <a:gd name="T2" fmla="*/ 1159 w 5049"/>
              <a:gd name="T3" fmla="*/ 48 h 1460"/>
              <a:gd name="T4" fmla="*/ 2611 w 5049"/>
              <a:gd name="T5" fmla="*/ 1263 h 1460"/>
              <a:gd name="T6" fmla="*/ 2611 w 5049"/>
              <a:gd name="T7" fmla="*/ 1227 h 1460"/>
              <a:gd name="T8" fmla="*/ 3888 w 5049"/>
              <a:gd name="T9" fmla="*/ 15 h 1460"/>
              <a:gd name="T10" fmla="*/ 5049 w 5049"/>
              <a:gd name="T11" fmla="*/ 1138 h 1460"/>
            </a:gdLst>
            <a:ahLst/>
            <a:cxnLst>
              <a:cxn ang="0">
                <a:pos x="T0" y="T1"/>
              </a:cxn>
              <a:cxn ang="0">
                <a:pos x="T2" y="T3"/>
              </a:cxn>
              <a:cxn ang="0">
                <a:pos x="T4" y="T5"/>
              </a:cxn>
              <a:cxn ang="0">
                <a:pos x="T6" y="T7"/>
              </a:cxn>
              <a:cxn ang="0">
                <a:pos x="T8" y="T9"/>
              </a:cxn>
              <a:cxn ang="0">
                <a:pos x="T10" y="T11"/>
              </a:cxn>
            </a:cxnLst>
            <a:rect l="0" t="0" r="r" b="b"/>
            <a:pathLst>
              <a:path w="5049" h="1460">
                <a:moveTo>
                  <a:pt x="0" y="1263"/>
                </a:moveTo>
                <a:cubicBezTo>
                  <a:pt x="192" y="1062"/>
                  <a:pt x="724" y="48"/>
                  <a:pt x="1159" y="48"/>
                </a:cubicBezTo>
                <a:cubicBezTo>
                  <a:pt x="1594" y="48"/>
                  <a:pt x="2369" y="1066"/>
                  <a:pt x="2611" y="1263"/>
                </a:cubicBezTo>
                <a:cubicBezTo>
                  <a:pt x="2853" y="1460"/>
                  <a:pt x="2398" y="1435"/>
                  <a:pt x="2611" y="1227"/>
                </a:cubicBezTo>
                <a:cubicBezTo>
                  <a:pt x="2824" y="1019"/>
                  <a:pt x="3482" y="30"/>
                  <a:pt x="3888" y="15"/>
                </a:cubicBezTo>
                <a:cubicBezTo>
                  <a:pt x="4294" y="0"/>
                  <a:pt x="4807" y="904"/>
                  <a:pt x="5049" y="1138"/>
                </a:cubicBezTo>
              </a:path>
            </a:pathLst>
          </a:custGeom>
          <a:noFill/>
          <a:ln w="50800">
            <a:solidFill>
              <a:schemeClr val="tx1">
                <a:lumMod val="75000"/>
                <a:lumOff val="25000"/>
              </a:schemeClr>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4" name="Text Box 16"/>
          <p:cNvSpPr txBox="1">
            <a:spLocks noChangeArrowheads="1"/>
          </p:cNvSpPr>
          <p:nvPr/>
        </p:nvSpPr>
        <p:spPr bwMode="auto">
          <a:xfrm>
            <a:off x="1199515" y="2914650"/>
            <a:ext cx="180721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algn="ctr" defTabSz="1218565"/>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知识获取</a:t>
            </a:r>
            <a:endPar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6" name="Text Box 38"/>
          <p:cNvSpPr txBox="1">
            <a:spLocks noChangeArrowheads="1"/>
          </p:cNvSpPr>
          <p:nvPr/>
        </p:nvSpPr>
        <p:spPr bwMode="auto">
          <a:xfrm>
            <a:off x="3380740" y="3942715"/>
            <a:ext cx="143637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algn="ctr" defTabSz="1218565"/>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中国知网</a:t>
            </a:r>
            <a:endPar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8" name="Text Box 40"/>
          <p:cNvSpPr txBox="1">
            <a:spLocks noChangeArrowheads="1"/>
          </p:cNvSpPr>
          <p:nvPr/>
        </p:nvSpPr>
        <p:spPr bwMode="auto">
          <a:xfrm>
            <a:off x="5303520" y="2761615"/>
            <a:ext cx="183769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检索及检索结果分析</a:t>
            </a:r>
            <a:endPar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40" name="Text Box 42"/>
          <p:cNvSpPr txBox="1">
            <a:spLocks noChangeArrowheads="1"/>
          </p:cNvSpPr>
          <p:nvPr/>
        </p:nvSpPr>
        <p:spPr bwMode="auto">
          <a:xfrm>
            <a:off x="7521575" y="4195445"/>
            <a:ext cx="1436370" cy="829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algn="ctr" defTabSz="1218565"/>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阅读、下载、拓展</a:t>
            </a:r>
            <a:endPar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42" name="Text Box 44"/>
          <p:cNvSpPr txBox="1">
            <a:spLocks noChangeArrowheads="1"/>
          </p:cNvSpPr>
          <p:nvPr/>
        </p:nvSpPr>
        <p:spPr bwMode="auto">
          <a:xfrm>
            <a:off x="9264650" y="2806065"/>
            <a:ext cx="180721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p>
            <a:pPr algn="ctr" defTabSz="1218565"/>
            <a:r>
              <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rPr>
              <a:t>总结应用</a:t>
            </a:r>
            <a:endParaRPr lang="zh-CN" altLang="en-US" sz="2400" b="1"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3335658" y="2180862"/>
            <a:ext cx="1381681" cy="1382024"/>
            <a:chOff x="2501743" y="1635646"/>
            <a:chExt cx="1036261" cy="1036518"/>
          </a:xfrm>
        </p:grpSpPr>
        <p:sp>
          <p:nvSpPr>
            <p:cNvPr id="29" name="Oval 53"/>
            <p:cNvSpPr>
              <a:spLocks noChangeArrowheads="1"/>
            </p:cNvSpPr>
            <p:nvPr/>
          </p:nvSpPr>
          <p:spPr bwMode="auto">
            <a:xfrm>
              <a:off x="2501743" y="1635646"/>
              <a:ext cx="1036261" cy="1036518"/>
            </a:xfrm>
            <a:prstGeom prst="ellipse">
              <a:avLst/>
            </a:prstGeom>
            <a:solidFill>
              <a:schemeClr val="accent2"/>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4" name="Text Box 59"/>
            <p:cNvSpPr txBox="1">
              <a:spLocks noChangeArrowheads="1"/>
            </p:cNvSpPr>
            <p:nvPr/>
          </p:nvSpPr>
          <p:spPr bwMode="auto">
            <a:xfrm>
              <a:off x="2639226" y="1835816"/>
              <a:ext cx="782803" cy="65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5065" b="1" dirty="0">
                  <a:solidFill>
                    <a:prstClr val="white"/>
                  </a:solidFill>
                  <a:latin typeface="微软雅黑" panose="020B0503020204020204" pitchFamily="34" charset="-122"/>
                  <a:ea typeface="微软雅黑" panose="020B0503020204020204" pitchFamily="34" charset="-122"/>
                </a:rPr>
                <a:t>01</a:t>
              </a:r>
              <a:endParaRPr lang="en-US" altLang="zh-CN" sz="5065" b="1" dirty="0">
                <a:solidFill>
                  <a:prstClr val="white"/>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5561069" y="3918662"/>
            <a:ext cx="1381681" cy="1382024"/>
            <a:chOff x="4170801" y="2938997"/>
            <a:chExt cx="1036261" cy="1036518"/>
          </a:xfrm>
        </p:grpSpPr>
        <p:sp>
          <p:nvSpPr>
            <p:cNvPr id="30" name="Oval 53"/>
            <p:cNvSpPr>
              <a:spLocks noChangeArrowheads="1"/>
            </p:cNvSpPr>
            <p:nvPr/>
          </p:nvSpPr>
          <p:spPr bwMode="auto">
            <a:xfrm>
              <a:off x="4170801" y="2938997"/>
              <a:ext cx="1036261" cy="1036518"/>
            </a:xfrm>
            <a:prstGeom prst="ellipse">
              <a:avLst/>
            </a:prstGeom>
            <a:solidFill>
              <a:schemeClr val="accent3"/>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5" name="Text Box 60"/>
            <p:cNvSpPr txBox="1">
              <a:spLocks noChangeArrowheads="1"/>
            </p:cNvSpPr>
            <p:nvPr/>
          </p:nvSpPr>
          <p:spPr bwMode="auto">
            <a:xfrm>
              <a:off x="4292373" y="3105837"/>
              <a:ext cx="782803" cy="65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5065" b="1" dirty="0">
                  <a:solidFill>
                    <a:prstClr val="white"/>
                  </a:solidFill>
                  <a:latin typeface="微软雅黑" panose="020B0503020204020204" pitchFamily="34" charset="-122"/>
                  <a:ea typeface="微软雅黑" panose="020B0503020204020204" pitchFamily="34" charset="-122"/>
                </a:rPr>
                <a:t>02</a:t>
              </a:r>
              <a:endParaRPr lang="en-US" altLang="zh-CN" sz="5065" b="1" dirty="0">
                <a:solidFill>
                  <a:prstClr val="white"/>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7438569" y="2180862"/>
            <a:ext cx="1381681" cy="1382024"/>
            <a:chOff x="5578926" y="1635646"/>
            <a:chExt cx="1036261" cy="1036518"/>
          </a:xfrm>
        </p:grpSpPr>
        <p:sp>
          <p:nvSpPr>
            <p:cNvPr id="31" name="Oval 53"/>
            <p:cNvSpPr>
              <a:spLocks noChangeArrowheads="1"/>
            </p:cNvSpPr>
            <p:nvPr/>
          </p:nvSpPr>
          <p:spPr bwMode="auto">
            <a:xfrm>
              <a:off x="5578926" y="1635646"/>
              <a:ext cx="1036261" cy="1036518"/>
            </a:xfrm>
            <a:prstGeom prst="ellipse">
              <a:avLst/>
            </a:prstGeom>
            <a:solidFill>
              <a:schemeClr val="accent4"/>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6" name="Text Box 61"/>
            <p:cNvSpPr txBox="1">
              <a:spLocks noChangeArrowheads="1"/>
            </p:cNvSpPr>
            <p:nvPr/>
          </p:nvSpPr>
          <p:spPr bwMode="auto">
            <a:xfrm>
              <a:off x="5721148" y="1835816"/>
              <a:ext cx="782803" cy="65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5065" b="1" dirty="0">
                  <a:solidFill>
                    <a:prstClr val="white"/>
                  </a:solidFill>
                  <a:latin typeface="微软雅黑" panose="020B0503020204020204" pitchFamily="34" charset="-122"/>
                  <a:ea typeface="微软雅黑" panose="020B0503020204020204" pitchFamily="34" charset="-122"/>
                </a:rPr>
                <a:t>03</a:t>
              </a:r>
              <a:endParaRPr lang="en-US" altLang="zh-CN" sz="5065" b="1" dirty="0">
                <a:solidFill>
                  <a:prstClr val="white"/>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9454006" y="3857366"/>
            <a:ext cx="1381681" cy="1382024"/>
            <a:chOff x="7090504" y="2893023"/>
            <a:chExt cx="1036261" cy="1036518"/>
          </a:xfrm>
        </p:grpSpPr>
        <p:sp>
          <p:nvSpPr>
            <p:cNvPr id="32" name="Oval 53"/>
            <p:cNvSpPr>
              <a:spLocks noChangeArrowheads="1"/>
            </p:cNvSpPr>
            <p:nvPr/>
          </p:nvSpPr>
          <p:spPr bwMode="auto">
            <a:xfrm>
              <a:off x="7090504" y="2893023"/>
              <a:ext cx="1036261" cy="1036518"/>
            </a:xfrm>
            <a:prstGeom prst="ellipse">
              <a:avLst/>
            </a:prstGeom>
            <a:solidFill>
              <a:schemeClr val="accent1"/>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7" name="Text Box 62"/>
            <p:cNvSpPr txBox="1">
              <a:spLocks noChangeArrowheads="1"/>
            </p:cNvSpPr>
            <p:nvPr/>
          </p:nvSpPr>
          <p:spPr bwMode="auto">
            <a:xfrm>
              <a:off x="7225896" y="3105837"/>
              <a:ext cx="782803" cy="65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5065" b="1" dirty="0">
                  <a:solidFill>
                    <a:prstClr val="white"/>
                  </a:solidFill>
                  <a:latin typeface="微软雅黑" panose="020B0503020204020204" pitchFamily="34" charset="-122"/>
                  <a:ea typeface="微软雅黑" panose="020B0503020204020204" pitchFamily="34" charset="-122"/>
                </a:rPr>
                <a:t>04</a:t>
              </a:r>
              <a:endParaRPr lang="en-US" altLang="zh-CN" sz="5065" b="1" dirty="0">
                <a:solidFill>
                  <a:prstClr val="white"/>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389189" y="3849702"/>
            <a:ext cx="1381681" cy="1382024"/>
            <a:chOff x="1041891" y="2887277"/>
            <a:chExt cx="1036261" cy="1036518"/>
          </a:xfrm>
        </p:grpSpPr>
        <p:sp>
          <p:nvSpPr>
            <p:cNvPr id="33" name="Oval 53"/>
            <p:cNvSpPr>
              <a:spLocks noChangeArrowheads="1"/>
            </p:cNvSpPr>
            <p:nvPr/>
          </p:nvSpPr>
          <p:spPr bwMode="auto">
            <a:xfrm>
              <a:off x="1041891" y="2887277"/>
              <a:ext cx="1036261" cy="1036518"/>
            </a:xfrm>
            <a:prstGeom prst="ellipse">
              <a:avLst/>
            </a:prstGeom>
            <a:solidFill>
              <a:schemeClr val="accent1"/>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48" name="Text Box 58"/>
            <p:cNvSpPr txBox="1">
              <a:spLocks noChangeArrowheads="1"/>
            </p:cNvSpPr>
            <p:nvPr/>
          </p:nvSpPr>
          <p:spPr bwMode="auto">
            <a:xfrm>
              <a:off x="1177282" y="3105837"/>
              <a:ext cx="782803" cy="437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zh-CN" altLang="en-US" sz="3200" b="1" dirty="0">
                  <a:solidFill>
                    <a:prstClr val="white"/>
                  </a:solidFill>
                  <a:latin typeface="微软雅黑" panose="020B0503020204020204" pitchFamily="34" charset="-122"/>
                  <a:ea typeface="微软雅黑" panose="020B0503020204020204" pitchFamily="34" charset="-122"/>
                </a:rPr>
                <a:t>前言</a:t>
              </a:r>
              <a:endParaRPr lang="zh-CN" altLang="en-US" sz="3200" b="1"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dissolve">
                                      <p:cBhvr>
                                        <p:cTn id="7" dur="500"/>
                                        <p:tgtEl>
                                          <p:spTgt spid="2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0"/>
                                        <p:tgtEl>
                                          <p:spTgt spid="28"/>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par>
                                <p:cTn id="26" presetID="53" presetClass="entr" presetSubtype="16" fill="hold" nodeType="withEffect">
                                  <p:stCondLst>
                                    <p:cond delay="100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53" presetClass="entr" presetSubtype="16" fill="hold" nodeType="withEffect">
                                  <p:stCondLst>
                                    <p:cond delay="150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20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21320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资源介绍</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097915" y="846455"/>
            <a:ext cx="10349230" cy="6000750"/>
          </a:xfrm>
          <a:prstGeom prst="rect">
            <a:avLst/>
          </a:prstGeom>
          <a:noFill/>
        </p:spPr>
        <p:txBody>
          <a:bodyPr wrap="square" rtlCol="0" anchor="t">
            <a:spAutoFit/>
          </a:bodyPr>
          <a:lstStyle/>
          <a:p>
            <a:pPr algn="ctr">
              <a:lnSpc>
                <a:spcPct val="10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《国家标准全文数据库》</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国家标准全文数据库》收录了由中国标准出版社出版的，国家标准化管理委员会发布的所有国家标准，占国家标准总量的90%以上。标准的内容来源于中国标准出版社，相关的文献、专利、成果等信息来源于CNKI各大数据库。可以通过标准号、中文标准名称、起草单位、起草人、采用标准号、发布日期、中国标准分类号、国际标准分类号等检索项进行检索。</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显著优势：</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实现了国家标准与学术期刊、学位论文、专利、科技成果等数据库在同一平台上的跨库检索，且在每一个标准条目的知网节细览页链接了相关的国内外标准、学术期刊、学位论文、会议论文、报纸、年鉴、专利和科技成果等，帮助人们了解每条标准的产生背景、最新发展动态和相关领域的发展趋势，为研究每一条标准及其所处技术领域的发展动态提供了完备的信息集成服务。</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标准分类：</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《国家标准全文数据库》（SCSF）按照中国标准分类法（CCS分类）、国际标准分类法（ICS分类）和CNKI168学科分类法。</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indent="508000" fontAlgn="auto">
              <a:lnSpc>
                <a:spcPct val="100000"/>
              </a:lnSpc>
              <a:extLst>
                <a:ext uri="{35155182-B16C-46BC-9424-99874614C6A1}">
                  <wpsdc:indentchars xmlns:wpsdc="http://www.wps.cn/officeDocument/2017/drawingmlCustomData" val="200" checksum="282533468"/>
                </a:ext>
              </a:extLst>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收录年限：</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1950年至今。</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收录数量：</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目前，《国家标准全文数据库》共收录国家标准约6万项。</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21320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资源介绍</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940435" y="1042035"/>
            <a:ext cx="10594340" cy="5384800"/>
          </a:xfrm>
          <a:prstGeom prst="rect">
            <a:avLst/>
          </a:prstGeom>
          <a:noFill/>
        </p:spPr>
        <p:txBody>
          <a:bodyPr wrap="square" rtlCol="0">
            <a:spAutoFit/>
          </a:bodyPr>
          <a:lstStyle/>
          <a:p>
            <a:pPr algn="ctr">
              <a:lnSpc>
                <a:spcPct val="100000"/>
              </a:lnSpc>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《中国工具书网络出版总库》</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extLst>
                <a:ext uri="{35155182-B16C-46BC-9424-99874614C6A1}">
                  <wpsdc:indentchars xmlns:wpsdc="http://www.wps.cn/officeDocument/2017/drawingmlCustomData" val="200" checksum="282533468"/>
                </a:ext>
              </a:extLst>
            </a:pP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508000" algn="l" fontAlgn="auto">
              <a:lnSpc>
                <a:spcPct val="100000"/>
              </a:lnSpc>
              <a:extLst>
                <a:ext uri="{35155182-B16C-46BC-9424-99874614C6A1}">
                  <wpsdc:indentchars xmlns:wpsdc="http://www.wps.cn/officeDocument/2017/drawingmlCustomData" val="200" checksum="282533468"/>
                </a:ext>
              </a:extLst>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《中国工具书网络出版总库》</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是全球最大的在线中文工具书全文数据库，CRFD收录语文词典、专业词典、百科全书、手册、图录图鉴、表谱、资料集等工具书，全文文本化和深度标引。</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extLst>
                <a:ext uri="{35155182-B16C-46BC-9424-99874614C6A1}">
                  <wpsdc:indentchars xmlns:wpsdc="http://www.wps.cn/officeDocument/2017/drawingmlCustomData" val="200" checksum="282533468"/>
                </a:ext>
              </a:extLst>
            </a:pP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extLst>
                <a:ext uri="{35155182-B16C-46BC-9424-99874614C6A1}">
                  <wpsdc:indentchars xmlns:wpsdc="http://www.wps.cn/officeDocument/2017/drawingmlCustomData" val="200" checksum="282533468"/>
                </a:ext>
              </a:extLst>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资源收录：</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与上海辞书出版社、商务印书馆、中华书局等</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300</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余家出版社长期合作，汇集了</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120</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00余部工具书，</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000万词条，</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00万张图片，分为语文、专业和百科分库。</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buFont typeface="Arial" panose="020B0604020202020204" pitchFamily="34" charset="0"/>
              <a:buNone/>
              <a:extLst>
                <a:ext uri="{35155182-B16C-46BC-9424-99874614C6A1}">
                  <wpsdc:indentchars xmlns:wpsdc="http://www.wps.cn/officeDocument/2017/drawingmlCustomData" val="200" checksum="282533468"/>
                </a:ext>
              </a:extLst>
            </a:pP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buFont typeface="Arial" panose="020B0604020202020204" pitchFamily="34" charset="0"/>
              <a:buNone/>
              <a:extLst>
                <a:ext uri="{35155182-B16C-46BC-9424-99874614C6A1}">
                  <wpsdc:indentchars xmlns:wpsdc="http://www.wps.cn/officeDocument/2017/drawingmlCustomData" val="200" checksum="282533468"/>
                </a:ext>
              </a:extLst>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语文分库</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收录汉语语文字词典和其他语种的语文词典，供语言文字学习用。</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buFont typeface="Arial" panose="020B0604020202020204" pitchFamily="34" charset="0"/>
              <a:buNone/>
              <a:extLst>
                <a:ext uri="{35155182-B16C-46BC-9424-99874614C6A1}">
                  <wpsdc:indentchars xmlns:wpsdc="http://www.wps.cn/officeDocument/2017/drawingmlCustomData" val="200" checksum="282533468"/>
                </a:ext>
              </a:extLst>
            </a:pP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buFont typeface="Arial" panose="020B0604020202020204" pitchFamily="34" charset="0"/>
              <a:buNone/>
              <a:extLst>
                <a:ext uri="{35155182-B16C-46BC-9424-99874614C6A1}">
                  <wpsdc:indentchars xmlns:wpsdc="http://www.wps.cn/officeDocument/2017/drawingmlCustomData" val="200" checksum="282533468"/>
                </a:ext>
              </a:extLst>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专业分库</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覆盖人文社会科学、自然科学、工程技术、医学、农学、教育、管理、信息等各个专业领域，类型包括专业词典、手册、图录图鉴、年表、史书、教材和大部头专著等，适合专业工作人员使用。</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buFont typeface="Arial" panose="020B0604020202020204" pitchFamily="34" charset="0"/>
              <a:buNone/>
              <a:extLst>
                <a:ext uri="{35155182-B16C-46BC-9424-99874614C6A1}">
                  <wpsdc:indentchars xmlns:wpsdc="http://www.wps.cn/officeDocument/2017/drawingmlCustomData" val="200" checksum="282533468"/>
                </a:ext>
              </a:extLst>
            </a:pP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508000" algn="l" fontAlgn="auto">
              <a:lnSpc>
                <a:spcPct val="100000"/>
              </a:lnSpc>
              <a:buFont typeface="Arial" panose="020B0604020202020204" pitchFamily="34" charset="0"/>
              <a:buNone/>
              <a:extLst>
                <a:ext uri="{35155182-B16C-46BC-9424-99874614C6A1}">
                  <wpsdc:indentchars xmlns:wpsdc="http://www.wps.cn/officeDocument/2017/drawingmlCustomData" val="200" checksum="282533468"/>
                </a:ext>
              </a:extLst>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百科分库</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收录历史、文化、科普、鉴赏、生活等方面的百科全书、辞典、手册、图录等工具书，适合大众知识拓展用。</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42"/>
          <p:cNvSpPr/>
          <p:nvPr/>
        </p:nvSpPr>
        <p:spPr bwMode="auto">
          <a:xfrm>
            <a:off x="2431169" y="1914123"/>
            <a:ext cx="2938300" cy="670437"/>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1" name="Freeform 42"/>
          <p:cNvSpPr/>
          <p:nvPr/>
        </p:nvSpPr>
        <p:spPr bwMode="auto">
          <a:xfrm flipH="1">
            <a:off x="6763158" y="1914123"/>
            <a:ext cx="2938300" cy="670437"/>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2" name="Freeform 42"/>
          <p:cNvSpPr/>
          <p:nvPr/>
        </p:nvSpPr>
        <p:spPr bwMode="auto">
          <a:xfrm flipV="1">
            <a:off x="2431169" y="4933967"/>
            <a:ext cx="2938300" cy="668997"/>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3" name="Freeform 42"/>
          <p:cNvSpPr/>
          <p:nvPr/>
        </p:nvSpPr>
        <p:spPr bwMode="auto">
          <a:xfrm flipH="1" flipV="1">
            <a:off x="6763158" y="4933967"/>
            <a:ext cx="2938300" cy="668997"/>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34" name="矩形 32"/>
          <p:cNvSpPr>
            <a:spLocks noChangeArrowheads="1"/>
          </p:cNvSpPr>
          <p:nvPr/>
        </p:nvSpPr>
        <p:spPr bwMode="auto">
          <a:xfrm>
            <a:off x="0" y="3302475"/>
            <a:ext cx="12192000" cy="1043060"/>
          </a:xfrm>
          <a:prstGeom prst="rect">
            <a:avLst/>
          </a:prstGeom>
          <a:solidFill>
            <a:schemeClr val="bg1">
              <a:lumMod val="85000"/>
            </a:schemeClr>
          </a:solidFill>
          <a:ln>
            <a:noFill/>
          </a:ln>
        </p:spPr>
        <p:txBody>
          <a:bodyPr lIns="82779" tIns="41389" rIns="82779" bIns="41389"/>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endParaRPr lang="zh-CN" altLang="en-US" sz="1600">
              <a:solidFill>
                <a:prstClr val="black"/>
              </a:solidFill>
              <a:latin typeface="微软雅黑" panose="020B0503020204020204" pitchFamily="34" charset="-122"/>
            </a:endParaRPr>
          </a:p>
        </p:txBody>
      </p:sp>
      <p:sp>
        <p:nvSpPr>
          <p:cNvPr id="35" name="TextBox 33"/>
          <p:cNvSpPr txBox="1">
            <a:spLocks noChangeArrowheads="1"/>
          </p:cNvSpPr>
          <p:nvPr/>
        </p:nvSpPr>
        <p:spPr bwMode="auto">
          <a:xfrm>
            <a:off x="4607078" y="3598847"/>
            <a:ext cx="2603500" cy="574675"/>
          </a:xfrm>
          <a:prstGeom prst="rect">
            <a:avLst/>
          </a:prstGeom>
          <a:noFill/>
          <a:ln>
            <a:noFill/>
          </a:ln>
        </p:spPr>
        <p:txBody>
          <a:bodyPr wrap="non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l" defTabSz="1218565" eaLnBrk="1" hangingPunct="1">
              <a:spcBef>
                <a:spcPct val="0"/>
              </a:spcBef>
              <a:buNone/>
            </a:pPr>
            <a:r>
              <a:rPr lang="zh-CN" altLang="en-US" sz="3200" b="1" dirty="0">
                <a:solidFill>
                  <a:schemeClr val="tx1"/>
                </a:solidFill>
                <a:latin typeface="微软雅黑" panose="020B0503020204020204" pitchFamily="34" charset="-122"/>
              </a:rPr>
              <a:t>文献资源体系</a:t>
            </a:r>
            <a:endParaRPr lang="zh-CN" altLang="en-US" sz="3200" b="1" dirty="0">
              <a:solidFill>
                <a:schemeClr val="tx1"/>
              </a:solidFill>
              <a:latin typeface="微软雅黑" panose="020B0503020204020204" pitchFamily="34" charset="-122"/>
            </a:endParaRPr>
          </a:p>
        </p:txBody>
      </p:sp>
      <p:grpSp>
        <p:nvGrpSpPr>
          <p:cNvPr id="36" name="组合 34"/>
          <p:cNvGrpSpPr/>
          <p:nvPr/>
        </p:nvGrpSpPr>
        <p:grpSpPr bwMode="auto">
          <a:xfrm>
            <a:off x="1923970" y="2519820"/>
            <a:ext cx="1044569" cy="1047377"/>
            <a:chOff x="0" y="0"/>
            <a:chExt cx="1154113" cy="1155699"/>
          </a:xfrm>
          <a:solidFill>
            <a:schemeClr val="bg1">
              <a:lumMod val="65000"/>
            </a:schemeClr>
          </a:solidFill>
        </p:grpSpPr>
        <p:sp>
          <p:nvSpPr>
            <p:cNvPr id="37" name="Oval 30"/>
            <p:cNvSpPr>
              <a:spLocks noChangeArrowheads="1"/>
            </p:cNvSpPr>
            <p:nvPr/>
          </p:nvSpPr>
          <p:spPr bwMode="auto">
            <a:xfrm>
              <a:off x="0" y="0"/>
              <a:ext cx="1154113" cy="1155699"/>
            </a:xfrm>
            <a:prstGeom prst="ellipse">
              <a:avLst/>
            </a:prstGeom>
            <a:solidFill>
              <a:schemeClr val="accent1"/>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endParaRPr lang="zh-CN" altLang="en-US" sz="1600">
                <a:solidFill>
                  <a:prstClr val="black"/>
                </a:solidFill>
                <a:latin typeface="微软雅黑" panose="020B0503020204020204" pitchFamily="34" charset="-122"/>
              </a:endParaRPr>
            </a:p>
          </p:txBody>
        </p:sp>
        <p:sp>
          <p:nvSpPr>
            <p:cNvPr id="38"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39" name="组合 37"/>
          <p:cNvGrpSpPr/>
          <p:nvPr/>
        </p:nvGrpSpPr>
        <p:grpSpPr bwMode="auto">
          <a:xfrm>
            <a:off x="1946960" y="3947016"/>
            <a:ext cx="1044569" cy="1047377"/>
            <a:chOff x="0" y="0"/>
            <a:chExt cx="1154113" cy="1155698"/>
          </a:xfrm>
          <a:solidFill>
            <a:schemeClr val="bg1">
              <a:lumMod val="65000"/>
            </a:schemeClr>
          </a:solidFill>
        </p:grpSpPr>
        <p:sp>
          <p:nvSpPr>
            <p:cNvPr id="40" name="Oval 31"/>
            <p:cNvSpPr>
              <a:spLocks noChangeArrowheads="1"/>
            </p:cNvSpPr>
            <p:nvPr/>
          </p:nvSpPr>
          <p:spPr bwMode="auto">
            <a:xfrm>
              <a:off x="0" y="0"/>
              <a:ext cx="1154113" cy="1155699"/>
            </a:xfrm>
            <a:prstGeom prst="ellipse">
              <a:avLst/>
            </a:prstGeom>
            <a:solidFill>
              <a:schemeClr val="accent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endParaRPr lang="zh-CN" altLang="en-US" sz="1600">
                <a:solidFill>
                  <a:prstClr val="black"/>
                </a:solidFill>
                <a:latin typeface="微软雅黑" panose="020B0503020204020204" pitchFamily="34" charset="-122"/>
              </a:endParaRPr>
            </a:p>
          </p:txBody>
        </p:sp>
        <p:sp>
          <p:nvSpPr>
            <p:cNvPr id="41"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42" name="组合 40"/>
          <p:cNvGrpSpPr/>
          <p:nvPr/>
        </p:nvGrpSpPr>
        <p:grpSpPr bwMode="auto">
          <a:xfrm>
            <a:off x="9136785" y="2548593"/>
            <a:ext cx="1046007" cy="1047377"/>
            <a:chOff x="0" y="0"/>
            <a:chExt cx="1155700" cy="1155698"/>
          </a:xfrm>
          <a:solidFill>
            <a:schemeClr val="bg1">
              <a:lumMod val="65000"/>
            </a:schemeClr>
          </a:solidFill>
        </p:grpSpPr>
        <p:sp>
          <p:nvSpPr>
            <p:cNvPr id="43" name="Oval 33"/>
            <p:cNvSpPr>
              <a:spLocks noChangeArrowheads="1"/>
            </p:cNvSpPr>
            <p:nvPr/>
          </p:nvSpPr>
          <p:spPr bwMode="auto">
            <a:xfrm>
              <a:off x="0" y="0"/>
              <a:ext cx="1155700" cy="1155698"/>
            </a:xfrm>
            <a:prstGeom prst="ellipse">
              <a:avLst/>
            </a:prstGeom>
            <a:solidFill>
              <a:schemeClr val="accent3"/>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endParaRPr lang="zh-CN" altLang="en-US" sz="1600">
                <a:solidFill>
                  <a:prstClr val="black"/>
                </a:solidFill>
                <a:latin typeface="微软雅黑" panose="020B0503020204020204" pitchFamily="34" charset="-122"/>
              </a:endParaRPr>
            </a:p>
          </p:txBody>
        </p:sp>
        <p:sp>
          <p:nvSpPr>
            <p:cNvPr id="44" name="Freeform 36"/>
            <p:cNvSpPr>
              <a:spLocks noEditPoints="1"/>
            </p:cNvSpPr>
            <p:nvPr/>
          </p:nvSpPr>
          <p:spPr bwMode="auto">
            <a:xfrm>
              <a:off x="261937" y="217487"/>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45" name="组合 43"/>
          <p:cNvGrpSpPr/>
          <p:nvPr/>
        </p:nvGrpSpPr>
        <p:grpSpPr bwMode="auto">
          <a:xfrm>
            <a:off x="9179890" y="3974352"/>
            <a:ext cx="1044569" cy="1047377"/>
            <a:chOff x="0" y="0"/>
            <a:chExt cx="1154113" cy="1155698"/>
          </a:xfrm>
          <a:solidFill>
            <a:schemeClr val="bg1">
              <a:lumMod val="65000"/>
            </a:schemeClr>
          </a:solidFill>
        </p:grpSpPr>
        <p:sp>
          <p:nvSpPr>
            <p:cNvPr id="46" name="Oval 32"/>
            <p:cNvSpPr>
              <a:spLocks noChangeArrowheads="1"/>
            </p:cNvSpPr>
            <p:nvPr/>
          </p:nvSpPr>
          <p:spPr bwMode="auto">
            <a:xfrm>
              <a:off x="0" y="0"/>
              <a:ext cx="1154113" cy="1155698"/>
            </a:xfrm>
            <a:prstGeom prst="ellipse">
              <a:avLst/>
            </a:prstGeom>
            <a:solidFill>
              <a:schemeClr val="accent4"/>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endParaRPr lang="zh-CN" altLang="en-US" sz="1600">
                <a:solidFill>
                  <a:prstClr val="black"/>
                </a:solidFill>
                <a:latin typeface="微软雅黑" panose="020B0503020204020204" pitchFamily="34" charset="-122"/>
              </a:endParaRPr>
            </a:p>
          </p:txBody>
        </p:sp>
        <p:sp>
          <p:nvSpPr>
            <p:cNvPr id="47"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a:endParaRPr lang="zh-CN" altLang="en-US" sz="2400">
                <a:solidFill>
                  <a:prstClr val="black"/>
                </a:solidFill>
                <a:latin typeface="微软雅黑" panose="020B0503020204020204" pitchFamily="34" charset="-122"/>
                <a:ea typeface="微软雅黑" panose="020B0503020204020204" pitchFamily="34" charset="-122"/>
              </a:endParaRPr>
            </a:p>
          </p:txBody>
        </p:sp>
      </p:grpSp>
      <p:sp>
        <p:nvSpPr>
          <p:cNvPr id="48" name="TextBox 46"/>
          <p:cNvSpPr txBox="1">
            <a:spLocks noChangeArrowheads="1"/>
          </p:cNvSpPr>
          <p:nvPr/>
        </p:nvSpPr>
        <p:spPr bwMode="auto">
          <a:xfrm>
            <a:off x="2743835" y="1224915"/>
            <a:ext cx="2279015"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r>
              <a:rPr lang="zh-CN" altLang="en-US" sz="1865" b="1" dirty="0">
                <a:solidFill>
                  <a:srgbClr val="0070C0"/>
                </a:solidFill>
                <a:latin typeface="微软雅黑" panose="020B0503020204020204" pitchFamily="34" charset="-122"/>
              </a:rPr>
              <a:t>1、学术型研究成果</a:t>
            </a:r>
            <a:endParaRPr lang="zh-CN" altLang="en-US" sz="1865" b="1" dirty="0">
              <a:solidFill>
                <a:srgbClr val="0070C0"/>
              </a:solidFill>
              <a:latin typeface="微软雅黑" panose="020B0503020204020204" pitchFamily="34" charset="-122"/>
            </a:endParaRPr>
          </a:p>
          <a:p>
            <a:pPr algn="r" defTabSz="1218565" eaLnBrk="1" hangingPunct="1">
              <a:spcBef>
                <a:spcPct val="0"/>
              </a:spcBef>
              <a:buNone/>
            </a:pPr>
            <a:r>
              <a:rPr lang="zh-CN" altLang="en-US" sz="1865" b="1" dirty="0">
                <a:solidFill>
                  <a:srgbClr val="0070C0"/>
                </a:solidFill>
                <a:latin typeface="微软雅黑" panose="020B0503020204020204" pitchFamily="34" charset="-122"/>
              </a:rPr>
              <a:t>（科研基础）</a:t>
            </a:r>
            <a:endParaRPr lang="zh-CN" altLang="en-US" sz="1865" b="1" dirty="0">
              <a:solidFill>
                <a:srgbClr val="0070C0"/>
              </a:solidFill>
              <a:latin typeface="微软雅黑" panose="020B0503020204020204" pitchFamily="34" charset="-122"/>
            </a:endParaRPr>
          </a:p>
        </p:txBody>
      </p:sp>
      <p:sp>
        <p:nvSpPr>
          <p:cNvPr id="49" name="TextBox 47"/>
          <p:cNvSpPr txBox="1">
            <a:spLocks noChangeArrowheads="1"/>
          </p:cNvSpPr>
          <p:nvPr/>
        </p:nvSpPr>
        <p:spPr bwMode="auto">
          <a:xfrm>
            <a:off x="2985782" y="2026161"/>
            <a:ext cx="234632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r>
              <a:rPr lang="zh-CN" altLang="en-US" sz="1465" dirty="0">
                <a:solidFill>
                  <a:prstClr val="black"/>
                </a:solidFill>
                <a:latin typeface="微软雅黑" panose="020B0503020204020204" pitchFamily="34" charset="-122"/>
              </a:rPr>
              <a:t>期刊、博硕论文、会议论文、报纸</a:t>
            </a:r>
            <a:endParaRPr lang="zh-CN" altLang="en-US" sz="1465" dirty="0">
              <a:solidFill>
                <a:prstClr val="black"/>
              </a:solidFill>
              <a:latin typeface="微软雅黑" panose="020B0503020204020204" pitchFamily="34" charset="-122"/>
            </a:endParaRPr>
          </a:p>
        </p:txBody>
      </p:sp>
      <p:sp>
        <p:nvSpPr>
          <p:cNvPr id="50" name="TextBox 48"/>
          <p:cNvSpPr txBox="1">
            <a:spLocks noChangeArrowheads="1"/>
          </p:cNvSpPr>
          <p:nvPr/>
        </p:nvSpPr>
        <p:spPr bwMode="auto">
          <a:xfrm>
            <a:off x="6768465" y="1137285"/>
            <a:ext cx="2933065" cy="65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l" defTabSz="1218565" eaLnBrk="1" hangingPunct="1">
              <a:spcBef>
                <a:spcPct val="0"/>
              </a:spcBef>
              <a:buNone/>
            </a:pPr>
            <a:r>
              <a:rPr lang="zh-CN" altLang="en-US" sz="1865" b="1" dirty="0">
                <a:solidFill>
                  <a:srgbClr val="0070C0"/>
                </a:solidFill>
                <a:latin typeface="微软雅黑" panose="020B0503020204020204" pitchFamily="34" charset="-122"/>
              </a:rPr>
              <a:t>2、事实型资料</a:t>
            </a:r>
            <a:endParaRPr lang="zh-CN" altLang="en-US" sz="1865" b="1" dirty="0">
              <a:solidFill>
                <a:srgbClr val="0070C0"/>
              </a:solidFill>
              <a:latin typeface="微软雅黑" panose="020B0503020204020204" pitchFamily="34" charset="-122"/>
            </a:endParaRPr>
          </a:p>
          <a:p>
            <a:pPr algn="r" defTabSz="1218565" eaLnBrk="1" hangingPunct="1">
              <a:spcBef>
                <a:spcPct val="0"/>
              </a:spcBef>
              <a:buNone/>
            </a:pPr>
            <a:r>
              <a:rPr lang="zh-CN" altLang="en-US" sz="1865" b="1" dirty="0">
                <a:solidFill>
                  <a:srgbClr val="0070C0"/>
                </a:solidFill>
                <a:latin typeface="微软雅黑" panose="020B0503020204020204" pitchFamily="34" charset="-122"/>
              </a:rPr>
              <a:t>（把握历史，通古博今）</a:t>
            </a:r>
            <a:endParaRPr lang="zh-CN" altLang="en-US" sz="1865" b="1" dirty="0">
              <a:solidFill>
                <a:srgbClr val="0070C0"/>
              </a:solidFill>
              <a:latin typeface="微软雅黑" panose="020B0503020204020204" pitchFamily="34" charset="-122"/>
            </a:endParaRPr>
          </a:p>
        </p:txBody>
      </p:sp>
      <p:sp>
        <p:nvSpPr>
          <p:cNvPr id="51" name="TextBox 49"/>
          <p:cNvSpPr txBox="1">
            <a:spLocks noChangeArrowheads="1"/>
          </p:cNvSpPr>
          <p:nvPr/>
        </p:nvSpPr>
        <p:spPr bwMode="auto">
          <a:xfrm>
            <a:off x="7048305" y="2026161"/>
            <a:ext cx="234632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l" defTabSz="1218565" eaLnBrk="1" hangingPunct="1">
              <a:spcBef>
                <a:spcPct val="0"/>
              </a:spcBef>
              <a:buNone/>
            </a:pPr>
            <a:r>
              <a:rPr lang="zh-CN" altLang="en-US" sz="1465">
                <a:solidFill>
                  <a:prstClr val="black"/>
                </a:solidFill>
                <a:latin typeface="微软雅黑" panose="020B0503020204020204" pitchFamily="34" charset="-122"/>
              </a:rPr>
              <a:t>年鉴信息、统计资料、</a:t>
            </a:r>
            <a:endParaRPr lang="zh-CN" altLang="en-US" sz="1465">
              <a:solidFill>
                <a:prstClr val="black"/>
              </a:solidFill>
              <a:latin typeface="微软雅黑" panose="020B0503020204020204" pitchFamily="34" charset="-122"/>
            </a:endParaRPr>
          </a:p>
          <a:p>
            <a:pPr algn="l" defTabSz="1218565" eaLnBrk="1" hangingPunct="1">
              <a:spcBef>
                <a:spcPct val="0"/>
              </a:spcBef>
              <a:buNone/>
            </a:pPr>
            <a:r>
              <a:rPr lang="zh-CN" altLang="en-US" sz="1465">
                <a:solidFill>
                  <a:prstClr val="black"/>
                </a:solidFill>
                <a:latin typeface="微软雅黑" panose="020B0503020204020204" pitchFamily="34" charset="-122"/>
              </a:rPr>
              <a:t>概念图表</a:t>
            </a:r>
            <a:endParaRPr lang="zh-CN" altLang="en-US" sz="1465">
              <a:solidFill>
                <a:prstClr val="black"/>
              </a:solidFill>
              <a:latin typeface="微软雅黑" panose="020B0503020204020204" pitchFamily="34" charset="-122"/>
            </a:endParaRPr>
          </a:p>
        </p:txBody>
      </p:sp>
      <p:sp>
        <p:nvSpPr>
          <p:cNvPr id="52" name="TextBox 50"/>
          <p:cNvSpPr txBox="1">
            <a:spLocks noChangeArrowheads="1"/>
          </p:cNvSpPr>
          <p:nvPr/>
        </p:nvSpPr>
        <p:spPr bwMode="auto">
          <a:xfrm>
            <a:off x="2785745" y="5650230"/>
            <a:ext cx="2587625" cy="94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r>
              <a:rPr lang="zh-CN" altLang="en-US" sz="1865" b="1" dirty="0">
                <a:solidFill>
                  <a:srgbClr val="0070C0"/>
                </a:solidFill>
                <a:latin typeface="微软雅黑" panose="020B0503020204020204" pitchFamily="34" charset="-122"/>
              </a:rPr>
              <a:t>3、技术型成果</a:t>
            </a:r>
            <a:endParaRPr lang="zh-CN" altLang="en-US" sz="1865" b="1" dirty="0">
              <a:solidFill>
                <a:srgbClr val="0070C0"/>
              </a:solidFill>
              <a:latin typeface="微软雅黑" panose="020B0503020204020204" pitchFamily="34" charset="-122"/>
            </a:endParaRPr>
          </a:p>
          <a:p>
            <a:pPr defTabSz="1218565" eaLnBrk="1" hangingPunct="1">
              <a:spcBef>
                <a:spcPct val="0"/>
              </a:spcBef>
              <a:buNone/>
            </a:pPr>
            <a:r>
              <a:rPr lang="zh-CN" altLang="en-US" sz="1865" b="1" dirty="0">
                <a:solidFill>
                  <a:srgbClr val="0070C0"/>
                </a:solidFill>
                <a:latin typeface="微软雅黑" panose="020B0503020204020204" pitchFamily="34" charset="-122"/>
              </a:rPr>
              <a:t>（避免重复研究，利用已有成果）</a:t>
            </a:r>
            <a:endParaRPr lang="zh-CN" altLang="en-US" sz="1865" b="1" dirty="0">
              <a:solidFill>
                <a:srgbClr val="0070C0"/>
              </a:solidFill>
              <a:latin typeface="微软雅黑" panose="020B0503020204020204" pitchFamily="34" charset="-122"/>
            </a:endParaRPr>
          </a:p>
        </p:txBody>
      </p:sp>
      <p:sp>
        <p:nvSpPr>
          <p:cNvPr id="53" name="TextBox 51"/>
          <p:cNvSpPr txBox="1">
            <a:spLocks noChangeArrowheads="1"/>
          </p:cNvSpPr>
          <p:nvPr/>
        </p:nvSpPr>
        <p:spPr bwMode="auto">
          <a:xfrm>
            <a:off x="2985782" y="5041480"/>
            <a:ext cx="234632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defTabSz="1218565" eaLnBrk="1" hangingPunct="1">
              <a:spcBef>
                <a:spcPct val="0"/>
              </a:spcBef>
              <a:buNone/>
            </a:pPr>
            <a:r>
              <a:rPr lang="zh-CN" altLang="en-US" sz="1465">
                <a:solidFill>
                  <a:prstClr val="black"/>
                </a:solidFill>
                <a:latin typeface="微软雅黑" panose="020B0503020204020204" pitchFamily="34" charset="-122"/>
              </a:rPr>
              <a:t>标准、科技成果、专利</a:t>
            </a:r>
            <a:endParaRPr lang="zh-CN" altLang="en-US" sz="1465">
              <a:solidFill>
                <a:prstClr val="black"/>
              </a:solidFill>
              <a:latin typeface="微软雅黑" panose="020B0503020204020204" pitchFamily="34" charset="-122"/>
            </a:endParaRPr>
          </a:p>
        </p:txBody>
      </p:sp>
      <p:sp>
        <p:nvSpPr>
          <p:cNvPr id="54" name="TextBox 52"/>
          <p:cNvSpPr txBox="1">
            <a:spLocks noChangeArrowheads="1"/>
          </p:cNvSpPr>
          <p:nvPr/>
        </p:nvSpPr>
        <p:spPr bwMode="auto">
          <a:xfrm>
            <a:off x="6878955" y="5692140"/>
            <a:ext cx="1980565" cy="3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defTabSz="1218565" eaLnBrk="1" hangingPunct="1">
              <a:spcBef>
                <a:spcPct val="0"/>
              </a:spcBef>
              <a:buNone/>
            </a:pPr>
            <a:r>
              <a:rPr lang="zh-CN" altLang="en-US" sz="1865" b="1" dirty="0">
                <a:solidFill>
                  <a:srgbClr val="0070C0"/>
                </a:solidFill>
                <a:latin typeface="微软雅黑" panose="020B0503020204020204" pitchFamily="34" charset="-122"/>
              </a:rPr>
              <a:t>4、国际文献信息</a:t>
            </a:r>
            <a:endParaRPr lang="zh-CN" altLang="en-US" sz="1865" b="1" dirty="0">
              <a:solidFill>
                <a:srgbClr val="0070C0"/>
              </a:solidFill>
              <a:latin typeface="微软雅黑" panose="020B0503020204020204" pitchFamily="34" charset="-122"/>
            </a:endParaRPr>
          </a:p>
        </p:txBody>
      </p:sp>
      <p:sp>
        <p:nvSpPr>
          <p:cNvPr id="55" name="TextBox 53"/>
          <p:cNvSpPr txBox="1">
            <a:spLocks noChangeArrowheads="1"/>
          </p:cNvSpPr>
          <p:nvPr/>
        </p:nvSpPr>
        <p:spPr bwMode="auto">
          <a:xfrm>
            <a:off x="7048305" y="4692230"/>
            <a:ext cx="2346329" cy="75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l" defTabSz="1218565" eaLnBrk="1" hangingPunct="1">
              <a:spcBef>
                <a:spcPct val="0"/>
              </a:spcBef>
              <a:buNone/>
            </a:pPr>
            <a:r>
              <a:rPr lang="zh-CN" altLang="en-US" sz="1460">
                <a:solidFill>
                  <a:prstClr val="black"/>
                </a:solidFill>
                <a:latin typeface="微软雅黑" panose="020B0503020204020204" pitchFamily="34" charset="-122"/>
                <a:sym typeface="+mn-ea"/>
              </a:rPr>
              <a:t>外文文献，</a:t>
            </a:r>
            <a:r>
              <a:rPr lang="zh-CN" altLang="en-US" sz="1465">
                <a:solidFill>
                  <a:prstClr val="black"/>
                </a:solidFill>
                <a:latin typeface="微软雅黑" panose="020B0503020204020204" pitchFamily="34" charset="-122"/>
              </a:rPr>
              <a:t>国外合作：springer、wiley、elsevier、talor&amp;francis</a:t>
            </a:r>
            <a:endParaRPr lang="zh-CN" altLang="en-US" sz="1465">
              <a:solidFill>
                <a:prstClr val="black"/>
              </a:solidFill>
              <a:latin typeface="微软雅黑" panose="020B0503020204020204" pitchFamily="34" charset="-122"/>
            </a:endParaRPr>
          </a:p>
        </p:txBody>
      </p:sp>
      <p:sp>
        <p:nvSpPr>
          <p:cNvPr id="56" name="TextBox 55"/>
          <p:cNvSpPr txBox="1"/>
          <p:nvPr/>
        </p:nvSpPr>
        <p:spPr>
          <a:xfrm>
            <a:off x="1097763" y="19034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知网资源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5"/>
                                        </p:tgtEl>
                                        <p:attrNameLst>
                                          <p:attrName>ppt_y</p:attrName>
                                        </p:attrNameLst>
                                      </p:cBhvr>
                                      <p:tavLst>
                                        <p:tav tm="0">
                                          <p:val>
                                            <p:strVal val="#ppt_y"/>
                                          </p:val>
                                        </p:tav>
                                        <p:tav tm="100000">
                                          <p:val>
                                            <p:strVal val="#ppt_y"/>
                                          </p:val>
                                        </p:tav>
                                      </p:tavLst>
                                    </p:anim>
                                    <p:anim calcmode="lin" valueType="num">
                                      <p:cBhvr>
                                        <p:cTn id="13"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5"/>
                                        </p:tgtEl>
                                      </p:cBhvr>
                                    </p:animEffect>
                                  </p:childTnLst>
                                </p:cTn>
                              </p:par>
                            </p:childTnLst>
                          </p:cTn>
                        </p:par>
                        <p:par>
                          <p:cTn id="16" fill="hold">
                            <p:stCondLst>
                              <p:cond delay="1250"/>
                            </p:stCondLst>
                            <p:childTnLst>
                              <p:par>
                                <p:cTn id="17" presetID="1" presetClass="entr" presetSubtype="0" fill="hold" nodeType="after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56" presetClass="path" presetSubtype="0" accel="50000" decel="50000" fill="hold" nodeType="withEffect">
                                  <p:stCondLst>
                                    <p:cond delay="0"/>
                                  </p:stCondLst>
                                  <p:childTnLst>
                                    <p:animMotion origin="layout" path="M 1.46481E-6 -2.96296E-6 L -0.313 -0.10856 " pathEditMode="relative" rAng="0" ptsTypes="AA">
                                      <p:cBhvr>
                                        <p:cTn id="26" dur="1000" spd="-99900" fill="hold"/>
                                        <p:tgtEl>
                                          <p:spTgt spid="45"/>
                                        </p:tgtEl>
                                        <p:attrNameLst>
                                          <p:attrName>ppt_x</p:attrName>
                                          <p:attrName>ppt_y</p:attrName>
                                        </p:attrNameLst>
                                      </p:cBhvr>
                                      <p:rCtr x="-15500" y="-5300"/>
                                    </p:animMotion>
                                  </p:childTnLst>
                                </p:cTn>
                              </p:par>
                              <p:par>
                                <p:cTn id="27" presetID="56" presetClass="path" presetSubtype="0" accel="50000" decel="50000" fill="hold" nodeType="withEffect">
                                  <p:stCondLst>
                                    <p:cond delay="0"/>
                                  </p:stCondLst>
                                  <p:childTnLst>
                                    <p:animMotion origin="layout" path="M 1.67816E-7 4.81481E-6 L 0.30831 0.12546 " pathEditMode="relative" rAng="0" ptsTypes="AA">
                                      <p:cBhvr>
                                        <p:cTn id="28" dur="1000" spd="-99900" fill="hold"/>
                                        <p:tgtEl>
                                          <p:spTgt spid="36"/>
                                        </p:tgtEl>
                                        <p:attrNameLst>
                                          <p:attrName>ppt_x</p:attrName>
                                          <p:attrName>ppt_y</p:attrName>
                                        </p:attrNameLst>
                                      </p:cBhvr>
                                      <p:rCtr x="15400" y="6300"/>
                                    </p:animMotion>
                                  </p:childTnLst>
                                </p:cTn>
                              </p:par>
                              <p:par>
                                <p:cTn id="29" presetID="56" presetClass="path" presetSubtype="0" accel="50000" decel="50000" fill="hold" nodeType="withEffect">
                                  <p:stCondLst>
                                    <p:cond delay="0"/>
                                  </p:stCondLst>
                                  <p:childTnLst>
                                    <p:animMotion origin="layout" path="M -1.26838E-6 -4.81481E-6 L 0.30623 -0.10416 " pathEditMode="relative" rAng="0" ptsTypes="AA">
                                      <p:cBhvr>
                                        <p:cTn id="30" dur="1000" spd="-99900" fill="hold"/>
                                        <p:tgtEl>
                                          <p:spTgt spid="39"/>
                                        </p:tgtEl>
                                        <p:attrNameLst>
                                          <p:attrName>ppt_x</p:attrName>
                                          <p:attrName>ppt_y</p:attrName>
                                        </p:attrNameLst>
                                      </p:cBhvr>
                                      <p:rCtr x="15300" y="-5100"/>
                                    </p:animMotion>
                                  </p:childTnLst>
                                </p:cTn>
                              </p:par>
                              <p:par>
                                <p:cTn id="31" presetID="56" presetClass="path" presetSubtype="0" accel="50000" decel="50000" fill="hold" nodeType="withEffect">
                                  <p:stCondLst>
                                    <p:cond delay="0"/>
                                  </p:stCondLst>
                                  <p:childTnLst>
                                    <p:animMotion origin="layout" path="M 4.06791E-6 -4.81481E-6 L -0.30923 0.12084 " pathEditMode="relative" rAng="0" ptsTypes="AA">
                                      <p:cBhvr>
                                        <p:cTn id="32" dur="1000" spd="-99900" fill="hold"/>
                                        <p:tgtEl>
                                          <p:spTgt spid="42"/>
                                        </p:tgtEl>
                                        <p:attrNameLst>
                                          <p:attrName>ppt_x</p:attrName>
                                          <p:attrName>ppt_y</p:attrName>
                                        </p:attrNameLst>
                                      </p:cBhvr>
                                      <p:rCtr x="-15400" y="6000"/>
                                    </p:animMotion>
                                  </p:childTnLst>
                                </p:cTn>
                              </p:par>
                            </p:childTnLst>
                          </p:cTn>
                        </p:par>
                        <p:par>
                          <p:cTn id="33" fill="hold">
                            <p:stCondLst>
                              <p:cond delay="1250"/>
                            </p:stCondLst>
                            <p:childTnLst>
                              <p:par>
                                <p:cTn id="34" presetID="22" presetClass="entr" presetSubtype="8"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right)">
                                      <p:cBhvr>
                                        <p:cTn id="39" dur="500"/>
                                        <p:tgtEl>
                                          <p:spTgt spid="31"/>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right)">
                                      <p:cBhvr>
                                        <p:cTn id="42" dur="500"/>
                                        <p:tgtEl>
                                          <p:spTgt spid="3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500"/>
                                        <p:tgtEl>
                                          <p:spTgt spid="32"/>
                                        </p:tgtEl>
                                      </p:cBhvr>
                                    </p:animEffect>
                                  </p:childTnLst>
                                </p:cTn>
                              </p:par>
                            </p:childTnLst>
                          </p:cTn>
                        </p:par>
                        <p:par>
                          <p:cTn id="46" fill="hold">
                            <p:stCondLst>
                              <p:cond delay="1750"/>
                            </p:stCondLst>
                            <p:childTnLst>
                              <p:par>
                                <p:cTn id="47" presetID="47"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anim calcmode="lin" valueType="num">
                                      <p:cBhvr>
                                        <p:cTn id="50" dur="1000" fill="hold"/>
                                        <p:tgtEl>
                                          <p:spTgt spid="48"/>
                                        </p:tgtEl>
                                        <p:attrNameLst>
                                          <p:attrName>ppt_x</p:attrName>
                                        </p:attrNameLst>
                                      </p:cBhvr>
                                      <p:tavLst>
                                        <p:tav tm="0">
                                          <p:val>
                                            <p:strVal val="#ppt_x"/>
                                          </p:val>
                                        </p:tav>
                                        <p:tav tm="100000">
                                          <p:val>
                                            <p:strVal val="#ppt_x"/>
                                          </p:val>
                                        </p:tav>
                                      </p:tavLst>
                                    </p:anim>
                                    <p:anim calcmode="lin" valueType="num">
                                      <p:cBhvr>
                                        <p:cTn id="51" dur="1000" fill="hold"/>
                                        <p:tgtEl>
                                          <p:spTgt spid="48"/>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1000"/>
                                        <p:tgtEl>
                                          <p:spTgt spid="50"/>
                                        </p:tgtEl>
                                      </p:cBhvr>
                                    </p:animEffect>
                                    <p:anim calcmode="lin" valueType="num">
                                      <p:cBhvr>
                                        <p:cTn id="55" dur="1000" fill="hold"/>
                                        <p:tgtEl>
                                          <p:spTgt spid="50"/>
                                        </p:tgtEl>
                                        <p:attrNameLst>
                                          <p:attrName>ppt_x</p:attrName>
                                        </p:attrNameLst>
                                      </p:cBhvr>
                                      <p:tavLst>
                                        <p:tav tm="0">
                                          <p:val>
                                            <p:strVal val="#ppt_x"/>
                                          </p:val>
                                        </p:tav>
                                        <p:tav tm="100000">
                                          <p:val>
                                            <p:strVal val="#ppt_x"/>
                                          </p:val>
                                        </p:tav>
                                      </p:tavLst>
                                    </p:anim>
                                    <p:anim calcmode="lin" valueType="num">
                                      <p:cBhvr>
                                        <p:cTn id="56" dur="1000" fill="hold"/>
                                        <p:tgtEl>
                                          <p:spTgt spid="5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1000"/>
                                        <p:tgtEl>
                                          <p:spTgt spid="54"/>
                                        </p:tgtEl>
                                      </p:cBhvr>
                                    </p:animEffect>
                                    <p:anim calcmode="lin" valueType="num">
                                      <p:cBhvr>
                                        <p:cTn id="60" dur="1000" fill="hold"/>
                                        <p:tgtEl>
                                          <p:spTgt spid="54"/>
                                        </p:tgtEl>
                                        <p:attrNameLst>
                                          <p:attrName>ppt_x</p:attrName>
                                        </p:attrNameLst>
                                      </p:cBhvr>
                                      <p:tavLst>
                                        <p:tav tm="0">
                                          <p:val>
                                            <p:strVal val="#ppt_x"/>
                                          </p:val>
                                        </p:tav>
                                        <p:tav tm="100000">
                                          <p:val>
                                            <p:strVal val="#ppt_x"/>
                                          </p:val>
                                        </p:tav>
                                      </p:tavLst>
                                    </p:anim>
                                    <p:anim calcmode="lin" valueType="num">
                                      <p:cBhvr>
                                        <p:cTn id="61" dur="1000" fill="hold"/>
                                        <p:tgtEl>
                                          <p:spTgt spid="5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1000"/>
                                        <p:tgtEl>
                                          <p:spTgt spid="52"/>
                                        </p:tgtEl>
                                      </p:cBhvr>
                                    </p:animEffect>
                                    <p:anim calcmode="lin" valueType="num">
                                      <p:cBhvr>
                                        <p:cTn id="65" dur="1000" fill="hold"/>
                                        <p:tgtEl>
                                          <p:spTgt spid="52"/>
                                        </p:tgtEl>
                                        <p:attrNameLst>
                                          <p:attrName>ppt_x</p:attrName>
                                        </p:attrNameLst>
                                      </p:cBhvr>
                                      <p:tavLst>
                                        <p:tav tm="0">
                                          <p:val>
                                            <p:strVal val="#ppt_x"/>
                                          </p:val>
                                        </p:tav>
                                        <p:tav tm="100000">
                                          <p:val>
                                            <p:strVal val="#ppt_x"/>
                                          </p:val>
                                        </p:tav>
                                      </p:tavLst>
                                    </p:anim>
                                    <p:anim calcmode="lin" valueType="num">
                                      <p:cBhvr>
                                        <p:cTn id="66" dur="1000" fill="hold"/>
                                        <p:tgtEl>
                                          <p:spTgt spid="52"/>
                                        </p:tgtEl>
                                        <p:attrNameLst>
                                          <p:attrName>ppt_y</p:attrName>
                                        </p:attrNameLst>
                                      </p:cBhvr>
                                      <p:tavLst>
                                        <p:tav tm="0">
                                          <p:val>
                                            <p:strVal val="#ppt_y+.1"/>
                                          </p:val>
                                        </p:tav>
                                        <p:tav tm="100000">
                                          <p:val>
                                            <p:strVal val="#ppt_y"/>
                                          </p:val>
                                        </p:tav>
                                      </p:tavLst>
                                    </p:anim>
                                  </p:childTnLst>
                                </p:cTn>
                              </p:par>
                            </p:childTnLst>
                          </p:cTn>
                        </p:par>
                        <p:par>
                          <p:cTn id="67" fill="hold">
                            <p:stCondLst>
                              <p:cond delay="2750"/>
                            </p:stCondLst>
                            <p:childTnLst>
                              <p:par>
                                <p:cTn id="68" presetID="22" presetClass="entr" presetSubtype="1"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wipe(up)">
                                      <p:cBhvr>
                                        <p:cTn id="70" dur="500"/>
                                        <p:tgtEl>
                                          <p:spTgt spid="49"/>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up)">
                                      <p:cBhvr>
                                        <p:cTn id="73" dur="500"/>
                                        <p:tgtEl>
                                          <p:spTgt spid="5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wipe(down)">
                                      <p:cBhvr>
                                        <p:cTn id="76" dur="500"/>
                                        <p:tgtEl>
                                          <p:spTgt spid="53"/>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wipe(down)">
                                      <p:cBhvr>
                                        <p:cTn id="7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autoUpdateAnimBg="0"/>
      <p:bldP spid="35" grpId="0"/>
      <p:bldP spid="48" grpId="0" autoUpdateAnimBg="0"/>
      <p:bldP spid="49" grpId="0" autoUpdateAnimBg="0"/>
      <p:bldP spid="50" grpId="0" autoUpdateAnimBg="0"/>
      <p:bldP spid="51" grpId="0" autoUpdateAnimBg="0"/>
      <p:bldP spid="52" grpId="0" autoUpdateAnimBg="0"/>
      <p:bldP spid="53" grpId="0" autoUpdateAnimBg="0"/>
      <p:bldP spid="54" grpId="0" autoUpdateAnimBg="0"/>
      <p:bldP spid="5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2236" y="1550470"/>
            <a:ext cx="11907527" cy="4081704"/>
          </a:xfrm>
          <a:prstGeom prst="rect">
            <a:avLst/>
          </a:prstGeom>
        </p:spPr>
      </p:pic>
      <p:sp>
        <p:nvSpPr>
          <p:cNvPr id="56" name="TextBox 55"/>
          <p:cNvSpPr txBox="1"/>
          <p:nvPr/>
        </p:nvSpPr>
        <p:spPr>
          <a:xfrm>
            <a:off x="1097763" y="190345"/>
            <a:ext cx="391414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横向</a:t>
            </a:r>
            <a:r>
              <a:rPr lang="en-US" altLang="zh-CN" sz="3600" b="1" dirty="0">
                <a:solidFill>
                  <a:schemeClr val="tx1"/>
                </a:solidFill>
                <a:latin typeface="微软雅黑" panose="020B0503020204020204" pitchFamily="34" charset="-122"/>
                <a:ea typeface="微软雅黑" panose="020B0503020204020204" pitchFamily="34" charset="-122"/>
              </a:rPr>
              <a:t>——</a:t>
            </a:r>
            <a:r>
              <a:rPr lang="zh-CN" altLang="en-US" sz="3600" b="1" dirty="0">
                <a:solidFill>
                  <a:schemeClr val="tx1"/>
                </a:solidFill>
                <a:latin typeface="微软雅黑" panose="020B0503020204020204" pitchFamily="34" charset="-122"/>
                <a:ea typeface="微软雅黑" panose="020B0503020204020204" pitchFamily="34" charset="-122"/>
              </a:rPr>
              <a:t>知识来源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2301875" y="2636189"/>
            <a:ext cx="4045916" cy="3956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Group 7"/>
          <p:cNvGrpSpPr/>
          <p:nvPr/>
        </p:nvGrpSpPr>
        <p:grpSpPr bwMode="auto">
          <a:xfrm>
            <a:off x="807720" y="3214039"/>
            <a:ext cx="10582275" cy="739775"/>
            <a:chOff x="0" y="0"/>
            <a:chExt cx="18570" cy="1881"/>
          </a:xfrm>
          <a:solidFill>
            <a:srgbClr val="4472C4">
              <a:lumMod val="60000"/>
              <a:lumOff val="40000"/>
              <a:alpha val="75000"/>
            </a:srgbClr>
          </a:solidFill>
        </p:grpSpPr>
        <p:sp>
          <p:nvSpPr>
            <p:cNvPr id="8" name="AutoShape 8"/>
            <p:cNvSpPr>
              <a:spLocks noChangeArrowheads="1"/>
            </p:cNvSpPr>
            <p:nvPr/>
          </p:nvSpPr>
          <p:spPr bwMode="auto">
            <a:xfrm>
              <a:off x="0" y="315"/>
              <a:ext cx="10602" cy="1565"/>
            </a:xfrm>
            <a:prstGeom prst="roundRect">
              <a:avLst>
                <a:gd name="adj" fmla="val 16667"/>
              </a:avLst>
            </a:prstGeom>
            <a:solidFill>
              <a:srgbClr val="BCD6EE"/>
            </a:solidFill>
            <a:ln w="12700" cmpd="sng">
              <a:solidFill>
                <a:srgbClr val="4472C4">
                  <a:shade val="50000"/>
                </a:srgbClr>
              </a:solidFill>
              <a:prstDash val="sysDot"/>
              <a:round/>
            </a:ln>
          </p:spPr>
          <p:txBody>
            <a:bodyPr wrap="none" anchor="ctr"/>
            <a:lstStyle/>
            <a:p>
              <a:pPr algn="ctr" fontAlgn="base">
                <a:buFont typeface="Arial" panose="020B0604020202020204" pitchFamily="34" charset="0"/>
                <a:buNone/>
              </a:pPr>
              <a:r>
                <a:rPr lang="zh-CN" altLang="en-US" sz="2800" b="1" strike="noStrike" noProof="1">
                  <a:solidFill>
                    <a:srgbClr val="784B23"/>
                  </a:solidFill>
                  <a:latin typeface="微软雅黑" panose="020B0503020204020204" pitchFamily="34" charset="-122"/>
                  <a:ea typeface="微软雅黑" panose="020B0503020204020204" pitchFamily="34" charset="-122"/>
                  <a:cs typeface="微软雅黑" panose="020B0503020204020204" pitchFamily="34" charset="-122"/>
                </a:rPr>
                <a:t>期刊  博硕  会议  报纸  外文文献</a:t>
              </a:r>
              <a:endParaRPr lang="zh-CN" altLang="en-US" sz="2800" b="1" strike="noStrike" noProof="1">
                <a:solidFill>
                  <a:srgbClr val="784B2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AutoShape 9"/>
            <p:cNvSpPr>
              <a:spLocks noChangeArrowheads="1"/>
            </p:cNvSpPr>
            <p:nvPr/>
          </p:nvSpPr>
          <p:spPr bwMode="auto">
            <a:xfrm>
              <a:off x="10732" y="639"/>
              <a:ext cx="1202" cy="600"/>
            </a:xfrm>
            <a:prstGeom prst="rightArrow">
              <a:avLst>
                <a:gd name="adj1" fmla="val 50000"/>
                <a:gd name="adj2" fmla="val 49963"/>
              </a:avLst>
            </a:prstGeom>
            <a:grpFill/>
            <a:ln w="28575">
              <a:noFill/>
              <a:miter lim="800000"/>
            </a:ln>
          </p:spPr>
          <p:txBody>
            <a:bodyPr anchor="ctr"/>
            <a:lstStyle/>
            <a:p>
              <a:pPr fontAlgn="base">
                <a:buFont typeface="Arial" panose="020B0604020202020204" pitchFamily="34" charset="0"/>
                <a:buNone/>
              </a:pPr>
              <a:endParaRPr lang="zh-CN" altLang="en-US" sz="100" strike="noStrike" noProof="1">
                <a:latin typeface="微软雅黑" panose="020B0503020204020204" pitchFamily="34" charset="-122"/>
                <a:ea typeface="微软雅黑" panose="020B0503020204020204" pitchFamily="34" charset="-122"/>
              </a:endParaRPr>
            </a:p>
          </p:txBody>
        </p:sp>
        <p:sp>
          <p:nvSpPr>
            <p:cNvPr id="10" name="正圆 1597"/>
            <p:cNvSpPr>
              <a:spLocks noChangeArrowheads="1"/>
            </p:cNvSpPr>
            <p:nvPr/>
          </p:nvSpPr>
          <p:spPr bwMode="auto">
            <a:xfrm>
              <a:off x="11935" y="0"/>
              <a:ext cx="6635" cy="1881"/>
            </a:xfrm>
            <a:prstGeom prst="ellipse">
              <a:avLst/>
            </a:prstGeom>
            <a:solidFill>
              <a:srgbClr val="2E75B6">
                <a:lumMod val="40000"/>
                <a:lumOff val="60000"/>
                <a:alpha val="75000"/>
              </a:srgbClr>
            </a:solidFill>
            <a:ln w="12700" cmpd="sng">
              <a:solidFill>
                <a:srgbClr val="4472C4">
                  <a:shade val="50000"/>
                </a:srgbClr>
              </a:solidFill>
              <a:prstDash val="sysDot"/>
              <a:round/>
            </a:ln>
          </p:spPr>
          <p:txBody>
            <a:bodyPr anchor="ctr"/>
            <a:lstStyle/>
            <a:p>
              <a:pPr algn="ctr" fontAlgn="base">
                <a:buFont typeface="Arial" panose="020B0604020202020204" pitchFamily="34" charset="0"/>
                <a:buNone/>
              </a:pPr>
              <a:r>
                <a:rPr lang="zh-CN" altLang="en-US" sz="2800" b="1" strike="noStrike" noProof="1">
                  <a:solidFill>
                    <a:srgbClr val="784B23"/>
                  </a:solidFill>
                  <a:latin typeface="微软雅黑" panose="020B0503020204020204" pitchFamily="34" charset="-122"/>
                  <a:ea typeface="微软雅黑" panose="020B0503020204020204" pitchFamily="34" charset="-122"/>
                  <a:cs typeface="+mn-cs"/>
                </a:rPr>
                <a:t>科研基础</a:t>
              </a:r>
              <a:endParaRPr lang="zh-CN" altLang="en-US" sz="2800" b="1" strike="noStrike" noProof="1">
                <a:solidFill>
                  <a:srgbClr val="784B23"/>
                </a:solidFill>
                <a:latin typeface="微软雅黑" panose="020B0503020204020204" pitchFamily="34" charset="-122"/>
                <a:ea typeface="微软雅黑" panose="020B0503020204020204" pitchFamily="34" charset="-122"/>
                <a:cs typeface="+mn-cs"/>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2236" y="1550470"/>
            <a:ext cx="11907527" cy="4081704"/>
          </a:xfrm>
          <a:prstGeom prst="rect">
            <a:avLst/>
          </a:prstGeom>
        </p:spPr>
      </p:pic>
      <p:sp>
        <p:nvSpPr>
          <p:cNvPr id="56" name="TextBox 55"/>
          <p:cNvSpPr txBox="1"/>
          <p:nvPr/>
        </p:nvSpPr>
        <p:spPr>
          <a:xfrm>
            <a:off x="1097763" y="190345"/>
            <a:ext cx="391414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横向</a:t>
            </a:r>
            <a:r>
              <a:rPr lang="en-US" altLang="zh-CN" sz="3600" b="1" dirty="0">
                <a:solidFill>
                  <a:schemeClr val="tx1"/>
                </a:solidFill>
                <a:latin typeface="微软雅黑" panose="020B0503020204020204" pitchFamily="34" charset="-122"/>
                <a:ea typeface="微软雅黑" panose="020B0503020204020204" pitchFamily="34" charset="-122"/>
              </a:rPr>
              <a:t>——</a:t>
            </a:r>
            <a:r>
              <a:rPr lang="zh-CN" altLang="en-US" sz="3600" b="1" dirty="0">
                <a:solidFill>
                  <a:schemeClr val="tx1"/>
                </a:solidFill>
                <a:latin typeface="微软雅黑" panose="020B0503020204020204" pitchFamily="34" charset="-122"/>
                <a:ea typeface="微软雅黑" panose="020B0503020204020204" pitchFamily="34" charset="-122"/>
              </a:rPr>
              <a:t>知识来源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7439826" y="2595903"/>
            <a:ext cx="2639060" cy="3949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097915" y="3348355"/>
            <a:ext cx="9817100" cy="1193800"/>
            <a:chOff x="2192" y="6430"/>
            <a:chExt cx="15460" cy="1880"/>
          </a:xfrm>
        </p:grpSpPr>
        <p:sp>
          <p:nvSpPr>
            <p:cNvPr id="8" name="AutoShape 16"/>
            <p:cNvSpPr/>
            <p:nvPr/>
          </p:nvSpPr>
          <p:spPr>
            <a:xfrm>
              <a:off x="11144" y="7070"/>
              <a:ext cx="1202" cy="600"/>
            </a:xfrm>
            <a:prstGeom prst="rightArrow">
              <a:avLst>
                <a:gd name="adj1" fmla="val 50000"/>
                <a:gd name="adj2" fmla="val 49934"/>
              </a:avLst>
            </a:prstGeom>
            <a:solidFill>
              <a:srgbClr val="BCD6EE"/>
            </a:solidFill>
            <a:ln w="28575">
              <a:noFill/>
            </a:ln>
          </p:spPr>
          <p:txBody>
            <a:bodyPr anchor="ctr"/>
            <a:lstStyle/>
            <a:p>
              <a:endParaRPr lang="zh-CN" altLang="en-US" sz="100">
                <a:latin typeface="Arial" panose="020B0604020202020204" pitchFamily="34" charset="0"/>
                <a:ea typeface="宋体" panose="02010600030101010101" pitchFamily="2" charset="-122"/>
              </a:endParaRPr>
            </a:p>
          </p:txBody>
        </p:sp>
        <p:sp>
          <p:nvSpPr>
            <p:cNvPr id="9" name="AutoShape 15"/>
            <p:cNvSpPr/>
            <p:nvPr/>
          </p:nvSpPr>
          <p:spPr>
            <a:xfrm>
              <a:off x="2192" y="6782"/>
              <a:ext cx="8613" cy="1175"/>
            </a:xfrm>
            <a:prstGeom prst="roundRect">
              <a:avLst>
                <a:gd name="adj" fmla="val 16667"/>
              </a:avLst>
            </a:prstGeom>
            <a:solidFill>
              <a:srgbClr val="BCD6EE"/>
            </a:solidFill>
            <a:ln w="12700" cap="flat" cmpd="sng">
              <a:solidFill>
                <a:srgbClr val="41719C"/>
              </a:solidFill>
              <a:prstDash val="sysDot"/>
              <a:round/>
              <a:headEnd type="none" w="med" len="med"/>
              <a:tailEnd type="none" w="med" len="med"/>
            </a:ln>
          </p:spPr>
          <p:txBody>
            <a:bodyPr wrap="none" anchor="ctr"/>
            <a:lstStyle/>
            <a:p>
              <a:pPr algn="ctr"/>
              <a:r>
                <a:rPr lang="zh-CN" altLang="en-US" sz="2800" b="1">
                  <a:solidFill>
                    <a:srgbClr val="784B23"/>
                  </a:solidFill>
                  <a:latin typeface="微软雅黑" panose="020B0503020204020204" pitchFamily="34" charset="-122"/>
                  <a:ea typeface="微软雅黑" panose="020B0503020204020204" pitchFamily="34" charset="-122"/>
                  <a:cs typeface="微软雅黑" panose="020B0503020204020204" pitchFamily="34" charset="-122"/>
                </a:rPr>
                <a:t>标准   科技成果   专利</a:t>
              </a:r>
              <a:endParaRPr lang="zh-CN" altLang="en-US" sz="2800" b="1">
                <a:solidFill>
                  <a:srgbClr val="784B2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正圆 1597"/>
            <p:cNvSpPr/>
            <p:nvPr/>
          </p:nvSpPr>
          <p:spPr>
            <a:xfrm>
              <a:off x="12817" y="6430"/>
              <a:ext cx="4835" cy="1880"/>
            </a:xfrm>
            <a:prstGeom prst="ellipse">
              <a:avLst/>
            </a:prstGeom>
            <a:solidFill>
              <a:srgbClr val="BCD6EE"/>
            </a:solidFill>
            <a:ln w="12700" cap="flat" cmpd="sng">
              <a:solidFill>
                <a:srgbClr val="41719C"/>
              </a:solidFill>
              <a:prstDash val="sysDot"/>
              <a:round/>
              <a:headEnd type="none" w="med" len="med"/>
              <a:tailEnd type="none" w="med" len="med"/>
            </a:ln>
          </p:spPr>
          <p:txBody>
            <a:bodyPr anchor="ctr"/>
            <a:lstStyle/>
            <a:p>
              <a:pPr algn="ctr"/>
              <a:r>
                <a:rPr lang="zh-CN" altLang="en-US" sz="2800" b="1">
                  <a:solidFill>
                    <a:srgbClr val="784B23"/>
                  </a:solidFill>
                  <a:latin typeface="微软雅黑" panose="020B0503020204020204" pitchFamily="34" charset="-122"/>
                  <a:ea typeface="微软雅黑" panose="020B0503020204020204" pitchFamily="34" charset="-122"/>
                </a:rPr>
                <a:t>技术型成果</a:t>
              </a:r>
              <a:endParaRPr lang="zh-CN" altLang="en-US" sz="2800" b="1">
                <a:solidFill>
                  <a:srgbClr val="784B23"/>
                </a:solidFill>
                <a:latin typeface="微软雅黑" panose="020B0503020204020204" pitchFamily="34" charset="-122"/>
                <a:ea typeface="微软雅黑" panose="020B0503020204020204" pitchFamily="34"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500"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778" y="1538287"/>
            <a:ext cx="11933545" cy="4080635"/>
          </a:xfrm>
          <a:prstGeom prst="rect">
            <a:avLst/>
          </a:prstGeom>
        </p:spPr>
      </p:pic>
      <p:sp>
        <p:nvSpPr>
          <p:cNvPr id="56" name="TextBox 55"/>
          <p:cNvSpPr txBox="1"/>
          <p:nvPr/>
        </p:nvSpPr>
        <p:spPr>
          <a:xfrm>
            <a:off x="1097763" y="190345"/>
            <a:ext cx="391414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横向</a:t>
            </a:r>
            <a:r>
              <a:rPr lang="en-US" altLang="zh-CN" sz="3600" b="1" dirty="0">
                <a:solidFill>
                  <a:schemeClr val="tx1"/>
                </a:solidFill>
                <a:latin typeface="微软雅黑" panose="020B0503020204020204" pitchFamily="34" charset="-122"/>
                <a:ea typeface="微软雅黑" panose="020B0503020204020204" pitchFamily="34" charset="-122"/>
              </a:rPr>
              <a:t>——</a:t>
            </a:r>
            <a:r>
              <a:rPr lang="zh-CN" altLang="en-US" sz="3600" b="1" dirty="0">
                <a:solidFill>
                  <a:schemeClr val="tx1"/>
                </a:solidFill>
                <a:latin typeface="微软雅黑" panose="020B0503020204020204" pitchFamily="34" charset="-122"/>
                <a:ea typeface="微软雅黑" panose="020B0503020204020204" pitchFamily="34" charset="-122"/>
              </a:rPr>
              <a:t>知识来源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2387908" y="2575023"/>
            <a:ext cx="7882527" cy="50673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Group 11"/>
          <p:cNvGrpSpPr/>
          <p:nvPr/>
        </p:nvGrpSpPr>
        <p:grpSpPr bwMode="auto">
          <a:xfrm>
            <a:off x="893760" y="3430591"/>
            <a:ext cx="10434944" cy="1194370"/>
            <a:chOff x="717" y="-194"/>
            <a:chExt cx="16433" cy="1881"/>
          </a:xfrm>
          <a:solidFill>
            <a:srgbClr val="BCD6EE"/>
          </a:solidFill>
        </p:grpSpPr>
        <p:sp>
          <p:nvSpPr>
            <p:cNvPr id="8" name="AutoShape 12"/>
            <p:cNvSpPr>
              <a:spLocks noChangeArrowheads="1"/>
            </p:cNvSpPr>
            <p:nvPr/>
          </p:nvSpPr>
          <p:spPr bwMode="auto">
            <a:xfrm>
              <a:off x="717" y="160"/>
              <a:ext cx="9308" cy="1175"/>
            </a:xfrm>
            <a:prstGeom prst="roundRect">
              <a:avLst>
                <a:gd name="adj" fmla="val 16667"/>
              </a:avLst>
            </a:prstGeom>
            <a:grpFill/>
            <a:ln w="12700" cmpd="sng">
              <a:solidFill>
                <a:schemeClr val="accent1">
                  <a:shade val="50000"/>
                </a:schemeClr>
              </a:solidFill>
              <a:prstDash val="sysDot"/>
              <a:round/>
            </a:ln>
          </p:spPr>
          <p:txBody>
            <a:bodyPr wrap="none" anchor="ctr"/>
            <a:lstStyle/>
            <a:p>
              <a:pPr algn="ctr" fontAlgn="base">
                <a:buFont typeface="Arial" panose="020B0604020202020204" pitchFamily="34" charset="0"/>
                <a:buNone/>
              </a:pPr>
              <a:r>
                <a:rPr lang="zh-CN" altLang="en-US" sz="2800" b="1" strike="noStrike" noProof="1">
                  <a:solidFill>
                    <a:srgbClr val="784B23"/>
                  </a:solidFill>
                  <a:latin typeface="微软雅黑" panose="020B0503020204020204" pitchFamily="34" charset="-122"/>
                  <a:ea typeface="微软雅黑" panose="020B0503020204020204" pitchFamily="34" charset="-122"/>
                  <a:cs typeface="微软雅黑" panose="020B0503020204020204" pitchFamily="34" charset="-122"/>
                </a:rPr>
                <a:t>年鉴  百科  词典  统计数据  图片</a:t>
              </a:r>
              <a:endParaRPr lang="zh-CN" altLang="en-US" sz="2800" b="1" strike="noStrike" noProof="1">
                <a:solidFill>
                  <a:srgbClr val="784B2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AutoShape 13"/>
            <p:cNvSpPr>
              <a:spLocks noChangeArrowheads="1"/>
            </p:cNvSpPr>
            <p:nvPr/>
          </p:nvSpPr>
          <p:spPr bwMode="auto">
            <a:xfrm>
              <a:off x="10421" y="447"/>
              <a:ext cx="1202" cy="600"/>
            </a:xfrm>
            <a:prstGeom prst="rightArrow">
              <a:avLst>
                <a:gd name="adj1" fmla="val 50000"/>
                <a:gd name="adj2" fmla="val 49963"/>
              </a:avLst>
            </a:prstGeom>
            <a:grpFill/>
            <a:ln w="28575">
              <a:noFill/>
              <a:miter lim="800000"/>
            </a:ln>
          </p:spPr>
          <p:txBody>
            <a:bodyPr anchor="ctr"/>
            <a:lstStyle/>
            <a:p>
              <a:pPr fontAlgn="base">
                <a:buFont typeface="Arial" panose="020B0604020202020204" pitchFamily="34" charset="0"/>
                <a:buNone/>
              </a:pPr>
              <a:endParaRPr lang="zh-CN" altLang="en-US" sz="100" strike="noStrike" noProof="1">
                <a:latin typeface="微软雅黑" panose="020B0503020204020204" pitchFamily="34" charset="-122"/>
                <a:ea typeface="微软雅黑" panose="020B0503020204020204" pitchFamily="34" charset="-122"/>
              </a:endParaRPr>
            </a:p>
          </p:txBody>
        </p:sp>
        <p:sp>
          <p:nvSpPr>
            <p:cNvPr id="10" name="正圆 1597"/>
            <p:cNvSpPr>
              <a:spLocks noChangeArrowheads="1"/>
            </p:cNvSpPr>
            <p:nvPr/>
          </p:nvSpPr>
          <p:spPr bwMode="auto">
            <a:xfrm>
              <a:off x="12073" y="-194"/>
              <a:ext cx="5077" cy="1881"/>
            </a:xfrm>
            <a:prstGeom prst="ellipse">
              <a:avLst/>
            </a:prstGeom>
            <a:grpFill/>
            <a:ln w="12700" cmpd="sng">
              <a:solidFill>
                <a:schemeClr val="accent1">
                  <a:shade val="50000"/>
                </a:schemeClr>
              </a:solidFill>
              <a:prstDash val="sysDot"/>
              <a:round/>
            </a:ln>
          </p:spPr>
          <p:txBody>
            <a:bodyPr anchor="ctr"/>
            <a:lstStyle/>
            <a:p>
              <a:pPr algn="ctr" fontAlgn="base">
                <a:buFont typeface="Arial" panose="020B0604020202020204" pitchFamily="34" charset="0"/>
                <a:buNone/>
              </a:pPr>
              <a:r>
                <a:rPr lang="zh-CN" altLang="en-US" sz="2800" b="1" strike="noStrike" noProof="1">
                  <a:solidFill>
                    <a:srgbClr val="784B23"/>
                  </a:solidFill>
                  <a:latin typeface="微软雅黑" panose="020B0503020204020204" pitchFamily="34" charset="-122"/>
                  <a:ea typeface="微软雅黑" panose="020B0503020204020204" pitchFamily="34" charset="-122"/>
                  <a:cs typeface="+mn-cs"/>
                </a:rPr>
                <a:t>事实性资料</a:t>
              </a:r>
              <a:endParaRPr lang="zh-CN" altLang="en-US" sz="2800" b="1" strike="noStrike" noProof="1">
                <a:solidFill>
                  <a:srgbClr val="784B23"/>
                </a:solidFill>
                <a:latin typeface="微软雅黑" panose="020B0503020204020204" pitchFamily="34" charset="-122"/>
                <a:ea typeface="微软雅黑" panose="020B0503020204020204" pitchFamily="34"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500" fill="hold">
                                          <p:stCondLst>
                                            <p:cond delay="0"/>
                                          </p:stCondLst>
                                        </p:cTn>
                                        <p:tgtEl>
                                          <p:spTgt spid="7"/>
                                        </p:tgtEl>
                                        <p:attrNameLst>
                                          <p:attrName>style.visibility</p:attrName>
                                        </p:attrNameLst>
                                      </p:cBhvr>
                                      <p:to>
                                        <p:strVal val="visible"/>
                                      </p:to>
                                    </p:set>
                                    <p:animEffect transition="in" filter="box(i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6"/>
          <p:cNvSpPr txBox="1"/>
          <p:nvPr/>
        </p:nvSpPr>
        <p:spPr>
          <a:xfrm>
            <a:off x="1078865" y="158750"/>
            <a:ext cx="2031325" cy="646331"/>
          </a:xfrm>
          <a:prstGeom prst="rect">
            <a:avLst/>
          </a:prstGeom>
          <a:noFill/>
          <a:ln w="9525">
            <a:noFill/>
          </a:ln>
        </p:spPr>
        <p:txBody>
          <a:bodyPr wrap="none" anchor="t">
            <a:spAutoFit/>
          </a:bodyPr>
          <a:lstStyle/>
          <a:p>
            <a:pPr>
              <a:buSzTx/>
            </a:pPr>
            <a:r>
              <a:rPr lang="zh-CN" alt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学科分类</a:t>
            </a:r>
            <a:endParaRPr lang="zh-CN" alt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endParaRPr>
          </a:p>
        </p:txBody>
      </p:sp>
      <p:pic>
        <p:nvPicPr>
          <p:cNvPr id="6" name="图片 5"/>
          <p:cNvPicPr>
            <a:picLocks noChangeAspect="1"/>
          </p:cNvPicPr>
          <p:nvPr/>
        </p:nvPicPr>
        <p:blipFill>
          <a:blip r:embed="rId1"/>
          <a:stretch>
            <a:fillRect/>
          </a:stretch>
        </p:blipFill>
        <p:spPr>
          <a:xfrm>
            <a:off x="419100" y="1466850"/>
            <a:ext cx="11353800" cy="3924300"/>
          </a:xfrm>
          <a:prstGeom prst="rect">
            <a:avLst/>
          </a:prstGeom>
        </p:spPr>
      </p:pic>
    </p:spTree>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文本框 6"/>
          <p:cNvSpPr txBox="1"/>
          <p:nvPr/>
        </p:nvSpPr>
        <p:spPr>
          <a:xfrm>
            <a:off x="1078865" y="158750"/>
            <a:ext cx="2031325" cy="646331"/>
          </a:xfrm>
          <a:prstGeom prst="rect">
            <a:avLst/>
          </a:prstGeom>
          <a:noFill/>
          <a:ln w="9525">
            <a:noFill/>
          </a:ln>
        </p:spPr>
        <p:txBody>
          <a:bodyPr wrap="none" anchor="t">
            <a:spAutoFit/>
          </a:bodyPr>
          <a:lstStyle/>
          <a:p>
            <a:pPr>
              <a:buSzTx/>
            </a:pPr>
            <a:r>
              <a:rPr lang="zh-CN" alt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rPr>
              <a:t>学科分类</a:t>
            </a:r>
            <a:endParaRPr lang="zh-CN" altLang="en-US" sz="3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pitchFamily="34" charset="0"/>
            </a:endParaRPr>
          </a:p>
        </p:txBody>
      </p:sp>
      <p:graphicFrame>
        <p:nvGraphicFramePr>
          <p:cNvPr id="4" name="表格 3"/>
          <p:cNvGraphicFramePr>
            <a:graphicFrameLocks noGrp="1"/>
          </p:cNvGraphicFramePr>
          <p:nvPr/>
        </p:nvGraphicFramePr>
        <p:xfrm>
          <a:off x="876300" y="908233"/>
          <a:ext cx="10439400" cy="5949767"/>
        </p:xfrm>
        <a:graphic>
          <a:graphicData uri="http://schemas.openxmlformats.org/drawingml/2006/table">
            <a:tbl>
              <a:tblPr/>
              <a:tblGrid>
                <a:gridCol w="2835275"/>
                <a:gridCol w="7604125"/>
              </a:tblGrid>
              <a:tr h="297164">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spcAft>
                          <a:spcPts val="0"/>
                        </a:spcAft>
                      </a:pPr>
                      <a:r>
                        <a:rPr lang="zh-CN" sz="1900" b="1" kern="100" dirty="0">
                          <a:solidFill>
                            <a:schemeClr val="tx1">
                              <a:lumMod val="65000"/>
                              <a:lumOff val="35000"/>
                            </a:schemeClr>
                          </a:solidFill>
                          <a:effectLst/>
                          <a:latin typeface="微软雅黑" panose="020B0503020204020204" pitchFamily="34" charset="-122"/>
                          <a:ea typeface="微软雅黑" panose="020B0503020204020204" pitchFamily="34" charset="-122"/>
                        </a:rPr>
                        <a:t>特色资源分类</a:t>
                      </a:r>
                      <a:endParaRPr lang="zh-CN" sz="1900" b="1"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b">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ctr">
                        <a:spcAft>
                          <a:spcPts val="0"/>
                        </a:spcAft>
                      </a:pPr>
                      <a:r>
                        <a:rPr lang="zh-CN" sz="1900" b="1" kern="100" dirty="0">
                          <a:solidFill>
                            <a:schemeClr val="tx1">
                              <a:lumMod val="65000"/>
                              <a:lumOff val="35000"/>
                            </a:schemeClr>
                          </a:solidFill>
                          <a:effectLst/>
                          <a:latin typeface="微软雅黑" panose="020B0503020204020204" pitchFamily="34" charset="-122"/>
                          <a:ea typeface="微软雅黑" panose="020B0503020204020204" pitchFamily="34" charset="-122"/>
                        </a:rPr>
                        <a:t>包含学科门类</a:t>
                      </a:r>
                      <a:endParaRPr lang="zh-CN" sz="1900" b="1"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b">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531466">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alt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基础科学</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数学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力学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物理</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天文</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气象</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地理</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海洋</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生物</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自然科学综合</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53210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alt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工程科技</a:t>
                      </a:r>
                      <a:r>
                        <a:rPr lang="en-US" alt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Ⅰ</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B</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化学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化工</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矿冶</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金属</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石油</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天然气</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煤炭</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轻工</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环境</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材料</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581629">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alt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工程科技</a:t>
                      </a:r>
                      <a:r>
                        <a:rPr lang="en-US" alt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Ⅱ</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C</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机械</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仪表</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计量</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电工</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动力</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建筑</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水利工程</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交通运输</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武器</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航空航天</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原子能</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532101">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农业</a:t>
                      </a:r>
                      <a:r>
                        <a:rPr lang="zh-CN" alt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科技</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D</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农业</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林业</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畜牧兽医</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渔业</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水产</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植保</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园艺</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农机</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农田水利</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生态</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生物</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531466">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医药卫生</a:t>
                      </a:r>
                      <a:r>
                        <a:rPr lang="zh-CN" alt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科技</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E</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医学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药学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中国医学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卫生</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保健</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生物医学，病例集萃</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581629">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alt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哲学与人文科学</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F</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语言</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文字</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新闻，文学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文化</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艺术</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音乐</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美术</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体育</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历史</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考古</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哲学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宗教</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心理</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361296">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alt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社会科学</a:t>
                      </a:r>
                      <a:r>
                        <a:rPr lang="en-US" alt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Ⅰ</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G</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思想政治教育</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政治学</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党建</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外交</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军事</a:t>
                      </a: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a:t>
                      </a:r>
                      <a:r>
                        <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法律</a:t>
                      </a:r>
                      <a:endParaRPr lang="zh-CN" sz="1900" kern="100" dirty="0">
                        <a:solidFill>
                          <a:schemeClr val="tx1">
                            <a:lumMod val="65000"/>
                            <a:lumOff val="35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581629">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社会科学Ⅱ（H）</a:t>
                      </a:r>
                      <a:endPar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教育理论，教育管理，初中高教育，职教成教，社会学,统计,人口,人才,社会科学理论，社科实践</a:t>
                      </a:r>
                      <a:endPar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581629">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信息科技（I）</a:t>
                      </a:r>
                      <a:endPar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电子,无线电,激光,半导体,计算机,网络,自动化,邮电,通讯,传媒,新闻出版,图书情报,档案</a:t>
                      </a:r>
                      <a:endPar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r h="791802">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经济与管理（J）</a:t>
                      </a:r>
                      <a:endPar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ea typeface="微软雅黑" panose="020B0503020204020204" pitchFamily="34" charset="-122"/>
                        </a:defRPr>
                      </a:lvl1pPr>
                      <a:lvl2pPr marL="457200" algn="l" defTabSz="914400" rtl="0" eaLnBrk="1" latinLnBrk="0" hangingPunct="1">
                        <a:defRPr sz="1800" kern="1200">
                          <a:solidFill>
                            <a:schemeClr val="dk1"/>
                          </a:solidFill>
                          <a:latin typeface="Arial" panose="020B0604020202020204"/>
                          <a:ea typeface="微软雅黑" panose="020B0503020204020204" pitchFamily="34" charset="-122"/>
                        </a:defRPr>
                      </a:lvl2pPr>
                      <a:lvl3pPr marL="914400" algn="l" defTabSz="914400" rtl="0" eaLnBrk="1" latinLnBrk="0" hangingPunct="1">
                        <a:defRPr sz="1800" kern="1200">
                          <a:solidFill>
                            <a:schemeClr val="dk1"/>
                          </a:solidFill>
                          <a:latin typeface="Arial" panose="020B0604020202020204"/>
                          <a:ea typeface="微软雅黑" panose="020B0503020204020204" pitchFamily="34" charset="-122"/>
                        </a:defRPr>
                      </a:lvl3pPr>
                      <a:lvl4pPr marL="1371600" algn="l" defTabSz="914400" rtl="0" eaLnBrk="1" latinLnBrk="0" hangingPunct="1">
                        <a:defRPr sz="1800" kern="1200">
                          <a:solidFill>
                            <a:schemeClr val="dk1"/>
                          </a:solidFill>
                          <a:latin typeface="Arial" panose="020B0604020202020204"/>
                          <a:ea typeface="微软雅黑" panose="020B0503020204020204" pitchFamily="34" charset="-122"/>
                        </a:defRPr>
                      </a:lvl4pPr>
                      <a:lvl5pPr marL="1828800" algn="l" defTabSz="914400" rtl="0" eaLnBrk="1" latinLnBrk="0" hangingPunct="1">
                        <a:defRPr sz="1800" kern="1200">
                          <a:solidFill>
                            <a:schemeClr val="dk1"/>
                          </a:solidFill>
                          <a:latin typeface="Arial" panose="020B0604020202020204"/>
                          <a:ea typeface="微软雅黑" panose="020B0503020204020204" pitchFamily="34" charset="-122"/>
                        </a:defRPr>
                      </a:lvl5pPr>
                      <a:lvl6pPr marL="2286000" algn="l" defTabSz="914400" rtl="0" eaLnBrk="1" latinLnBrk="0" hangingPunct="1">
                        <a:defRPr sz="1800" kern="1200">
                          <a:solidFill>
                            <a:schemeClr val="dk1"/>
                          </a:solidFill>
                          <a:latin typeface="Arial" panose="020B0604020202020204"/>
                          <a:ea typeface="微软雅黑" panose="020B0503020204020204" pitchFamily="34" charset="-122"/>
                        </a:defRPr>
                      </a:lvl6pPr>
                      <a:lvl7pPr marL="2743200" algn="l" defTabSz="914400" rtl="0" eaLnBrk="1" latinLnBrk="0" hangingPunct="1">
                        <a:defRPr sz="1800" kern="1200">
                          <a:solidFill>
                            <a:schemeClr val="dk1"/>
                          </a:solidFill>
                          <a:latin typeface="Arial" panose="020B0604020202020204"/>
                          <a:ea typeface="微软雅黑" panose="020B0503020204020204" pitchFamily="34" charset="-122"/>
                        </a:defRPr>
                      </a:lvl7pPr>
                      <a:lvl8pPr marL="3200400" algn="l" defTabSz="914400" rtl="0" eaLnBrk="1" latinLnBrk="0" hangingPunct="1">
                        <a:defRPr sz="1800" kern="1200">
                          <a:solidFill>
                            <a:schemeClr val="dk1"/>
                          </a:solidFill>
                          <a:latin typeface="Arial" panose="020B0604020202020204"/>
                          <a:ea typeface="微软雅黑" panose="020B0503020204020204" pitchFamily="34" charset="-122"/>
                        </a:defRPr>
                      </a:lvl8pPr>
                      <a:lvl9pPr marL="3657600" algn="l" defTabSz="914400" rtl="0" eaLnBrk="1" latinLnBrk="0" hangingPunct="1">
                        <a:defRPr sz="1800" kern="1200">
                          <a:solidFill>
                            <a:schemeClr val="dk1"/>
                          </a:solidFill>
                          <a:latin typeface="Arial" panose="020B0604020202020204"/>
                          <a:ea typeface="微软雅黑" panose="020B0503020204020204" pitchFamily="34" charset="-122"/>
                        </a:defRPr>
                      </a:lvl9pPr>
                    </a:lstStyle>
                    <a:p>
                      <a:pPr algn="just">
                        <a:spcAft>
                          <a:spcPts val="0"/>
                        </a:spcAft>
                      </a:pPr>
                      <a:r>
                        <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rPr>
                        <a:t>经济,商贸,管理，行政，交通，旅游，市场营销，文秘，会计，审计，财政，金融, 证券，保险,信贷</a:t>
                      </a:r>
                      <a:endParaRPr lang="en-US" sz="1900" kern="100" dirty="0">
                        <a:solidFill>
                          <a:schemeClr val="tx1">
                            <a:lumMod val="65000"/>
                            <a:lumOff val="35000"/>
                          </a:schemeClr>
                        </a:solidFill>
                        <a:effectLst/>
                        <a:latin typeface="微软雅黑" panose="020B0503020204020204" pitchFamily="34" charset="-122"/>
                        <a:ea typeface="微软雅黑" panose="020B0503020204020204" pitchFamily="34" charset="-122"/>
                      </a:endParaRPr>
                    </a:p>
                  </a:txBody>
                  <a:tcPr marL="12700" marR="12700" marT="12699" marB="0" anchor="ctr">
                    <a:lnL w="12700" cmpd="sng">
                      <a:solidFill>
                        <a:srgbClr val="5066E9"/>
                      </a:solidFill>
                    </a:lnL>
                    <a:lnR w="12700" cmpd="sng">
                      <a:solidFill>
                        <a:srgbClr val="5066E9"/>
                      </a:solidFill>
                    </a:lnR>
                    <a:lnT w="12700" cmpd="sng">
                      <a:solidFill>
                        <a:srgbClr val="5066E9"/>
                      </a:solidFill>
                    </a:lnT>
                    <a:lnB w="12700" cmpd="sng">
                      <a:solidFill>
                        <a:srgbClr val="5066E9"/>
                      </a:solidFill>
                    </a:lnB>
                    <a:lnTlToBr w="12700" cmpd="sng">
                      <a:noFill/>
                      <a:prstDash val="solid"/>
                    </a:lnTlToBr>
                    <a:lnBlToTr w="12700" cmpd="sng">
                      <a:noFill/>
                      <a:prstDash val="solid"/>
                    </a:lnBlToTr>
                    <a:noFill/>
                  </a:tcPr>
                </a:tc>
              </a:tr>
            </a:tbl>
          </a:graphicData>
        </a:graphic>
      </p:graphicFrame>
      <p:grpSp>
        <p:nvGrpSpPr>
          <p:cNvPr id="5" name="组合 4"/>
          <p:cNvGrpSpPr/>
          <p:nvPr/>
        </p:nvGrpSpPr>
        <p:grpSpPr bwMode="auto">
          <a:xfrm>
            <a:off x="318" y="2109149"/>
            <a:ext cx="12192000" cy="2851150"/>
            <a:chOff x="0" y="3639"/>
            <a:chExt cx="19200" cy="4700"/>
          </a:xfrm>
        </p:grpSpPr>
        <p:sp>
          <p:nvSpPr>
            <p:cNvPr id="7" name="矩形 17"/>
            <p:cNvSpPr>
              <a:spLocks noChangeArrowheads="1"/>
            </p:cNvSpPr>
            <p:nvPr/>
          </p:nvSpPr>
          <p:spPr bwMode="auto">
            <a:xfrm>
              <a:off x="0" y="3639"/>
              <a:ext cx="19200" cy="4700"/>
            </a:xfrm>
            <a:prstGeom prst="rect">
              <a:avLst/>
            </a:prstGeom>
            <a:solidFill>
              <a:srgbClr val="5066E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Calibri" panose="020F0502020204030204" pitchFamily="34" charset="0"/>
                <a:ea typeface="宋体" panose="02010600030101010101" pitchFamily="2" charset="-122"/>
              </a:endParaRPr>
            </a:p>
          </p:txBody>
        </p:sp>
        <p:sp>
          <p:nvSpPr>
            <p:cNvPr id="8" name="文本框 1"/>
            <p:cNvSpPr txBox="1">
              <a:spLocks noChangeArrowheads="1"/>
            </p:cNvSpPr>
            <p:nvPr/>
          </p:nvSpPr>
          <p:spPr bwMode="auto">
            <a:xfrm>
              <a:off x="3087" y="4828"/>
              <a:ext cx="13025" cy="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eaLnBrk="0" fontAlgn="base" latinLnBrk="0" hangingPunct="0">
                <a:lnSpc>
                  <a:spcPct val="100000"/>
                </a:lnSpc>
                <a:spcBef>
                  <a:spcPct val="0"/>
                </a:spcBef>
                <a:spcAft>
                  <a:spcPct val="0"/>
                </a:spcAft>
                <a:buClrTx/>
                <a:buSzTx/>
                <a:buFontTx/>
                <a:buNone/>
                <a:defRPr/>
              </a:pPr>
              <a:r>
                <a:rPr kumimoji="0" lang="zh-CN" altLang="en-US" sz="72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十专辑   </a:t>
              </a:r>
              <a:r>
                <a:rPr kumimoji="0" lang="en-US" altLang="zh-CN" sz="72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168</a:t>
              </a:r>
              <a:r>
                <a:rPr kumimoji="0" lang="zh-CN" altLang="en-US" sz="72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rPr>
                <a:t>专题</a:t>
              </a:r>
              <a:endParaRPr kumimoji="0" lang="zh-CN" altLang="en-US" sz="7200" b="1"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89091"/>
            <a:ext cx="12192000" cy="1292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宋体" panose="02010600030101010101" pitchFamily="2" charset="-122"/>
            </a:endParaRPr>
          </a:p>
        </p:txBody>
      </p:sp>
      <p:sp>
        <p:nvSpPr>
          <p:cNvPr id="40" name="文本框 17"/>
          <p:cNvSpPr txBox="1"/>
          <p:nvPr/>
        </p:nvSpPr>
        <p:spPr>
          <a:xfrm>
            <a:off x="4450080" y="2686685"/>
            <a:ext cx="5676265" cy="748030"/>
          </a:xfrm>
          <a:prstGeom prst="rect">
            <a:avLst/>
          </a:prstGeom>
          <a:noFill/>
        </p:spPr>
        <p:txBody>
          <a:bodyPr wrap="square" rtlCol="0">
            <a:spAutoFit/>
          </a:bodyPr>
          <a:lstStyle/>
          <a:p>
            <a:pPr defTabSz="1218565"/>
            <a:r>
              <a:rPr lang="zh-CN" altLang="en-US" sz="4265" b="1" dirty="0">
                <a:solidFill>
                  <a:prstClr val="white"/>
                </a:solidFill>
                <a:latin typeface="微软雅黑" panose="020B0503020204020204" pitchFamily="34" charset="-122"/>
                <a:ea typeface="微软雅黑" panose="020B0503020204020204" pitchFamily="34" charset="-122"/>
              </a:rPr>
              <a:t>检索及检索结果分析</a:t>
            </a:r>
            <a:endParaRPr lang="zh-CN" altLang="en-US" sz="4265" b="1" dirty="0">
              <a:solidFill>
                <a:prstClr val="white"/>
              </a:solidFill>
              <a:latin typeface="微软雅黑" panose="020B0503020204020204" pitchFamily="34" charset="-122"/>
              <a:ea typeface="微软雅黑" panose="020B0503020204020204" pitchFamily="34" charset="-122"/>
            </a:endParaRPr>
          </a:p>
        </p:txBody>
      </p:sp>
      <p:sp>
        <p:nvSpPr>
          <p:cNvPr id="41" name="文本框 19"/>
          <p:cNvSpPr txBox="1"/>
          <p:nvPr/>
        </p:nvSpPr>
        <p:spPr bwMode="auto">
          <a:xfrm>
            <a:off x="4196715" y="3910965"/>
            <a:ext cx="7561580" cy="2368550"/>
          </a:xfrm>
          <a:prstGeom prst="rect">
            <a:avLst/>
          </a:prstGeom>
          <a:noFill/>
        </p:spPr>
        <p:txBody>
          <a:bodyPr wrap="square" lIns="91440" tIns="45720" rIns="91440" bIns="45720">
            <a:spAutoFit/>
          </a:bodyPr>
          <a:lstStyle/>
          <a:p>
            <a:pPr algn="just" defTabSz="1218565">
              <a:lnSpc>
                <a:spcPct val="150000"/>
              </a:lnSpc>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检索功能：一框式检索、结果中检索、高级检索、</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a:p>
            <a:pPr algn="just" defTabSz="1218565">
              <a:lnSpc>
                <a:spcPct val="150000"/>
              </a:lnSpc>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                 出版物检索、新型出版模式</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a:p>
            <a:pPr algn="just" defTabSz="1218565">
              <a:lnSpc>
                <a:spcPct val="150000"/>
              </a:lnSpc>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检索结果分析：分组筛选、智能排序、发文趋势分析</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a:p>
            <a:pPr algn="just" defTabSz="1218565">
              <a:lnSpc>
                <a:spcPct val="150000"/>
              </a:lnSpc>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sym typeface="+mn-ea"/>
              </a:rPr>
              <a:t>                        </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计量可视化分析</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a:p>
            <a:pPr algn="just" defTabSz="1218565">
              <a:lnSpc>
                <a:spcPct val="140000"/>
              </a:lnSpc>
            </a:pP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76" name="组合 75"/>
          <p:cNvGrpSpPr/>
          <p:nvPr/>
        </p:nvGrpSpPr>
        <p:grpSpPr>
          <a:xfrm>
            <a:off x="4655840" y="1532163"/>
            <a:ext cx="552688" cy="552688"/>
            <a:chOff x="3543574" y="4265651"/>
            <a:chExt cx="414516" cy="414516"/>
          </a:xfrm>
        </p:grpSpPr>
        <p:sp>
          <p:nvSpPr>
            <p:cNvPr id="44" name="椭圆 43"/>
            <p:cNvSpPr/>
            <p:nvPr/>
          </p:nvSpPr>
          <p:spPr>
            <a:xfrm>
              <a:off x="3543574" y="4265651"/>
              <a:ext cx="414516" cy="414516"/>
            </a:xfrm>
            <a:prstGeom prst="ellipse">
              <a:avLst/>
            </a:prstGeom>
            <a:solidFill>
              <a:schemeClr val="accent1"/>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47" name="组合 46"/>
            <p:cNvGrpSpPr/>
            <p:nvPr/>
          </p:nvGrpSpPr>
          <p:grpSpPr>
            <a:xfrm>
              <a:off x="3629640" y="4325788"/>
              <a:ext cx="259976" cy="261734"/>
              <a:chOff x="5042691" y="2273922"/>
              <a:chExt cx="702937" cy="707690"/>
            </a:xfrm>
            <a:solidFill>
              <a:schemeClr val="bg1"/>
            </a:solidFill>
          </p:grpSpPr>
          <p:sp>
            <p:nvSpPr>
              <p:cNvPr id="74"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5" name="Freeform 13"/>
              <p:cNvSpPr>
                <a:spLocks noEditPoints="1"/>
              </p:cNvSpPr>
              <p:nvPr/>
            </p:nvSpPr>
            <p:spPr bwMode="auto">
              <a:xfrm>
                <a:off x="5042691" y="2273922"/>
                <a:ext cx="529215" cy="655759"/>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7" name="组合 76"/>
          <p:cNvGrpSpPr/>
          <p:nvPr/>
        </p:nvGrpSpPr>
        <p:grpSpPr>
          <a:xfrm>
            <a:off x="5400575" y="1532163"/>
            <a:ext cx="552688" cy="552688"/>
            <a:chOff x="4102125" y="4265651"/>
            <a:chExt cx="414516" cy="414516"/>
          </a:xfrm>
        </p:grpSpPr>
        <p:sp>
          <p:nvSpPr>
            <p:cNvPr id="45" name="椭圆 44"/>
            <p:cNvSpPr/>
            <p:nvPr/>
          </p:nvSpPr>
          <p:spPr>
            <a:xfrm>
              <a:off x="4102125" y="4265651"/>
              <a:ext cx="414516" cy="414516"/>
            </a:xfrm>
            <a:prstGeom prst="ellipse">
              <a:avLst/>
            </a:prstGeom>
            <a:solidFill>
              <a:schemeClr val="accent2"/>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48" name="组合 47"/>
            <p:cNvGrpSpPr/>
            <p:nvPr/>
          </p:nvGrpSpPr>
          <p:grpSpPr>
            <a:xfrm>
              <a:off x="4199233" y="4358783"/>
              <a:ext cx="238761" cy="198211"/>
              <a:chOff x="3132963" y="3140191"/>
              <a:chExt cx="645573" cy="535933"/>
            </a:xfrm>
            <a:solidFill>
              <a:schemeClr val="bg1"/>
            </a:solidFill>
          </p:grpSpPr>
          <p:sp>
            <p:nvSpPr>
              <p:cNvPr id="68"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9"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0"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1"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2"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3"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9" name="组合 78"/>
          <p:cNvGrpSpPr/>
          <p:nvPr/>
        </p:nvGrpSpPr>
        <p:grpSpPr>
          <a:xfrm>
            <a:off x="6839723" y="1532163"/>
            <a:ext cx="552688" cy="552688"/>
            <a:chOff x="5181486" y="4265651"/>
            <a:chExt cx="414516" cy="414516"/>
          </a:xfrm>
        </p:grpSpPr>
        <p:sp>
          <p:nvSpPr>
            <p:cNvPr id="46" name="椭圆 45"/>
            <p:cNvSpPr/>
            <p:nvPr/>
          </p:nvSpPr>
          <p:spPr>
            <a:xfrm>
              <a:off x="5181486" y="4265651"/>
              <a:ext cx="414516" cy="414516"/>
            </a:xfrm>
            <a:prstGeom prst="ellipse">
              <a:avLst/>
            </a:prstGeom>
            <a:solidFill>
              <a:schemeClr val="accent4"/>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50" name="组合 49"/>
            <p:cNvGrpSpPr/>
            <p:nvPr/>
          </p:nvGrpSpPr>
          <p:grpSpPr>
            <a:xfrm>
              <a:off x="5287222" y="4375239"/>
              <a:ext cx="253419" cy="172633"/>
              <a:chOff x="4895160" y="4287159"/>
              <a:chExt cx="571418" cy="389258"/>
            </a:xfrm>
            <a:solidFill>
              <a:schemeClr val="bg1"/>
            </a:solidFill>
          </p:grpSpPr>
          <p:sp>
            <p:nvSpPr>
              <p:cNvPr id="59"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0"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1"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2"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3"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4"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5"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6"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7"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8" name="组合 77"/>
          <p:cNvGrpSpPr/>
          <p:nvPr/>
        </p:nvGrpSpPr>
        <p:grpSpPr>
          <a:xfrm>
            <a:off x="6099657" y="1532163"/>
            <a:ext cx="552688" cy="552688"/>
            <a:chOff x="4626437" y="4265651"/>
            <a:chExt cx="414516" cy="414516"/>
          </a:xfrm>
        </p:grpSpPr>
        <p:sp>
          <p:nvSpPr>
            <p:cNvPr id="49" name="椭圆 48"/>
            <p:cNvSpPr/>
            <p:nvPr/>
          </p:nvSpPr>
          <p:spPr>
            <a:xfrm>
              <a:off x="4626437" y="4265651"/>
              <a:ext cx="414516" cy="414516"/>
            </a:xfrm>
            <a:prstGeom prst="ellipse">
              <a:avLst/>
            </a:prstGeom>
            <a:solidFill>
              <a:schemeClr val="accent3"/>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latin typeface="Calibri" panose="020F0502020204030204"/>
                <a:ea typeface="宋体" panose="02010600030101010101" pitchFamily="2" charset="-122"/>
              </a:endParaRPr>
            </a:p>
          </p:txBody>
        </p:sp>
        <p:grpSp>
          <p:nvGrpSpPr>
            <p:cNvPr id="51" name="组合 50"/>
            <p:cNvGrpSpPr/>
            <p:nvPr/>
          </p:nvGrpSpPr>
          <p:grpSpPr>
            <a:xfrm>
              <a:off x="4710891" y="4356960"/>
              <a:ext cx="232896" cy="199705"/>
              <a:chOff x="3546346" y="2339026"/>
              <a:chExt cx="897787" cy="769842"/>
            </a:xfrm>
            <a:solidFill>
              <a:schemeClr val="bg1"/>
            </a:solidFill>
          </p:grpSpPr>
          <p:sp>
            <p:nvSpPr>
              <p:cNvPr id="52"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3"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4"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5"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6"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7"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8"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grpSp>
      </p:grpSp>
      <p:grpSp>
        <p:nvGrpSpPr>
          <p:cNvPr id="83" name="组合 82"/>
          <p:cNvGrpSpPr/>
          <p:nvPr/>
        </p:nvGrpSpPr>
        <p:grpSpPr>
          <a:xfrm>
            <a:off x="1822608" y="1985808"/>
            <a:ext cx="2114741" cy="2115265"/>
            <a:chOff x="1041891" y="2887277"/>
            <a:chExt cx="1036261" cy="1036518"/>
          </a:xfrm>
        </p:grpSpPr>
        <p:sp>
          <p:nvSpPr>
            <p:cNvPr id="84" name="Oval 53"/>
            <p:cNvSpPr>
              <a:spLocks noChangeArrowheads="1"/>
            </p:cNvSpPr>
            <p:nvPr/>
          </p:nvSpPr>
          <p:spPr bwMode="auto">
            <a:xfrm>
              <a:off x="1041891" y="2887277"/>
              <a:ext cx="1036261" cy="1036518"/>
            </a:xfrm>
            <a:prstGeom prst="ellipse">
              <a:avLst/>
            </a:prstGeom>
            <a:solidFill>
              <a:schemeClr val="accent1"/>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5865">
                <a:solidFill>
                  <a:prstClr val="white"/>
                </a:solidFill>
                <a:latin typeface="微软雅黑" panose="020B0503020204020204" pitchFamily="34" charset="-122"/>
                <a:ea typeface="微软雅黑" panose="020B0503020204020204" pitchFamily="34" charset="-122"/>
              </a:endParaRPr>
            </a:p>
          </p:txBody>
        </p:sp>
        <p:sp>
          <p:nvSpPr>
            <p:cNvPr id="85" name="Text Box 58"/>
            <p:cNvSpPr txBox="1">
              <a:spLocks noChangeArrowheads="1"/>
            </p:cNvSpPr>
            <p:nvPr/>
          </p:nvSpPr>
          <p:spPr bwMode="auto">
            <a:xfrm>
              <a:off x="1159958" y="3077737"/>
              <a:ext cx="782803" cy="7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8800" dirty="0">
                  <a:solidFill>
                    <a:prstClr val="white"/>
                  </a:solidFill>
                  <a:latin typeface="Impact" panose="020B0806030902050204" pitchFamily="34" charset="0"/>
                  <a:ea typeface="微软雅黑" panose="020B0503020204020204" pitchFamily="34" charset="-122"/>
                </a:rPr>
                <a:t>02</a:t>
              </a:r>
              <a:endParaRPr lang="en-US" altLang="zh-CN" sz="8800" dirty="0">
                <a:solidFill>
                  <a:prstClr val="white"/>
                </a:solidFill>
                <a:latin typeface="Impact" panose="020B080603090205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heel(1)">
                                      <p:cBhvr>
                                        <p:cTn id="11" dur="650"/>
                                        <p:tgtEl>
                                          <p:spTgt spid="83"/>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p:cTn id="15" dur="500" fill="hold"/>
                                        <p:tgtEl>
                                          <p:spTgt spid="76"/>
                                        </p:tgtEl>
                                        <p:attrNameLst>
                                          <p:attrName>ppt_w</p:attrName>
                                        </p:attrNameLst>
                                      </p:cBhvr>
                                      <p:tavLst>
                                        <p:tav tm="0">
                                          <p:val>
                                            <p:fltVal val="0"/>
                                          </p:val>
                                        </p:tav>
                                        <p:tav tm="100000">
                                          <p:val>
                                            <p:strVal val="#ppt_w"/>
                                          </p:val>
                                        </p:tav>
                                      </p:tavLst>
                                    </p:anim>
                                    <p:anim calcmode="lin" valueType="num">
                                      <p:cBhvr>
                                        <p:cTn id="16" dur="500" fill="hold"/>
                                        <p:tgtEl>
                                          <p:spTgt spid="76"/>
                                        </p:tgtEl>
                                        <p:attrNameLst>
                                          <p:attrName>ppt_h</p:attrName>
                                        </p:attrNameLst>
                                      </p:cBhvr>
                                      <p:tavLst>
                                        <p:tav tm="0">
                                          <p:val>
                                            <p:fltVal val="0"/>
                                          </p:val>
                                        </p:tav>
                                        <p:tav tm="100000">
                                          <p:val>
                                            <p:strVal val="#ppt_h"/>
                                          </p:val>
                                        </p:tav>
                                      </p:tavLst>
                                    </p:anim>
                                    <p:animEffect transition="in" filter="fade">
                                      <p:cBhvr>
                                        <p:cTn id="17" dur="500"/>
                                        <p:tgtEl>
                                          <p:spTgt spid="76"/>
                                        </p:tgtEl>
                                      </p:cBhvr>
                                    </p:animEffect>
                                  </p:childTnLst>
                                </p:cTn>
                              </p:par>
                              <p:par>
                                <p:cTn id="18" presetID="53" presetClass="entr" presetSubtype="16" fill="hold" nodeType="withEffect">
                                  <p:stCondLst>
                                    <p:cond delay="30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60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par>
                                <p:cTn id="28" presetID="53" presetClass="entr" presetSubtype="16" fill="hold" nodeType="withEffect">
                                  <p:stCondLst>
                                    <p:cond delay="900"/>
                                  </p:stCondLst>
                                  <p:childTnLst>
                                    <p:set>
                                      <p:cBhvr>
                                        <p:cTn id="29" dur="1" fill="hold">
                                          <p:stCondLst>
                                            <p:cond delay="0"/>
                                          </p:stCondLst>
                                        </p:cTn>
                                        <p:tgtEl>
                                          <p:spTgt spid="79"/>
                                        </p:tgtEl>
                                        <p:attrNameLst>
                                          <p:attrName>style.visibility</p:attrName>
                                        </p:attrNameLst>
                                      </p:cBhvr>
                                      <p:to>
                                        <p:strVal val="visible"/>
                                      </p:to>
                                    </p:set>
                                    <p:anim calcmode="lin" valueType="num">
                                      <p:cBhvr>
                                        <p:cTn id="30" dur="500" fill="hold"/>
                                        <p:tgtEl>
                                          <p:spTgt spid="79"/>
                                        </p:tgtEl>
                                        <p:attrNameLst>
                                          <p:attrName>ppt_w</p:attrName>
                                        </p:attrNameLst>
                                      </p:cBhvr>
                                      <p:tavLst>
                                        <p:tav tm="0">
                                          <p:val>
                                            <p:fltVal val="0"/>
                                          </p:val>
                                        </p:tav>
                                        <p:tav tm="100000">
                                          <p:val>
                                            <p:strVal val="#ppt_w"/>
                                          </p:val>
                                        </p:tav>
                                      </p:tavLst>
                                    </p:anim>
                                    <p:anim calcmode="lin" valueType="num">
                                      <p:cBhvr>
                                        <p:cTn id="31" dur="500" fill="hold"/>
                                        <p:tgtEl>
                                          <p:spTgt spid="79"/>
                                        </p:tgtEl>
                                        <p:attrNameLst>
                                          <p:attrName>ppt_h</p:attrName>
                                        </p:attrNameLst>
                                      </p:cBhvr>
                                      <p:tavLst>
                                        <p:tav tm="0">
                                          <p:val>
                                            <p:fltVal val="0"/>
                                          </p:val>
                                        </p:tav>
                                        <p:tav tm="100000">
                                          <p:val>
                                            <p:strVal val="#ppt_h"/>
                                          </p:val>
                                        </p:tav>
                                      </p:tavLst>
                                    </p:anim>
                                    <p:animEffect transition="in" filter="fade">
                                      <p:cBhvr>
                                        <p:cTn id="32" dur="500"/>
                                        <p:tgtEl>
                                          <p:spTgt spid="7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par>
                          <p:cTn id="37" fill="hold">
                            <p:stCondLst>
                              <p:cond delay="2500"/>
                            </p:stCondLst>
                            <p:childTnLst>
                              <p:par>
                                <p:cTn id="38" presetID="22" presetClass="entr" presetSubtype="2" fill="hold" grpId="0" nodeType="afterEffect">
                                  <p:stCondLst>
                                    <p:cond delay="0"/>
                                  </p:stCondLst>
                                  <p:iterate type="lt">
                                    <p:tmPct val="4878"/>
                                  </p:iterate>
                                  <p:childTnLst>
                                    <p:set>
                                      <p:cBhvr>
                                        <p:cTn id="39" dur="1" fill="hold">
                                          <p:stCondLst>
                                            <p:cond delay="0"/>
                                          </p:stCondLst>
                                        </p:cTn>
                                        <p:tgtEl>
                                          <p:spTgt spid="41"/>
                                        </p:tgtEl>
                                        <p:attrNameLst>
                                          <p:attrName>style.visibility</p:attrName>
                                        </p:attrNameLst>
                                      </p:cBhvr>
                                      <p:to>
                                        <p:strVal val="visible"/>
                                      </p:to>
                                    </p:set>
                                    <p:animEffect transition="in" filter="wipe(righ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0"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097763" y="197965"/>
            <a:ext cx="24688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一框式检索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77545" y="1282700"/>
            <a:ext cx="11158220" cy="2640330"/>
          </a:xfrm>
          <a:prstGeom prst="rect">
            <a:avLst/>
          </a:prstGeom>
        </p:spPr>
      </p:pic>
      <p:sp>
        <p:nvSpPr>
          <p:cNvPr id="8" name="圆角矩形 7"/>
          <p:cNvSpPr/>
          <p:nvPr/>
        </p:nvSpPr>
        <p:spPr>
          <a:xfrm>
            <a:off x="2735580" y="2126615"/>
            <a:ext cx="7506970" cy="74739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2"/>
          <a:stretch>
            <a:fillRect/>
          </a:stretch>
        </p:blipFill>
        <p:spPr>
          <a:xfrm>
            <a:off x="2885440" y="2714625"/>
            <a:ext cx="1038225" cy="4143375"/>
          </a:xfrm>
          <a:prstGeom prst="rect">
            <a:avLst/>
          </a:prstGeom>
        </p:spPr>
      </p:pic>
      <p:sp>
        <p:nvSpPr>
          <p:cNvPr id="11" name="文本框 10"/>
          <p:cNvSpPr txBox="1"/>
          <p:nvPr/>
        </p:nvSpPr>
        <p:spPr>
          <a:xfrm>
            <a:off x="4100194" y="2300605"/>
            <a:ext cx="2031365" cy="461665"/>
          </a:xfrm>
          <a:prstGeom prst="rect">
            <a:avLst/>
          </a:prstGeom>
          <a:solidFill>
            <a:schemeClr val="bg1"/>
          </a:solid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信息化管理</a:t>
            </a:r>
            <a:endParaRPr lang="zh-CN" altLang="en-US" sz="2400" b="1" dirty="0">
              <a:latin typeface="微软雅黑" panose="020B0503020204020204" pitchFamily="34" charset="-122"/>
              <a:ea typeface="微软雅黑" panose="020B0503020204020204" pitchFamily="34" charset="-122"/>
            </a:endParaRPr>
          </a:p>
        </p:txBody>
      </p:sp>
      <p:sp>
        <p:nvSpPr>
          <p:cNvPr id="12" name=" 2050"/>
          <p:cNvSpPr/>
          <p:nvPr/>
        </p:nvSpPr>
        <p:spPr bwMode="auto">
          <a:xfrm>
            <a:off x="9696133" y="2546985"/>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15" name="文本框 14"/>
          <p:cNvSpPr txBox="1"/>
          <p:nvPr/>
        </p:nvSpPr>
        <p:spPr>
          <a:xfrm>
            <a:off x="9514267" y="3655636"/>
            <a:ext cx="2112095" cy="2584450"/>
          </a:xfrm>
          <a:prstGeom prst="rect">
            <a:avLst/>
          </a:prstGeom>
          <a:solidFill>
            <a:schemeClr val="tx2">
              <a:lumMod val="20000"/>
              <a:lumOff val="80000"/>
            </a:schemeClr>
          </a:solidFill>
          <a:ln>
            <a:solidFill>
              <a:schemeClr val="accent1"/>
            </a:solidFill>
          </a:ln>
        </p:spPr>
        <p:txBody>
          <a:bodyPr wrap="square" rtlCol="0">
            <a:spAutoFit/>
          </a:bodyPr>
          <a:lstStyle/>
          <a:p>
            <a:pPr indent="457200"/>
            <a:r>
              <a:rPr lang="zh-CN" altLang="en-US" dirty="0">
                <a:latin typeface="微软雅黑" panose="020B0503020204020204" pitchFamily="34" charset="-122"/>
                <a:ea typeface="微软雅黑" panose="020B0503020204020204" pitchFamily="34" charset="-122"/>
                <a:cs typeface="微软雅黑" panose="020B0503020204020204" pitchFamily="34" charset="-122"/>
              </a:rPr>
              <a:t>将检索功能浓缩至</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“一框”</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中，根据不同检索项的需求特点采用不同的</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检索机制</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匹配方式</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，体现智能检索优势，操作便捷，检索结果兼顾</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检全</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检准</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4027867" y="2809716"/>
            <a:ext cx="5486400" cy="33909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up)">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450" decel="100000" fill="hold"/>
                                        <p:tgtEl>
                                          <p:spTgt spid="12"/>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65200" y="193040"/>
            <a:ext cx="4588510" cy="645160"/>
          </a:xfrm>
          <a:prstGeom prst="rect">
            <a:avLst/>
          </a:prstGeom>
          <a:noFill/>
        </p:spPr>
        <p:txBody>
          <a:bodyPr wrap="square" rtlCol="0">
            <a:spAutoFit/>
          </a:bodyPr>
          <a:lstStyle/>
          <a:p>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互联网时代知识获取</a:t>
            </a:r>
            <a:endParaRPr lang="zh-CN" altLang="en-US" sz="3600" b="1">
              <a:solidFill>
                <a:schemeClr val="tx1"/>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849630" y="1136650"/>
            <a:ext cx="10722610" cy="4645025"/>
            <a:chOff x="1338" y="1790"/>
            <a:chExt cx="16886" cy="7315"/>
          </a:xfrm>
        </p:grpSpPr>
        <p:pic>
          <p:nvPicPr>
            <p:cNvPr id="7173" name="图片 1"/>
            <p:cNvPicPr>
              <a:picLocks noChangeAspect="1"/>
            </p:cNvPicPr>
            <p:nvPr/>
          </p:nvPicPr>
          <p:blipFill>
            <a:blip r:embed="rId1"/>
            <a:stretch>
              <a:fillRect/>
            </a:stretch>
          </p:blipFill>
          <p:spPr>
            <a:xfrm>
              <a:off x="1490" y="1790"/>
              <a:ext cx="7823" cy="2040"/>
            </a:xfrm>
            <a:prstGeom prst="rect">
              <a:avLst/>
            </a:prstGeom>
            <a:noFill/>
            <a:ln w="9525">
              <a:noFill/>
            </a:ln>
          </p:spPr>
        </p:pic>
        <p:pic>
          <p:nvPicPr>
            <p:cNvPr id="7174" name="图片 2"/>
            <p:cNvPicPr>
              <a:picLocks noChangeAspect="1"/>
            </p:cNvPicPr>
            <p:nvPr/>
          </p:nvPicPr>
          <p:blipFill>
            <a:blip r:embed="rId2"/>
            <a:stretch>
              <a:fillRect/>
            </a:stretch>
          </p:blipFill>
          <p:spPr>
            <a:xfrm>
              <a:off x="10400" y="1800"/>
              <a:ext cx="7825" cy="2030"/>
            </a:xfrm>
            <a:prstGeom prst="rect">
              <a:avLst/>
            </a:prstGeom>
            <a:noFill/>
            <a:ln w="9525">
              <a:noFill/>
            </a:ln>
          </p:spPr>
        </p:pic>
        <p:pic>
          <p:nvPicPr>
            <p:cNvPr id="7175" name="图片 3"/>
            <p:cNvPicPr>
              <a:picLocks noChangeAspect="1"/>
            </p:cNvPicPr>
            <p:nvPr/>
          </p:nvPicPr>
          <p:blipFill>
            <a:blip r:embed="rId3"/>
            <a:stretch>
              <a:fillRect/>
            </a:stretch>
          </p:blipFill>
          <p:spPr>
            <a:xfrm>
              <a:off x="1488" y="4660"/>
              <a:ext cx="12897" cy="1155"/>
            </a:xfrm>
            <a:prstGeom prst="rect">
              <a:avLst/>
            </a:prstGeom>
            <a:noFill/>
            <a:ln w="9525">
              <a:noFill/>
            </a:ln>
          </p:spPr>
        </p:pic>
        <p:pic>
          <p:nvPicPr>
            <p:cNvPr id="7176" name="图片 4"/>
            <p:cNvPicPr>
              <a:picLocks noChangeAspect="1"/>
            </p:cNvPicPr>
            <p:nvPr/>
          </p:nvPicPr>
          <p:blipFill>
            <a:blip r:embed="rId4"/>
            <a:stretch>
              <a:fillRect/>
            </a:stretch>
          </p:blipFill>
          <p:spPr>
            <a:xfrm>
              <a:off x="1338" y="6645"/>
              <a:ext cx="13197" cy="2460"/>
            </a:xfrm>
            <a:prstGeom prst="rect">
              <a:avLst/>
            </a:prstGeom>
            <a:noFill/>
            <a:ln w="9525">
              <a:noFill/>
            </a:ln>
          </p:spPr>
        </p:pic>
      </p:grpSp>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252412" y="843125"/>
            <a:ext cx="11687175" cy="5857875"/>
          </a:xfrm>
          <a:prstGeom prst="rect">
            <a:avLst/>
          </a:prstGeom>
        </p:spPr>
      </p:pic>
      <p:sp>
        <p:nvSpPr>
          <p:cNvPr id="23" name="TextBox 22"/>
          <p:cNvSpPr txBox="1"/>
          <p:nvPr/>
        </p:nvSpPr>
        <p:spPr>
          <a:xfrm>
            <a:off x="1097763" y="197965"/>
            <a:ext cx="24688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一框式检索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8563957" y="889232"/>
            <a:ext cx="779731" cy="3164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5"/>
          <p:cNvSpPr/>
          <p:nvPr/>
        </p:nvSpPr>
        <p:spPr>
          <a:xfrm>
            <a:off x="10621107" y="861096"/>
            <a:ext cx="1298821" cy="3164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custDataLst>
              <p:tags r:id="rId3"/>
            </p:custDataLst>
          </p:nvPr>
        </p:nvPicPr>
        <p:blipFill>
          <a:blip r:embed="rId4"/>
          <a:stretch>
            <a:fillRect/>
          </a:stretch>
        </p:blipFill>
        <p:spPr>
          <a:xfrm>
            <a:off x="1780624" y="1332236"/>
            <a:ext cx="8630750" cy="4879652"/>
          </a:xfrm>
          <a:prstGeom prst="rect">
            <a:avLst/>
          </a:prstGeom>
        </p:spPr>
      </p:pic>
      <p:pic>
        <p:nvPicPr>
          <p:cNvPr id="2" name="图片 1" descr="1"/>
          <p:cNvPicPr>
            <a:picLocks noChangeAspect="1"/>
          </p:cNvPicPr>
          <p:nvPr>
            <p:custDataLst>
              <p:tags r:id="rId5"/>
            </p:custDataLst>
          </p:nvPr>
        </p:nvPicPr>
        <p:blipFill>
          <a:blip r:embed="rId6"/>
          <a:stretch>
            <a:fillRect/>
          </a:stretch>
        </p:blipFill>
        <p:spPr>
          <a:xfrm>
            <a:off x="7310120" y="1205865"/>
            <a:ext cx="4629150" cy="4457700"/>
          </a:xfrm>
          <a:prstGeom prst="rect">
            <a:avLst/>
          </a:prstGeom>
        </p:spPr>
      </p:pic>
      <p:sp>
        <p:nvSpPr>
          <p:cNvPr id="4" name="圆角矩形 3"/>
          <p:cNvSpPr/>
          <p:nvPr/>
        </p:nvSpPr>
        <p:spPr>
          <a:xfrm>
            <a:off x="8748395" y="3785235"/>
            <a:ext cx="1094105" cy="57213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nvSpPr>
        <p:spPr>
          <a:xfrm>
            <a:off x="10530840" y="3883660"/>
            <a:ext cx="1122045" cy="3733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2"/>
          <p:cNvPicPr>
            <a:picLocks noChangeAspect="1"/>
          </p:cNvPicPr>
          <p:nvPr/>
        </p:nvPicPr>
        <p:blipFill>
          <a:blip r:embed="rId7"/>
          <a:stretch>
            <a:fillRect/>
          </a:stretch>
        </p:blipFill>
        <p:spPr>
          <a:xfrm>
            <a:off x="0" y="861060"/>
            <a:ext cx="12192000" cy="5840095"/>
          </a:xfrm>
          <a:prstGeom prst="rect">
            <a:avLst/>
          </a:prstGeom>
        </p:spPr>
      </p:pic>
      <p:pic>
        <p:nvPicPr>
          <p:cNvPr id="10" name="图片 9" descr="3"/>
          <p:cNvPicPr>
            <a:picLocks noChangeAspect="1"/>
          </p:cNvPicPr>
          <p:nvPr/>
        </p:nvPicPr>
        <p:blipFill>
          <a:blip r:embed="rId8"/>
          <a:stretch>
            <a:fillRect/>
          </a:stretch>
        </p:blipFill>
        <p:spPr>
          <a:xfrm>
            <a:off x="3757930" y="843280"/>
            <a:ext cx="4302125" cy="584581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4"/>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linds(horizont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anim calcmode="lin" valueType="num">
                                      <p:cBhvr>
                                        <p:cTn id="58" dur="1000" fill="hold"/>
                                        <p:tgtEl>
                                          <p:spTgt spid="9"/>
                                        </p:tgtEl>
                                        <p:attrNameLst>
                                          <p:attrName>ppt_x</p:attrName>
                                        </p:attrNameLst>
                                      </p:cBhvr>
                                      <p:tavLst>
                                        <p:tav tm="0">
                                          <p:val>
                                            <p:strVal val="#ppt_x"/>
                                          </p:val>
                                        </p:tav>
                                        <p:tav tm="100000">
                                          <p:val>
                                            <p:strVal val="#ppt_x"/>
                                          </p:val>
                                        </p:tav>
                                      </p:tavLst>
                                    </p:anim>
                                    <p:anim calcmode="lin" valueType="num">
                                      <p:cBhvr>
                                        <p:cTn id="5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4" grpId="0" bldLvl="0" animBg="1"/>
      <p:bldP spid="5" grpId="0" bldLvl="0" animBg="1"/>
      <p:bldP spid="4" grpId="1" animBg="1"/>
      <p:bldP spid="5" grpId="1"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252412" y="843125"/>
            <a:ext cx="11687175" cy="5857875"/>
          </a:xfrm>
          <a:prstGeom prst="rect">
            <a:avLst/>
          </a:prstGeom>
        </p:spPr>
      </p:pic>
      <p:sp>
        <p:nvSpPr>
          <p:cNvPr id="5" name="TextBox 22"/>
          <p:cNvSpPr txBox="1"/>
          <p:nvPr/>
        </p:nvSpPr>
        <p:spPr>
          <a:xfrm>
            <a:off x="1097763" y="197965"/>
            <a:ext cx="2954655" cy="646331"/>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显示页面切换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0952727" y="2926080"/>
            <a:ext cx="681255" cy="334107"/>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stretch>
            <a:fillRect/>
          </a:stretch>
        </p:blipFill>
        <p:spPr>
          <a:xfrm>
            <a:off x="425476" y="843125"/>
            <a:ext cx="11341045" cy="599308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252412" y="843125"/>
            <a:ext cx="11687175" cy="5857875"/>
          </a:xfrm>
          <a:prstGeom prst="rect">
            <a:avLst/>
          </a:prstGeom>
        </p:spPr>
      </p:pic>
      <p:sp>
        <p:nvSpPr>
          <p:cNvPr id="5" name="TextBox 22"/>
          <p:cNvSpPr txBox="1"/>
          <p:nvPr/>
        </p:nvSpPr>
        <p:spPr>
          <a:xfrm>
            <a:off x="1097763" y="197965"/>
            <a:ext cx="24688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结果中检索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4053474" y="1319264"/>
            <a:ext cx="1250046" cy="369332"/>
          </a:xfrm>
          <a:prstGeom prst="rect">
            <a:avLst/>
          </a:prstGeom>
          <a:solidFill>
            <a:schemeClr val="bg1"/>
          </a:solid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安全管理</a:t>
            </a:r>
            <a:endParaRPr lang="zh-CN" altLang="en-US" b="1" dirty="0">
              <a:latin typeface="微软雅黑" panose="020B0503020204020204" pitchFamily="34" charset="-122"/>
              <a:ea typeface="微软雅黑" panose="020B0503020204020204" pitchFamily="34" charset="-122"/>
            </a:endParaRPr>
          </a:p>
        </p:txBody>
      </p:sp>
      <p:sp>
        <p:nvSpPr>
          <p:cNvPr id="8" name="圆角矩形 7"/>
          <p:cNvSpPr/>
          <p:nvPr/>
        </p:nvSpPr>
        <p:spPr>
          <a:xfrm>
            <a:off x="9564369" y="1319264"/>
            <a:ext cx="696595" cy="3987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7"/>
          <p:cNvSpPr/>
          <p:nvPr/>
        </p:nvSpPr>
        <p:spPr>
          <a:xfrm>
            <a:off x="586837" y="2020304"/>
            <a:ext cx="1087218" cy="64516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0"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9087" y="797405"/>
            <a:ext cx="11553825" cy="5953125"/>
          </a:xfrm>
          <a:prstGeom prst="rect">
            <a:avLst/>
          </a:prstGeom>
        </p:spPr>
      </p:pic>
      <p:sp>
        <p:nvSpPr>
          <p:cNvPr id="7" name="TextBox 22"/>
          <p:cNvSpPr txBox="1"/>
          <p:nvPr/>
        </p:nvSpPr>
        <p:spPr>
          <a:xfrm>
            <a:off x="1097763" y="152245"/>
            <a:ext cx="24688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结果中检索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9" name="圆角矩形 8"/>
          <p:cNvSpPr/>
          <p:nvPr/>
        </p:nvSpPr>
        <p:spPr>
          <a:xfrm>
            <a:off x="2800058" y="2602524"/>
            <a:ext cx="2981764" cy="295421"/>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8"/>
          <p:cNvSpPr/>
          <p:nvPr/>
        </p:nvSpPr>
        <p:spPr>
          <a:xfrm>
            <a:off x="6096000" y="2588457"/>
            <a:ext cx="1458351" cy="295421"/>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8"/>
          <p:cNvSpPr/>
          <p:nvPr/>
        </p:nvSpPr>
        <p:spPr>
          <a:xfrm>
            <a:off x="319087" y="1984523"/>
            <a:ext cx="1608187" cy="505459"/>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5" grpId="0" bldLvl="0" animBg="1"/>
      <p:bldP spid="10"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图片 2"/>
          <p:cNvPicPr>
            <a:picLocks noChangeAspect="1"/>
          </p:cNvPicPr>
          <p:nvPr/>
        </p:nvPicPr>
        <p:blipFill>
          <a:blip r:embed="rId1"/>
          <a:stretch>
            <a:fillRect/>
          </a:stretch>
        </p:blipFill>
        <p:spPr>
          <a:xfrm>
            <a:off x="2858" y="893"/>
            <a:ext cx="12188826" cy="6856215"/>
          </a:xfrm>
          <a:prstGeom prst="rect">
            <a:avLst/>
          </a:prstGeom>
          <a:noFill/>
          <a:ln w="9525">
            <a:noFill/>
          </a:ln>
        </p:spPr>
      </p:pic>
      <p:grpSp>
        <p:nvGrpSpPr>
          <p:cNvPr id="33794" name="组合 7"/>
          <p:cNvGrpSpPr/>
          <p:nvPr/>
        </p:nvGrpSpPr>
        <p:grpSpPr>
          <a:xfrm>
            <a:off x="220606" y="97706"/>
            <a:ext cx="726886" cy="726886"/>
            <a:chOff x="3541690" y="3278209"/>
            <a:chExt cx="727120" cy="727121"/>
          </a:xfrm>
        </p:grpSpPr>
        <p:sp>
          <p:nvSpPr>
            <p:cNvPr id="6" name="十字星 5"/>
            <p:cNvSpPr/>
            <p:nvPr/>
          </p:nvSpPr>
          <p:spPr>
            <a:xfrm>
              <a:off x="3541690" y="3451257"/>
              <a:ext cx="554072" cy="554073"/>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sp>
          <p:nvSpPr>
            <p:cNvPr id="7" name="十字星 6"/>
            <p:cNvSpPr/>
            <p:nvPr/>
          </p:nvSpPr>
          <p:spPr>
            <a:xfrm>
              <a:off x="3922714" y="3278209"/>
              <a:ext cx="346096" cy="346097"/>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grpSp>
      <p:sp>
        <p:nvSpPr>
          <p:cNvPr id="33797" name="文本框 8"/>
          <p:cNvSpPr txBox="1"/>
          <p:nvPr/>
        </p:nvSpPr>
        <p:spPr>
          <a:xfrm>
            <a:off x="1050651" y="97992"/>
            <a:ext cx="5243734" cy="645160"/>
          </a:xfrm>
          <a:prstGeom prst="rect">
            <a:avLst/>
          </a:prstGeom>
          <a:noFill/>
          <a:ln w="9525">
            <a:noFill/>
          </a:ln>
        </p:spPr>
        <p:txBody>
          <a:bodyPr anchor="t">
            <a:spAutoFit/>
          </a:bodyPr>
          <a:lstStyle/>
          <a:p>
            <a:r>
              <a:rPr lang="zh-CN" altLang="en-US" sz="3600" b="1" dirty="0">
                <a:latin typeface="微软雅黑" panose="020B0503020204020204" pitchFamily="34" charset="-122"/>
                <a:ea typeface="微软雅黑" panose="020B0503020204020204" pitchFamily="34" charset="-122"/>
              </a:rPr>
              <a:t>检索结果</a:t>
            </a:r>
            <a:endParaRPr lang="zh-CN" altLang="en-US" sz="3600" b="1"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050652" y="675405"/>
            <a:ext cx="3109103"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50652" y="761108"/>
            <a:ext cx="2388566"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pic>
        <p:nvPicPr>
          <p:cNvPr id="33800" name="图片 9" descr="知网logo"/>
          <p:cNvPicPr>
            <a:picLocks noChangeAspect="1"/>
          </p:cNvPicPr>
          <p:nvPr/>
        </p:nvPicPr>
        <p:blipFill>
          <a:blip r:embed="rId2"/>
          <a:stretch>
            <a:fillRect/>
          </a:stretch>
        </p:blipFill>
        <p:spPr>
          <a:xfrm>
            <a:off x="10336696" y="189757"/>
            <a:ext cx="1553758" cy="515803"/>
          </a:xfrm>
          <a:prstGeom prst="rect">
            <a:avLst/>
          </a:prstGeom>
          <a:noFill/>
          <a:ln w="9525">
            <a:noFill/>
          </a:ln>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87" y="797405"/>
            <a:ext cx="11553825" cy="5953125"/>
          </a:xfrm>
          <a:prstGeom prst="rect">
            <a:avLst/>
          </a:prstGeom>
        </p:spPr>
      </p:pic>
      <p:sp>
        <p:nvSpPr>
          <p:cNvPr id="22" name="矩形 21"/>
          <p:cNvSpPr/>
          <p:nvPr/>
        </p:nvSpPr>
        <p:spPr>
          <a:xfrm>
            <a:off x="378888" y="1941342"/>
            <a:ext cx="2251770" cy="57677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1">
              <a:ln>
                <a:noFill/>
              </a:ln>
              <a:solidFill>
                <a:schemeClr val="lt1"/>
              </a:solidFill>
              <a:effectLst/>
              <a:uLnTx/>
              <a:uFillTx/>
              <a:latin typeface="+mn-lt"/>
              <a:ea typeface="+mn-ea"/>
              <a:cs typeface="+mn-cs"/>
            </a:endParaRPr>
          </a:p>
        </p:txBody>
      </p:sp>
      <p:sp>
        <p:nvSpPr>
          <p:cNvPr id="17" name="圆角矩形标注 16"/>
          <p:cNvSpPr/>
          <p:nvPr/>
        </p:nvSpPr>
        <p:spPr>
          <a:xfrm>
            <a:off x="1710450" y="3134933"/>
            <a:ext cx="5743667" cy="999865"/>
          </a:xfrm>
          <a:prstGeom prst="wedgeRoundRectCallout">
            <a:avLst>
              <a:gd name="adj1" fmla="val -40456"/>
              <a:gd name="adj2" fmla="val -89680"/>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Verdana" panose="020B0604030504040204" pitchFamily="34" charset="0"/>
              </a:rPr>
              <a:t>点击“中文”或“外文”，查看检索结果中的中文文献或外文文献。点击“总库”回到中外文混检结果。</a:t>
            </a:r>
            <a:endPar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7"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图片 2"/>
          <p:cNvPicPr>
            <a:picLocks noChangeAspect="1"/>
          </p:cNvPicPr>
          <p:nvPr/>
        </p:nvPicPr>
        <p:blipFill>
          <a:blip r:embed="rId1"/>
          <a:stretch>
            <a:fillRect/>
          </a:stretch>
        </p:blipFill>
        <p:spPr>
          <a:xfrm>
            <a:off x="1588" y="893"/>
            <a:ext cx="12188826" cy="6856215"/>
          </a:xfrm>
          <a:prstGeom prst="rect">
            <a:avLst/>
          </a:prstGeom>
          <a:noFill/>
          <a:ln w="9525">
            <a:noFill/>
          </a:ln>
        </p:spPr>
      </p:pic>
      <p:grpSp>
        <p:nvGrpSpPr>
          <p:cNvPr id="35842" name="组合 7"/>
          <p:cNvGrpSpPr/>
          <p:nvPr/>
        </p:nvGrpSpPr>
        <p:grpSpPr>
          <a:xfrm>
            <a:off x="220606" y="97706"/>
            <a:ext cx="726886" cy="726886"/>
            <a:chOff x="3541690" y="3278209"/>
            <a:chExt cx="727120" cy="727121"/>
          </a:xfrm>
        </p:grpSpPr>
        <p:sp>
          <p:nvSpPr>
            <p:cNvPr id="6" name="十字星 5"/>
            <p:cNvSpPr/>
            <p:nvPr/>
          </p:nvSpPr>
          <p:spPr>
            <a:xfrm>
              <a:off x="3541690" y="3451257"/>
              <a:ext cx="554072" cy="554073"/>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sp>
          <p:nvSpPr>
            <p:cNvPr id="7" name="十字星 6"/>
            <p:cNvSpPr/>
            <p:nvPr/>
          </p:nvSpPr>
          <p:spPr>
            <a:xfrm>
              <a:off x="3922714" y="3278209"/>
              <a:ext cx="346096" cy="346097"/>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grpSp>
      <p:sp>
        <p:nvSpPr>
          <p:cNvPr id="35845" name="文本框 8"/>
          <p:cNvSpPr txBox="1"/>
          <p:nvPr/>
        </p:nvSpPr>
        <p:spPr>
          <a:xfrm>
            <a:off x="947420" y="97790"/>
            <a:ext cx="5243830" cy="645160"/>
          </a:xfrm>
          <a:prstGeom prst="rect">
            <a:avLst/>
          </a:prstGeom>
          <a:noFill/>
          <a:ln w="9525">
            <a:noFill/>
          </a:ln>
        </p:spPr>
        <p:txBody>
          <a:bodyPr wrap="square" anchor="t">
            <a:spAutoFit/>
          </a:bodyPr>
          <a:lstStyle/>
          <a:p>
            <a:r>
              <a:rPr lang="zh-CN" altLang="en-US" sz="3600" b="1" dirty="0">
                <a:latin typeface="微软雅黑" panose="020B0503020204020204" pitchFamily="34" charset="-122"/>
                <a:ea typeface="微软雅黑" panose="020B0503020204020204" pitchFamily="34" charset="-122"/>
              </a:rPr>
              <a:t>检索结果</a:t>
            </a:r>
            <a:endParaRPr lang="zh-CN" altLang="en-US" sz="3600" b="1"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050652" y="675405"/>
            <a:ext cx="3109103"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50652" y="761108"/>
            <a:ext cx="2388566"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pic>
        <p:nvPicPr>
          <p:cNvPr id="35848" name="图片 9" descr="知网logo"/>
          <p:cNvPicPr>
            <a:picLocks noChangeAspect="1"/>
          </p:cNvPicPr>
          <p:nvPr/>
        </p:nvPicPr>
        <p:blipFill>
          <a:blip r:embed="rId2"/>
          <a:stretch>
            <a:fillRect/>
          </a:stretch>
        </p:blipFill>
        <p:spPr>
          <a:xfrm>
            <a:off x="10336696" y="189757"/>
            <a:ext cx="1553758" cy="515803"/>
          </a:xfrm>
          <a:prstGeom prst="rect">
            <a:avLst/>
          </a:prstGeom>
          <a:noFill/>
          <a:ln w="9525">
            <a:noFill/>
          </a:ln>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29" y="864287"/>
            <a:ext cx="11553825" cy="5953125"/>
          </a:xfrm>
          <a:prstGeom prst="rect">
            <a:avLst/>
          </a:prstGeom>
        </p:spPr>
      </p:pic>
      <p:sp>
        <p:nvSpPr>
          <p:cNvPr id="22" name="矩形 21"/>
          <p:cNvSpPr/>
          <p:nvPr/>
        </p:nvSpPr>
        <p:spPr>
          <a:xfrm>
            <a:off x="2799471" y="1921726"/>
            <a:ext cx="8174129" cy="65266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1">
              <a:ln>
                <a:noFill/>
              </a:ln>
              <a:solidFill>
                <a:schemeClr val="lt1"/>
              </a:solidFill>
              <a:effectLst/>
              <a:uLnTx/>
              <a:uFillTx/>
              <a:latin typeface="+mn-lt"/>
              <a:ea typeface="+mn-ea"/>
              <a:cs typeface="+mn-cs"/>
            </a:endParaRPr>
          </a:p>
        </p:txBody>
      </p:sp>
      <p:sp>
        <p:nvSpPr>
          <p:cNvPr id="17" name="圆角矩形标注 16"/>
          <p:cNvSpPr/>
          <p:nvPr/>
        </p:nvSpPr>
        <p:spPr>
          <a:xfrm>
            <a:off x="5229616" y="3301699"/>
            <a:ext cx="5743984" cy="1521064"/>
          </a:xfrm>
          <a:prstGeom prst="wedgeRoundRectCallout">
            <a:avLst>
              <a:gd name="adj1" fmla="val -38069"/>
              <a:gd name="adj2" fmla="val -8462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Verdana" panose="020B0604030504040204" pitchFamily="34" charset="0"/>
              </a:rPr>
              <a:t>横向展示所有资源类型文献，各资源类型下显示符合检索条件的文献量，突显总库各资源的文献分布情况，可点击切换查看不同资源类型下的文献。</a:t>
            </a:r>
            <a:r>
              <a:rPr lang="zh-CN" altLang="en-US" sz="1600" b="1" dirty="0">
                <a:ln>
                  <a:noFill/>
                </a:ln>
                <a:solidFill>
                  <a:schemeClr val="bg1"/>
                </a:solidFill>
                <a:effectLst/>
                <a:uLnTx/>
                <a:uFillTx/>
                <a:latin typeface="微软雅黑" panose="020B0503020204020204" pitchFamily="34" charset="-122"/>
                <a:ea typeface="微软雅黑" panose="020B0503020204020204" pitchFamily="34" charset="-122"/>
                <a:sym typeface="+mn-ea"/>
              </a:rPr>
              <a:t>突出中外文文献整合。</a:t>
            </a:r>
            <a:endParaRPr lang="zh-CN" altLang="en-US" sz="1600" b="1" dirty="0">
              <a:ln>
                <a:noFill/>
              </a:ln>
              <a:solidFill>
                <a:schemeClr val="bg1"/>
              </a:solidFill>
              <a:effectLst/>
              <a:uLnTx/>
              <a:uFillTx/>
              <a:latin typeface="微软雅黑" panose="020B0503020204020204" pitchFamily="34" charset="-122"/>
              <a:ea typeface="微软雅黑" panose="020B0503020204020204" pitchFamily="34"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endParaRPr kumimoji="0" lang="zh-CN" altLang="en-US" sz="1600" b="0" i="0" u="none" strike="noStrike" kern="1200" cap="none" spc="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Verdan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7"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9087" y="797405"/>
            <a:ext cx="11553825" cy="5953125"/>
          </a:xfrm>
          <a:prstGeom prst="rect">
            <a:avLst/>
          </a:prstGeom>
        </p:spPr>
      </p:pic>
      <p:sp>
        <p:nvSpPr>
          <p:cNvPr id="22" name="矩形 21"/>
          <p:cNvSpPr/>
          <p:nvPr/>
        </p:nvSpPr>
        <p:spPr>
          <a:xfrm>
            <a:off x="7455876" y="2925895"/>
            <a:ext cx="2321169" cy="28153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1">
              <a:ln>
                <a:noFill/>
              </a:ln>
              <a:solidFill>
                <a:prstClr val="white"/>
              </a:solidFill>
              <a:effectLst/>
              <a:uLnTx/>
              <a:uFillTx/>
              <a:latin typeface="+mn-lt"/>
              <a:ea typeface="+mn-ea"/>
              <a:cs typeface="+mn-cs"/>
            </a:endParaRPr>
          </a:p>
        </p:txBody>
      </p:sp>
      <p:grpSp>
        <p:nvGrpSpPr>
          <p:cNvPr id="50183" name="组合 7"/>
          <p:cNvGrpSpPr/>
          <p:nvPr/>
        </p:nvGrpSpPr>
        <p:grpSpPr>
          <a:xfrm>
            <a:off x="220606" y="97706"/>
            <a:ext cx="726886" cy="726886"/>
            <a:chOff x="3541690" y="3278209"/>
            <a:chExt cx="727120" cy="727121"/>
          </a:xfrm>
        </p:grpSpPr>
        <p:sp>
          <p:nvSpPr>
            <p:cNvPr id="9" name="十字星 8"/>
            <p:cNvSpPr/>
            <p:nvPr/>
          </p:nvSpPr>
          <p:spPr>
            <a:xfrm>
              <a:off x="3541690" y="3451257"/>
              <a:ext cx="554072" cy="554073"/>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sp>
          <p:nvSpPr>
            <p:cNvPr id="10" name="十字星 9"/>
            <p:cNvSpPr/>
            <p:nvPr/>
          </p:nvSpPr>
          <p:spPr>
            <a:xfrm>
              <a:off x="3922714" y="3278209"/>
              <a:ext cx="346096" cy="346097"/>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grpSp>
      <p:cxnSp>
        <p:nvCxnSpPr>
          <p:cNvPr id="12" name="直接连接符 11"/>
          <p:cNvCxnSpPr/>
          <p:nvPr/>
        </p:nvCxnSpPr>
        <p:spPr>
          <a:xfrm>
            <a:off x="1050652" y="675405"/>
            <a:ext cx="3109103"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050652" y="761108"/>
            <a:ext cx="2388566"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sp>
        <p:nvSpPr>
          <p:cNvPr id="35845" name="文本框 8"/>
          <p:cNvSpPr txBox="1"/>
          <p:nvPr/>
        </p:nvSpPr>
        <p:spPr>
          <a:xfrm>
            <a:off x="947420" y="97790"/>
            <a:ext cx="5243830" cy="645160"/>
          </a:xfrm>
          <a:prstGeom prst="rect">
            <a:avLst/>
          </a:prstGeom>
          <a:noFill/>
          <a:ln w="9525">
            <a:noFill/>
          </a:ln>
        </p:spPr>
        <p:txBody>
          <a:bodyPr wrap="square" anchor="t">
            <a:spAutoFit/>
          </a:bodyPr>
          <a:lstStyle/>
          <a:p>
            <a:r>
              <a:rPr lang="zh-CN" altLang="en-US" sz="3600" b="1" dirty="0">
                <a:latin typeface="微软雅黑" panose="020B0503020204020204" pitchFamily="34" charset="-122"/>
                <a:ea typeface="微软雅黑" panose="020B0503020204020204" pitchFamily="34" charset="-122"/>
              </a:rPr>
              <a:t>检索结果</a:t>
            </a:r>
            <a:endParaRPr lang="zh-CN" altLang="en-US" sz="3600" b="1" dirty="0">
              <a:latin typeface="微软雅黑" panose="020B0503020204020204" pitchFamily="34" charset="-122"/>
              <a:ea typeface="微软雅黑" panose="020B0503020204020204" pitchFamily="34" charset="-122"/>
            </a:endParaRPr>
          </a:p>
        </p:txBody>
      </p:sp>
      <p:sp>
        <p:nvSpPr>
          <p:cNvPr id="17" name="圆角矩形标注 2"/>
          <p:cNvSpPr/>
          <p:nvPr/>
        </p:nvSpPr>
        <p:spPr>
          <a:xfrm>
            <a:off x="5192800" y="3711502"/>
            <a:ext cx="5058046" cy="1723576"/>
          </a:xfrm>
          <a:prstGeom prst="wedgeRoundRectCallout">
            <a:avLst>
              <a:gd name="adj1" fmla="val 2318"/>
              <a:gd name="adj2" fmla="val -7534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综合检索词的发表时间、被引频次及下载频次等计量指标，利用知网特有算法得出数值，按照数值的高低变化进行排序，降序排列排在最前面的文章与检索词的相关度越高。</a:t>
            </a:r>
            <a:endPar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圆角矩形标注 4"/>
          <p:cNvSpPr/>
          <p:nvPr/>
        </p:nvSpPr>
        <p:spPr>
          <a:xfrm>
            <a:off x="6072046" y="3527400"/>
            <a:ext cx="4435908" cy="1018910"/>
          </a:xfrm>
          <a:prstGeom prst="wedgeRoundRectCallout">
            <a:avLst>
              <a:gd name="adj1" fmla="val 2318"/>
              <a:gd name="adj2" fmla="val -7534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可以帮助读者找到最新出版的文献，实</a:t>
            </a:r>
            <a:endPar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现学术发展跟踪，进行文献的系统调研。</a:t>
            </a:r>
            <a:endPar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9" name="圆角矩形标注 13"/>
          <p:cNvSpPr/>
          <p:nvPr/>
        </p:nvSpPr>
        <p:spPr>
          <a:xfrm>
            <a:off x="6940182" y="3489310"/>
            <a:ext cx="3602687" cy="890356"/>
          </a:xfrm>
          <a:prstGeom prst="wedgeRoundRectCallout">
            <a:avLst>
              <a:gd name="adj1" fmla="val 2318"/>
              <a:gd name="adj2" fmla="val -7534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可以帮助读者找到引用较多的优秀文献及优秀出版物。</a:t>
            </a:r>
            <a:endPar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圆角矩形标注 12"/>
          <p:cNvSpPr/>
          <p:nvPr/>
        </p:nvSpPr>
        <p:spPr>
          <a:xfrm>
            <a:off x="7021124" y="3567077"/>
            <a:ext cx="4204193" cy="861789"/>
          </a:xfrm>
          <a:prstGeom prst="wedgeRoundRectCallout">
            <a:avLst>
              <a:gd name="adj1" fmla="val 2318"/>
              <a:gd name="adj2" fmla="val -7534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下载频次最多的文献往往是传播最广、最受欢迎、文献价值较高的文献。</a:t>
            </a:r>
            <a:endPar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1" name="圆角矩形标注 4"/>
          <p:cNvSpPr/>
          <p:nvPr/>
        </p:nvSpPr>
        <p:spPr>
          <a:xfrm>
            <a:off x="7127424" y="3527400"/>
            <a:ext cx="4435908" cy="1018910"/>
          </a:xfrm>
          <a:prstGeom prst="wedgeRoundRectCallout">
            <a:avLst>
              <a:gd name="adj1" fmla="val 2318"/>
              <a:gd name="adj2" fmla="val -75342"/>
              <a:gd name="adj3" fmla="val 16667"/>
            </a:avLst>
          </a:prstGeom>
          <a:solidFill>
            <a:srgbClr val="2E42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可以帮助读者找到该主题下，综合相关性、学术水平、影响力综合排名靠前的文献。</a:t>
            </a:r>
            <a:endParaRPr kumimoji="0" lang="zh-CN" altLang="en-US" sz="1600" b="1" i="0" u="none" strike="noStrike" kern="1200" cap="none" spc="0" normalizeH="0" baseline="0" noProof="1">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ppt_x</p:attrName>
                                        </p:attrNameLst>
                                      </p:cBhvr>
                                      <p:tavLst>
                                        <p:tav tm="0">
                                          <p:val>
                                            <p:strVal val="#ppt_x"/>
                                          </p:val>
                                        </p:tav>
                                        <p:tav tm="100000">
                                          <p:val>
                                            <p:strVal val="#ppt_x"/>
                                          </p:val>
                                        </p:tav>
                                      </p:tavLst>
                                    </p:anim>
                                    <p:anim calcmode="lin" valueType="num">
                                      <p:cBhvr>
                                        <p:cTn id="1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1+#ppt_h/2"/>
                                          </p:val>
                                        </p:tav>
                                        <p:tav tm="100000">
                                          <p:val>
                                            <p:strVal val="#ppt_y"/>
                                          </p:val>
                                        </p:tav>
                                      </p:tavLst>
                                    </p:anim>
                                  </p:childTnLst>
                                </p:cTn>
                              </p:par>
                              <p:par>
                                <p:cTn id="18" presetID="1" presetClass="exit" presetSubtype="0" fill="hold" grpId="1" nodeType="withEffect">
                                  <p:stCondLst>
                                    <p:cond delay="0"/>
                                  </p:stCondLst>
                                  <p:childTnLst>
                                    <p:set>
                                      <p:cBhvr>
                                        <p:cTn id="19" dur="1" fill="hold">
                                          <p:stCondLst>
                                            <p:cond delay="0"/>
                                          </p:stCondLst>
                                        </p:cTn>
                                        <p:tgtEl>
                                          <p:spTgt spid="1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1+#ppt_h/2"/>
                                          </p:val>
                                        </p:tav>
                                        <p:tav tm="100000">
                                          <p:val>
                                            <p:strVal val="#ppt_y"/>
                                          </p:val>
                                        </p:tav>
                                      </p:tavLst>
                                    </p:anim>
                                  </p:childTnLst>
                                </p:cTn>
                              </p:par>
                              <p:par>
                                <p:cTn id="26" presetID="1" presetClass="exit" presetSubtype="0" fill="hold" grpId="1" nodeType="withEffect">
                                  <p:stCondLst>
                                    <p:cond delay="0"/>
                                  </p:stCondLst>
                                  <p:childTnLst>
                                    <p:set>
                                      <p:cBhvr>
                                        <p:cTn id="27" dur="1" fill="hold">
                                          <p:stCondLst>
                                            <p:cond delay="0"/>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
                                          </p:val>
                                        </p:tav>
                                        <p:tav tm="100000">
                                          <p:val>
                                            <p:strVal val="#ppt_x"/>
                                          </p:val>
                                        </p:tav>
                                      </p:tavLst>
                                    </p:anim>
                                    <p:anim calcmode="lin" valueType="num">
                                      <p:cBhvr>
                                        <p:cTn id="33" dur="500" fill="hold"/>
                                        <p:tgtEl>
                                          <p:spTgt spid="20"/>
                                        </p:tgtEl>
                                        <p:attrNameLst>
                                          <p:attrName>ppt_y</p:attrName>
                                        </p:attrNameLst>
                                      </p:cBhvr>
                                      <p:tavLst>
                                        <p:tav tm="0">
                                          <p:val>
                                            <p:strVal val="1+#ppt_h/2"/>
                                          </p:val>
                                        </p:tav>
                                        <p:tav tm="100000">
                                          <p:val>
                                            <p:strVal val="#ppt_y"/>
                                          </p:val>
                                        </p:tav>
                                      </p:tavLst>
                                    </p:anim>
                                  </p:childTnLst>
                                </p:cTn>
                              </p:par>
                              <p:par>
                                <p:cTn id="34" presetID="1" presetClass="exit" presetSubtype="0" fill="hold" grpId="1" nodeType="withEffect">
                                  <p:stCondLst>
                                    <p:cond delay="0"/>
                                  </p:stCondLst>
                                  <p:childTnLst>
                                    <p:set>
                                      <p:cBhvr>
                                        <p:cTn id="35" dur="1" fill="hold">
                                          <p:stCondLst>
                                            <p:cond delay="0"/>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ppt_x</p:attrName>
                                        </p:attrNameLst>
                                      </p:cBhvr>
                                      <p:tavLst>
                                        <p:tav tm="0">
                                          <p:val>
                                            <p:strVal val="#ppt_x"/>
                                          </p:val>
                                        </p:tav>
                                        <p:tav tm="100000">
                                          <p:val>
                                            <p:strVal val="#ppt_x"/>
                                          </p:val>
                                        </p:tav>
                                      </p:tavLst>
                                    </p:anim>
                                    <p:anim calcmode="lin" valueType="num">
                                      <p:cBhvr>
                                        <p:cTn id="41" dur="500" fill="hold"/>
                                        <p:tgtEl>
                                          <p:spTgt spid="21"/>
                                        </p:tgtEl>
                                        <p:attrNameLst>
                                          <p:attrName>ppt_y</p:attrName>
                                        </p:attrNameLst>
                                      </p:cBhvr>
                                      <p:tavLst>
                                        <p:tav tm="0">
                                          <p:val>
                                            <p:strVal val="1+#ppt_h/2"/>
                                          </p:val>
                                        </p:tav>
                                        <p:tav tm="100000">
                                          <p:val>
                                            <p:strVal val="#ppt_y"/>
                                          </p:val>
                                        </p:tav>
                                      </p:tavLst>
                                    </p:anim>
                                  </p:childTnLst>
                                </p:cTn>
                              </p:par>
                              <p:par>
                                <p:cTn id="42" presetID="1" presetClass="exit" presetSubtype="0" fill="hold" grpId="1" nodeType="withEffect">
                                  <p:stCondLst>
                                    <p:cond delay="0"/>
                                  </p:stCondLst>
                                  <p:childTnLst>
                                    <p:set>
                                      <p:cBhvr>
                                        <p:cTn id="43"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7" grpId="0" bldLvl="0" animBg="1"/>
      <p:bldP spid="17" grpId="1" bldLvl="0" animBg="1"/>
      <p:bldP spid="18" grpId="0" bldLvl="0" animBg="1"/>
      <p:bldP spid="18" grpId="1" bldLvl="0" animBg="1"/>
      <p:bldP spid="19" grpId="0" bldLvl="0" animBg="1"/>
      <p:bldP spid="19" grpId="1" bldLvl="0" animBg="1"/>
      <p:bldP spid="20" grpId="0" bldLvl="0" animBg="1"/>
      <p:bldP spid="20" grpId="1" animBg="1"/>
      <p:bldP spid="21"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图片 2"/>
          <p:cNvPicPr>
            <a:picLocks noChangeAspect="1"/>
          </p:cNvPicPr>
          <p:nvPr/>
        </p:nvPicPr>
        <p:blipFill>
          <a:blip r:embed="rId1"/>
          <a:stretch>
            <a:fillRect/>
          </a:stretch>
        </p:blipFill>
        <p:spPr>
          <a:xfrm>
            <a:off x="1588" y="893"/>
            <a:ext cx="12188826" cy="6856215"/>
          </a:xfrm>
          <a:prstGeom prst="rect">
            <a:avLst/>
          </a:prstGeom>
          <a:noFill/>
          <a:ln w="9525">
            <a:noFill/>
          </a:ln>
        </p:spPr>
      </p:pic>
      <p:grpSp>
        <p:nvGrpSpPr>
          <p:cNvPr id="37891" name="组合 7"/>
          <p:cNvGrpSpPr/>
          <p:nvPr/>
        </p:nvGrpSpPr>
        <p:grpSpPr>
          <a:xfrm>
            <a:off x="220606" y="97706"/>
            <a:ext cx="726886" cy="726886"/>
            <a:chOff x="3541690" y="3278209"/>
            <a:chExt cx="727120" cy="727121"/>
          </a:xfrm>
        </p:grpSpPr>
        <p:sp>
          <p:nvSpPr>
            <p:cNvPr id="6" name="十字星 5"/>
            <p:cNvSpPr/>
            <p:nvPr/>
          </p:nvSpPr>
          <p:spPr>
            <a:xfrm>
              <a:off x="3541690" y="3451257"/>
              <a:ext cx="554072" cy="554073"/>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sp>
          <p:nvSpPr>
            <p:cNvPr id="7" name="十字星 6"/>
            <p:cNvSpPr/>
            <p:nvPr/>
          </p:nvSpPr>
          <p:spPr>
            <a:xfrm>
              <a:off x="3922714" y="3278209"/>
              <a:ext cx="346096" cy="346097"/>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grpSp>
      <p:sp>
        <p:nvSpPr>
          <p:cNvPr id="37894" name="文本框 8"/>
          <p:cNvSpPr txBox="1"/>
          <p:nvPr/>
        </p:nvSpPr>
        <p:spPr>
          <a:xfrm>
            <a:off x="1050651" y="97992"/>
            <a:ext cx="5273889" cy="645160"/>
          </a:xfrm>
          <a:prstGeom prst="rect">
            <a:avLst/>
          </a:prstGeom>
          <a:noFill/>
          <a:ln w="9525">
            <a:noFill/>
          </a:ln>
        </p:spPr>
        <p:txBody>
          <a:bodyPr anchor="t">
            <a:spAutoFit/>
          </a:bodyPr>
          <a:lstStyle/>
          <a:p>
            <a:r>
              <a:rPr lang="zh-CN" altLang="en-US" sz="3600" b="1" dirty="0">
                <a:latin typeface="微软雅黑" panose="020B0503020204020204" pitchFamily="34" charset="-122"/>
                <a:ea typeface="微软雅黑" panose="020B0503020204020204" pitchFamily="34" charset="-122"/>
              </a:rPr>
              <a:t>知识矩阵</a:t>
            </a:r>
            <a:endParaRPr lang="zh-CN" altLang="en-US" sz="3600" b="1"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050652" y="675405"/>
            <a:ext cx="3109103"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50652" y="761108"/>
            <a:ext cx="2388566"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365204" y="1385796"/>
            <a:ext cx="11525250" cy="4791075"/>
          </a:xfrm>
          <a:prstGeom prst="rect">
            <a:avLst/>
          </a:prstGeom>
        </p:spPr>
      </p:pic>
      <p:sp>
        <p:nvSpPr>
          <p:cNvPr id="16" name="矩形 15"/>
          <p:cNvSpPr/>
          <p:nvPr/>
        </p:nvSpPr>
        <p:spPr>
          <a:xfrm>
            <a:off x="365205" y="1402006"/>
            <a:ext cx="2265453" cy="479107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1">
              <a:ln>
                <a:noFill/>
              </a:ln>
              <a:solidFill>
                <a:schemeClr val="lt1"/>
              </a:solidFill>
              <a:effectLst/>
              <a:uLnTx/>
              <a:uFillTx/>
              <a:latin typeface="+mn-lt"/>
              <a:ea typeface="+mn-ea"/>
              <a:cs typeface="+mn-cs"/>
            </a:endParaRPr>
          </a:p>
        </p:txBody>
      </p:sp>
      <p:pic>
        <p:nvPicPr>
          <p:cNvPr id="37898" name="图片 9" descr="知网logo"/>
          <p:cNvPicPr>
            <a:picLocks noChangeAspect="1"/>
          </p:cNvPicPr>
          <p:nvPr/>
        </p:nvPicPr>
        <p:blipFill>
          <a:blip r:embed="rId3"/>
          <a:stretch>
            <a:fillRect/>
          </a:stretch>
        </p:blipFill>
        <p:spPr>
          <a:xfrm>
            <a:off x="10336696" y="189757"/>
            <a:ext cx="1553758" cy="515803"/>
          </a:xfrm>
          <a:prstGeom prst="rect">
            <a:avLst/>
          </a:prstGeom>
          <a:noFill/>
          <a:ln w="9525">
            <a:noFill/>
          </a:ln>
        </p:spPr>
      </p:pic>
      <p:sp>
        <p:nvSpPr>
          <p:cNvPr id="17" name="圆角矩形 5"/>
          <p:cNvSpPr/>
          <p:nvPr/>
        </p:nvSpPr>
        <p:spPr>
          <a:xfrm>
            <a:off x="3077382" y="2581496"/>
            <a:ext cx="6265818" cy="847504"/>
          </a:xfrm>
          <a:prstGeom prst="wedgeRoundRectCallout">
            <a:avLst>
              <a:gd name="adj1" fmla="val -42745"/>
              <a:gd name="adj2" fmla="val 69264"/>
              <a:gd name="adj3" fmla="val 16667"/>
            </a:avLst>
          </a:prstGeom>
          <a:solidFill>
            <a:srgbClr val="2E4271"/>
          </a:solidFill>
          <a:ln w="25400">
            <a:noFill/>
          </a:ln>
        </p:spPr>
        <p:txBody>
          <a:bodyPr wrap="none" anchor="ctr"/>
          <a:lstStyle/>
          <a:p>
            <a:pPr eaLnBrk="0" hangingPunct="0">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左侧分组筛选区，提供多层面的筛选角度，并支持多个条件的组合</a:t>
            </a:r>
            <a:endParaRPr lang="en-US" altLang="zh-CN" sz="1600" b="1" dirty="0">
              <a:solidFill>
                <a:schemeClr val="bg1"/>
              </a:solidFill>
              <a:latin typeface="微软雅黑" panose="020B0503020204020204" pitchFamily="34" charset="-122"/>
              <a:ea typeface="微软雅黑" panose="020B0503020204020204" pitchFamily="34" charset="-122"/>
            </a:endParaRPr>
          </a:p>
          <a:p>
            <a:pPr eaLnBrk="0" hangingPunct="0">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筛选，快速、精准地从检索结果中筛选出所需的优质文献。</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图片 2"/>
          <p:cNvPicPr>
            <a:picLocks noChangeAspect="1"/>
          </p:cNvPicPr>
          <p:nvPr/>
        </p:nvPicPr>
        <p:blipFill>
          <a:blip r:embed="rId1"/>
          <a:stretch>
            <a:fillRect/>
          </a:stretch>
        </p:blipFill>
        <p:spPr>
          <a:xfrm>
            <a:off x="1588" y="893"/>
            <a:ext cx="12188826" cy="6856215"/>
          </a:xfrm>
          <a:prstGeom prst="rect">
            <a:avLst/>
          </a:prstGeom>
          <a:noFill/>
          <a:ln w="9525">
            <a:noFill/>
          </a:ln>
        </p:spPr>
      </p:pic>
      <p:grpSp>
        <p:nvGrpSpPr>
          <p:cNvPr id="41987" name="组合 7"/>
          <p:cNvGrpSpPr/>
          <p:nvPr/>
        </p:nvGrpSpPr>
        <p:grpSpPr>
          <a:xfrm>
            <a:off x="220606" y="97706"/>
            <a:ext cx="726886" cy="726886"/>
            <a:chOff x="3541690" y="3278209"/>
            <a:chExt cx="727120" cy="727121"/>
          </a:xfrm>
        </p:grpSpPr>
        <p:sp>
          <p:nvSpPr>
            <p:cNvPr id="6" name="十字星 5"/>
            <p:cNvSpPr/>
            <p:nvPr/>
          </p:nvSpPr>
          <p:spPr>
            <a:xfrm>
              <a:off x="3541690" y="3451257"/>
              <a:ext cx="554072" cy="554073"/>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sp>
          <p:nvSpPr>
            <p:cNvPr id="7" name="十字星 6"/>
            <p:cNvSpPr/>
            <p:nvPr/>
          </p:nvSpPr>
          <p:spPr>
            <a:xfrm>
              <a:off x="3922714" y="3278209"/>
              <a:ext cx="346096" cy="346097"/>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grpSp>
      <p:sp>
        <p:nvSpPr>
          <p:cNvPr id="41990" name="文本框 8"/>
          <p:cNvSpPr txBox="1"/>
          <p:nvPr/>
        </p:nvSpPr>
        <p:spPr>
          <a:xfrm>
            <a:off x="1050651" y="60527"/>
            <a:ext cx="5273889" cy="645160"/>
          </a:xfrm>
          <a:prstGeom prst="rect">
            <a:avLst/>
          </a:prstGeom>
          <a:noFill/>
          <a:ln w="9525">
            <a:noFill/>
          </a:ln>
        </p:spPr>
        <p:txBody>
          <a:bodyPr anchor="t">
            <a:spAutoFit/>
          </a:bodyPr>
          <a:lstStyle/>
          <a:p>
            <a:r>
              <a:rPr lang="zh-CN" altLang="en-US" sz="3600" b="1" dirty="0">
                <a:latin typeface="微软雅黑" panose="020B0503020204020204" pitchFamily="34" charset="-122"/>
                <a:ea typeface="微软雅黑" panose="020B0503020204020204" pitchFamily="34" charset="-122"/>
              </a:rPr>
              <a:t>知识矩阵</a:t>
            </a:r>
            <a:endParaRPr lang="zh-CN" altLang="en-US" sz="3600" b="1"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050652" y="675405"/>
            <a:ext cx="3109103"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50652" y="761108"/>
            <a:ext cx="2388566"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328612" y="681037"/>
            <a:ext cx="11534775" cy="5495925"/>
          </a:xfrm>
          <a:prstGeom prst="rect">
            <a:avLst/>
          </a:prstGeom>
        </p:spPr>
      </p:pic>
      <p:sp>
        <p:nvSpPr>
          <p:cNvPr id="16" name="矩形 15"/>
          <p:cNvSpPr/>
          <p:nvPr/>
        </p:nvSpPr>
        <p:spPr>
          <a:xfrm>
            <a:off x="301545" y="1184597"/>
            <a:ext cx="2273785" cy="358435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1">
              <a:ln>
                <a:noFill/>
              </a:ln>
              <a:solidFill>
                <a:schemeClr val="lt1"/>
              </a:solidFill>
              <a:effectLst/>
              <a:uLnTx/>
              <a:uFillTx/>
              <a:latin typeface="+mn-lt"/>
              <a:ea typeface="+mn-ea"/>
              <a:cs typeface="+mn-cs"/>
            </a:endParaRPr>
          </a:p>
        </p:txBody>
      </p:sp>
      <p:pic>
        <p:nvPicPr>
          <p:cNvPr id="41994" name="图片 9" descr="知网logo"/>
          <p:cNvPicPr>
            <a:picLocks noChangeAspect="1"/>
          </p:cNvPicPr>
          <p:nvPr/>
        </p:nvPicPr>
        <p:blipFill>
          <a:blip r:embed="rId3"/>
          <a:stretch>
            <a:fillRect/>
          </a:stretch>
        </p:blipFill>
        <p:spPr>
          <a:xfrm>
            <a:off x="10336696" y="189757"/>
            <a:ext cx="1553758" cy="515803"/>
          </a:xfrm>
          <a:prstGeom prst="rect">
            <a:avLst/>
          </a:prstGeom>
          <a:noFill/>
          <a:ln w="9525">
            <a:noFill/>
          </a:ln>
        </p:spPr>
      </p:pic>
      <p:sp>
        <p:nvSpPr>
          <p:cNvPr id="17" name="圆角矩形 5"/>
          <p:cNvSpPr/>
          <p:nvPr/>
        </p:nvSpPr>
        <p:spPr>
          <a:xfrm>
            <a:off x="2805221" y="1688311"/>
            <a:ext cx="6265818" cy="950664"/>
          </a:xfrm>
          <a:prstGeom prst="wedgeRoundRectCallout">
            <a:avLst>
              <a:gd name="adj1" fmla="val -42745"/>
              <a:gd name="adj2" fmla="val 69264"/>
              <a:gd name="adj3" fmla="val 16667"/>
            </a:avLst>
          </a:prstGeom>
          <a:solidFill>
            <a:srgbClr val="2E4271"/>
          </a:solidFill>
          <a:ln w="25400">
            <a:noFill/>
          </a:ln>
        </p:spPr>
        <p:txBody>
          <a:bodyPr wrap="none" anchor="ctr"/>
          <a:lstStyle/>
          <a:p>
            <a:pPr eaLnBrk="0" hangingPunct="0">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主题分组细化为主要主题、次要主题，依据某主题词在文献中所占的</a:t>
            </a:r>
            <a:endParaRPr lang="en-US" altLang="zh-CN" sz="1600" b="1" dirty="0">
              <a:solidFill>
                <a:schemeClr val="bg1"/>
              </a:solidFill>
              <a:latin typeface="微软雅黑" panose="020B0503020204020204" pitchFamily="34" charset="-122"/>
              <a:ea typeface="微软雅黑" panose="020B0503020204020204" pitchFamily="34" charset="-122"/>
            </a:endParaRPr>
          </a:p>
          <a:p>
            <a:pPr eaLnBrk="0" hangingPunct="0">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份量划分。</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图片 2"/>
          <p:cNvPicPr>
            <a:picLocks noChangeAspect="1"/>
          </p:cNvPicPr>
          <p:nvPr/>
        </p:nvPicPr>
        <p:blipFill>
          <a:blip r:embed="rId1"/>
          <a:stretch>
            <a:fillRect/>
          </a:stretch>
        </p:blipFill>
        <p:spPr>
          <a:xfrm>
            <a:off x="1588" y="893"/>
            <a:ext cx="12188826" cy="6856215"/>
          </a:xfrm>
          <a:prstGeom prst="rect">
            <a:avLst/>
          </a:prstGeom>
          <a:noFill/>
          <a:ln w="9525">
            <a:noFill/>
          </a:ln>
        </p:spPr>
      </p:pic>
      <p:grpSp>
        <p:nvGrpSpPr>
          <p:cNvPr id="44035" name="组合 7"/>
          <p:cNvGrpSpPr/>
          <p:nvPr/>
        </p:nvGrpSpPr>
        <p:grpSpPr>
          <a:xfrm>
            <a:off x="220606" y="97706"/>
            <a:ext cx="726886" cy="726886"/>
            <a:chOff x="3541690" y="3278209"/>
            <a:chExt cx="727120" cy="727121"/>
          </a:xfrm>
        </p:grpSpPr>
        <p:sp>
          <p:nvSpPr>
            <p:cNvPr id="6" name="十字星 5"/>
            <p:cNvSpPr/>
            <p:nvPr/>
          </p:nvSpPr>
          <p:spPr>
            <a:xfrm>
              <a:off x="3541690" y="3451257"/>
              <a:ext cx="554072" cy="554073"/>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sp>
          <p:nvSpPr>
            <p:cNvPr id="7" name="十字星 6"/>
            <p:cNvSpPr/>
            <p:nvPr/>
          </p:nvSpPr>
          <p:spPr>
            <a:xfrm>
              <a:off x="3922714" y="3278209"/>
              <a:ext cx="346096" cy="346097"/>
            </a:xfrm>
            <a:prstGeom prst="star4">
              <a:avLst/>
            </a:prstGeom>
            <a:solidFill>
              <a:srgbClr val="405E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schemeClr val="lt1"/>
                </a:solidFill>
                <a:effectLst/>
                <a:uLnTx/>
                <a:uFillTx/>
                <a:latin typeface="+mn-lt"/>
                <a:ea typeface="+mn-ea"/>
                <a:cs typeface="+mn-cs"/>
              </a:endParaRPr>
            </a:p>
          </p:txBody>
        </p:sp>
      </p:grpSp>
      <p:sp>
        <p:nvSpPr>
          <p:cNvPr id="44038" name="文本框 8"/>
          <p:cNvSpPr txBox="1"/>
          <p:nvPr/>
        </p:nvSpPr>
        <p:spPr>
          <a:xfrm>
            <a:off x="1050651" y="97992"/>
            <a:ext cx="5273889" cy="645160"/>
          </a:xfrm>
          <a:prstGeom prst="rect">
            <a:avLst/>
          </a:prstGeom>
          <a:noFill/>
          <a:ln w="9525">
            <a:noFill/>
          </a:ln>
        </p:spPr>
        <p:txBody>
          <a:bodyPr anchor="t">
            <a:spAutoFit/>
          </a:bodyPr>
          <a:lstStyle/>
          <a:p>
            <a:r>
              <a:rPr lang="zh-CN" altLang="en-US" sz="3600" b="1" dirty="0">
                <a:latin typeface="微软雅黑" panose="020B0503020204020204" pitchFamily="34" charset="-122"/>
                <a:ea typeface="微软雅黑" panose="020B0503020204020204" pitchFamily="34" charset="-122"/>
              </a:rPr>
              <a:t>知识矩阵</a:t>
            </a:r>
            <a:endParaRPr lang="zh-CN" altLang="en-US" sz="3600" b="1"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1050652" y="675405"/>
            <a:ext cx="3109103"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050652" y="761108"/>
            <a:ext cx="2388566" cy="0"/>
          </a:xfrm>
          <a:prstGeom prst="line">
            <a:avLst/>
          </a:prstGeom>
          <a:ln>
            <a:solidFill>
              <a:srgbClr val="405EA1"/>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stretch>
            <a:fillRect/>
          </a:stretch>
        </p:blipFill>
        <p:spPr>
          <a:xfrm>
            <a:off x="300037" y="932016"/>
            <a:ext cx="11591925" cy="5895975"/>
          </a:xfrm>
          <a:prstGeom prst="rect">
            <a:avLst/>
          </a:prstGeom>
        </p:spPr>
      </p:pic>
      <p:sp>
        <p:nvSpPr>
          <p:cNvPr id="16" name="矩形 15"/>
          <p:cNvSpPr/>
          <p:nvPr/>
        </p:nvSpPr>
        <p:spPr>
          <a:xfrm>
            <a:off x="321759" y="3421260"/>
            <a:ext cx="2283444" cy="316604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1">
              <a:ln>
                <a:noFill/>
              </a:ln>
              <a:solidFill>
                <a:schemeClr val="lt1"/>
              </a:solidFill>
              <a:effectLst/>
              <a:uLnTx/>
              <a:uFillTx/>
              <a:latin typeface="+mn-lt"/>
              <a:ea typeface="+mn-ea"/>
              <a:cs typeface="+mn-cs"/>
            </a:endParaRPr>
          </a:p>
        </p:txBody>
      </p:sp>
      <p:pic>
        <p:nvPicPr>
          <p:cNvPr id="44042" name="图片 9" descr="知网logo"/>
          <p:cNvPicPr>
            <a:picLocks noChangeAspect="1"/>
          </p:cNvPicPr>
          <p:nvPr/>
        </p:nvPicPr>
        <p:blipFill>
          <a:blip r:embed="rId3"/>
          <a:stretch>
            <a:fillRect/>
          </a:stretch>
        </p:blipFill>
        <p:spPr>
          <a:xfrm>
            <a:off x="10336696" y="189757"/>
            <a:ext cx="1553758" cy="515803"/>
          </a:xfrm>
          <a:prstGeom prst="rect">
            <a:avLst/>
          </a:prstGeom>
          <a:noFill/>
          <a:ln w="9525">
            <a:noFill/>
          </a:ln>
        </p:spPr>
      </p:pic>
      <p:sp>
        <p:nvSpPr>
          <p:cNvPr id="17" name="圆角矩形 5"/>
          <p:cNvSpPr/>
          <p:nvPr/>
        </p:nvSpPr>
        <p:spPr>
          <a:xfrm>
            <a:off x="2605405" y="2209165"/>
            <a:ext cx="6408420" cy="1384935"/>
          </a:xfrm>
          <a:prstGeom prst="wedgeRoundRectCallout">
            <a:avLst>
              <a:gd name="adj1" fmla="val -51125"/>
              <a:gd name="adj2" fmla="val 101856"/>
              <a:gd name="adj3" fmla="val 16667"/>
            </a:avLst>
          </a:prstGeom>
          <a:solidFill>
            <a:srgbClr val="2E4271"/>
          </a:solidFill>
          <a:ln w="25400">
            <a:noFill/>
          </a:ln>
        </p:spPr>
        <p:txBody>
          <a:bodyPr wrap="none" anchor="ctr"/>
          <a:lstStyle/>
          <a:p>
            <a:pPr algn="l" eaLnBrk="0" hangingPunct="0">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作者细化为中国、国外，可分别查阅中文文献作者和外文文献作者的</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l" eaLnBrk="0" hangingPunct="0">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文献。排序按作者</a:t>
            </a:r>
            <a:r>
              <a:rPr lang="en-US" altLang="zh-CN" sz="1600" b="1" dirty="0">
                <a:solidFill>
                  <a:schemeClr val="bg1"/>
                </a:solidFill>
                <a:latin typeface="微软雅黑" panose="020B0503020204020204" pitchFamily="34" charset="-122"/>
                <a:ea typeface="微软雅黑" panose="020B0503020204020204" pitchFamily="34" charset="-122"/>
              </a:rPr>
              <a:t>H</a:t>
            </a:r>
            <a:r>
              <a:rPr lang="zh-CN" altLang="en-US" sz="1600" b="1" dirty="0">
                <a:solidFill>
                  <a:schemeClr val="bg1"/>
                </a:solidFill>
                <a:latin typeface="微软雅黑" panose="020B0503020204020204" pitchFamily="34" charset="-122"/>
                <a:ea typeface="微软雅黑" panose="020B0503020204020204" pitchFamily="34" charset="-122"/>
              </a:rPr>
              <a:t>指数降序排列，作为筛选权威性文献的参考。</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l" eaLnBrk="0" hangingPunct="0">
              <a:lnSpc>
                <a:spcPct val="130000"/>
              </a:lnSpc>
            </a:pPr>
            <a:r>
              <a:rPr lang="zh-CN" altLang="en-US" sz="1600" b="1" dirty="0">
                <a:solidFill>
                  <a:schemeClr val="bg1"/>
                </a:solidFill>
                <a:latin typeface="微软雅黑" panose="020B0503020204020204" pitchFamily="34" charset="-122"/>
                <a:ea typeface="微软雅黑" panose="020B0503020204020204" pitchFamily="34" charset="-122"/>
              </a:rPr>
              <a:t>（</a:t>
            </a:r>
            <a:r>
              <a:rPr lang="en-US" altLang="zh-CN" sz="1600" b="1" dirty="0">
                <a:solidFill>
                  <a:schemeClr val="bg1"/>
                </a:solidFill>
                <a:latin typeface="微软雅黑" panose="020B0503020204020204" pitchFamily="34" charset="-122"/>
                <a:ea typeface="微软雅黑" panose="020B0503020204020204" pitchFamily="34" charset="-122"/>
                <a:sym typeface="+mn-ea"/>
              </a:rPr>
              <a:t>H</a:t>
            </a:r>
            <a:r>
              <a:rPr lang="zh-CN" altLang="en-US" sz="1600" b="1" dirty="0">
                <a:solidFill>
                  <a:schemeClr val="bg1"/>
                </a:solidFill>
                <a:latin typeface="微软雅黑" panose="020B0503020204020204" pitchFamily="34" charset="-122"/>
                <a:ea typeface="微软雅黑" panose="020B0503020204020204" pitchFamily="34" charset="-122"/>
                <a:sym typeface="+mn-ea"/>
              </a:rPr>
              <a:t>指数：混合量化指标，h篇文章</a:t>
            </a:r>
            <a:r>
              <a:rPr lang="zh-CN" altLang="en-US" sz="1600" b="1" dirty="0">
                <a:solidFill>
                  <a:schemeClr val="bg1"/>
                </a:solidFill>
                <a:latin typeface="微软雅黑" panose="020B0503020204020204" pitchFamily="34" charset="-122"/>
                <a:ea typeface="微软雅黑" panose="020B0503020204020204" pitchFamily="34" charset="-122"/>
              </a:rPr>
              <a:t>至少被引了h次，取最大值）</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65200" y="193040"/>
            <a:ext cx="8554085" cy="645160"/>
          </a:xfrm>
          <a:prstGeom prst="rect">
            <a:avLst/>
          </a:prstGeom>
          <a:noFill/>
        </p:spPr>
        <p:txBody>
          <a:bodyPr wrap="square" rtlCol="0">
            <a:spAutoFit/>
          </a:bodyPr>
          <a:lstStyle/>
          <a:p>
            <a:pPr algn="l"/>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互联网时代知识获取</a:t>
            </a:r>
            <a:r>
              <a:rPr lang="en-US" altLang="zh-CN" sz="36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互联网搜索</a:t>
            </a:r>
            <a:endParaRPr lang="zh-CN" altLang="en-US" sz="3600" b="1">
              <a:solidFill>
                <a:schemeClr val="tx1"/>
              </a:solidFill>
              <a:latin typeface="微软雅黑" panose="020B0503020204020204" pitchFamily="34" charset="-122"/>
              <a:ea typeface="微软雅黑" panose="020B0503020204020204" pitchFamily="34" charset="-122"/>
            </a:endParaRPr>
          </a:p>
        </p:txBody>
      </p:sp>
      <p:pic>
        <p:nvPicPr>
          <p:cNvPr id="5" name="图片 10"/>
          <p:cNvPicPr>
            <a:picLocks noChangeAspect="1"/>
          </p:cNvPicPr>
          <p:nvPr/>
        </p:nvPicPr>
        <p:blipFill>
          <a:blip r:embed="rId1"/>
          <a:stretch>
            <a:fillRect/>
          </a:stretch>
        </p:blipFill>
        <p:spPr>
          <a:xfrm>
            <a:off x="519113" y="909638"/>
            <a:ext cx="6916737" cy="5548312"/>
          </a:xfrm>
          <a:prstGeom prst="rect">
            <a:avLst/>
          </a:prstGeom>
          <a:noFill/>
          <a:ln w="9525">
            <a:noFill/>
          </a:ln>
        </p:spPr>
      </p:pic>
      <p:sp>
        <p:nvSpPr>
          <p:cNvPr id="6" name="矩形 5"/>
          <p:cNvSpPr/>
          <p:nvPr/>
        </p:nvSpPr>
        <p:spPr>
          <a:xfrm>
            <a:off x="7540517" y="2683669"/>
            <a:ext cx="4389437" cy="2000250"/>
          </a:xfrm>
          <a:prstGeom prst="rect">
            <a:avLst/>
          </a:prstGeom>
          <a:noFill/>
          <a:ln w="9525">
            <a:noFill/>
          </a:ln>
        </p:spPr>
        <p:txBody>
          <a:bodyPr anchor="t">
            <a:spAutoFit/>
          </a:bodyPr>
          <a:lstStyle/>
          <a:p>
            <a:pPr marL="284480" marR="0" lvl="0" indent="-284480" algn="l" defTabSz="1217930" rtl="0" eaLnBrk="1" fontAlgn="auto" latinLnBrk="0" hangingPunct="1">
              <a:lnSpc>
                <a:spcPct val="150000"/>
              </a:lnSpc>
              <a:spcBef>
                <a:spcPts val="200"/>
              </a:spcBef>
              <a:spcAft>
                <a:spcPts val="65"/>
              </a:spcAft>
              <a:buClrTx/>
              <a:buSzTx/>
              <a:buFont typeface="Wingdings" panose="05000000000000000000" pitchFamily="2" charset="2"/>
              <a:buChar char="n"/>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检索结果杂乱无序</a:t>
            </a:r>
            <a:endPar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4480" marR="0" lvl="0" indent="-284480" algn="l" defTabSz="1217930" rtl="0" eaLnBrk="1" fontAlgn="auto" latinLnBrk="0" hangingPunct="1">
              <a:lnSpc>
                <a:spcPct val="150000"/>
              </a:lnSpc>
              <a:spcBef>
                <a:spcPts val="200"/>
              </a:spcBef>
              <a:spcAft>
                <a:spcPts val="65"/>
              </a:spcAft>
              <a:buClrTx/>
              <a:buSzTx/>
              <a:buFont typeface="Wingdings" panose="05000000000000000000" pitchFamily="2" charset="2"/>
              <a:buChar char="n"/>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检索结果缺乏学术性</a:t>
            </a:r>
            <a:endPar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4480" marR="0" lvl="0" indent="-284480" algn="l" defTabSz="1217930" rtl="0" eaLnBrk="1" fontAlgn="auto" latinLnBrk="0" hangingPunct="1">
              <a:lnSpc>
                <a:spcPct val="150000"/>
              </a:lnSpc>
              <a:spcBef>
                <a:spcPts val="200"/>
              </a:spcBef>
              <a:spcAft>
                <a:spcPts val="65"/>
              </a:spcAft>
              <a:buClrTx/>
              <a:buSzTx/>
              <a:buFont typeface="Wingdings" panose="05000000000000000000" pitchFamily="2" charset="2"/>
              <a:buChar char="n"/>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相关搜索关联不大</a:t>
            </a:r>
            <a:endPar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284480" marR="0" lvl="0" indent="-284480" algn="l" defTabSz="1217930" rtl="0" eaLnBrk="1" fontAlgn="auto" latinLnBrk="0" hangingPunct="1">
              <a:lnSpc>
                <a:spcPct val="150000"/>
              </a:lnSpc>
              <a:spcBef>
                <a:spcPts val="200"/>
              </a:spcBef>
              <a:spcAft>
                <a:spcPts val="65"/>
              </a:spcAft>
              <a:buClrTx/>
              <a:buSzTx/>
              <a:buFont typeface="Wingdings" panose="05000000000000000000" pitchFamily="2" charset="2"/>
              <a:buChar char="n"/>
              <a:defRPr/>
            </a:pPr>
            <a:r>
              <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花费时间精力、学习效率无法提高</a:t>
            </a:r>
            <a:endParaRPr kumimoji="0" lang="zh-CN" altLang="en-US" sz="2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p:nvSpPr>
        <p:spPr>
          <a:xfrm>
            <a:off x="519113" y="909638"/>
            <a:ext cx="803660" cy="35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 name="矩形 7"/>
          <p:cNvSpPr/>
          <p:nvPr/>
        </p:nvSpPr>
        <p:spPr>
          <a:xfrm>
            <a:off x="5216325" y="909638"/>
            <a:ext cx="803660" cy="35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97965"/>
            <a:ext cx="2468880" cy="645160"/>
          </a:xfrm>
          <a:prstGeom prst="rect">
            <a:avLst/>
          </a:prstGeom>
          <a:noFill/>
        </p:spPr>
        <p:txBody>
          <a:bodyPr wrap="none" rtlCol="0">
            <a:spAutoFit/>
          </a:bodyPr>
          <a:p>
            <a:pPr algn="l" defTabSz="1218565"/>
            <a:r>
              <a:rPr lang="zh-CN" altLang="en-US" sz="3600" b="1" dirty="0">
                <a:latin typeface="微软雅黑" panose="020B0503020204020204" pitchFamily="34" charset="-122"/>
                <a:ea typeface="微软雅黑" panose="020B0503020204020204" pitchFamily="34" charset="-122"/>
              </a:rPr>
              <a:t>分组可视化</a:t>
            </a:r>
            <a:endParaRPr lang="zh-CN" altLang="en-US" sz="3600" b="1" dirty="0">
              <a:latin typeface="微软雅黑" panose="020B0503020204020204" pitchFamily="34" charset="-122"/>
              <a:ea typeface="微软雅黑" panose="020B0503020204020204" pitchFamily="34" charset="-122"/>
            </a:endParaRPr>
          </a:p>
        </p:txBody>
      </p:sp>
      <p:pic>
        <p:nvPicPr>
          <p:cNvPr id="2" name="图片 1" descr="C:\Users\shilin\Desktop\5.png5"/>
          <p:cNvPicPr>
            <a:picLocks noChangeAspect="1"/>
          </p:cNvPicPr>
          <p:nvPr/>
        </p:nvPicPr>
        <p:blipFill>
          <a:blip r:embed="rId1"/>
          <a:srcRect/>
          <a:stretch>
            <a:fillRect/>
          </a:stretch>
        </p:blipFill>
        <p:spPr>
          <a:xfrm>
            <a:off x="226060" y="1031240"/>
            <a:ext cx="2228850" cy="3911600"/>
          </a:xfrm>
          <a:prstGeom prst="rect">
            <a:avLst/>
          </a:prstGeom>
        </p:spPr>
      </p:pic>
      <p:pic>
        <p:nvPicPr>
          <p:cNvPr id="3" name="图片 2" descr="C:\Users\shilin\Desktop\6.png6"/>
          <p:cNvPicPr>
            <a:picLocks noChangeAspect="1"/>
          </p:cNvPicPr>
          <p:nvPr/>
        </p:nvPicPr>
        <p:blipFill>
          <a:blip r:embed="rId2"/>
          <a:srcRect/>
          <a:stretch>
            <a:fillRect/>
          </a:stretch>
        </p:blipFill>
        <p:spPr>
          <a:xfrm>
            <a:off x="1471295" y="1031240"/>
            <a:ext cx="9888220" cy="5429250"/>
          </a:xfrm>
          <a:prstGeom prst="rect">
            <a:avLst/>
          </a:prstGeom>
        </p:spPr>
      </p:pic>
      <p:sp>
        <p:nvSpPr>
          <p:cNvPr id="10" name=" 2050"/>
          <p:cNvSpPr/>
          <p:nvPr/>
        </p:nvSpPr>
        <p:spPr bwMode="auto">
          <a:xfrm rot="660000">
            <a:off x="1517968" y="2865120"/>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450" decel="100000" fill="hold"/>
                                        <p:tgtEl>
                                          <p:spTgt spid="10"/>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97965"/>
            <a:ext cx="2468880" cy="645160"/>
          </a:xfrm>
          <a:prstGeom prst="rect">
            <a:avLst/>
          </a:prstGeom>
          <a:noFill/>
        </p:spPr>
        <p:txBody>
          <a:bodyPr wrap="none" rtlCol="0">
            <a:spAutoFit/>
          </a:bodyPr>
          <a:p>
            <a:pPr algn="l" defTabSz="1218565"/>
            <a:r>
              <a:rPr lang="zh-CN" altLang="en-US" sz="3600" b="1" dirty="0">
                <a:latin typeface="微软雅黑" panose="020B0503020204020204" pitchFamily="34" charset="-122"/>
                <a:ea typeface="微软雅黑" panose="020B0503020204020204" pitchFamily="34" charset="-122"/>
              </a:rPr>
              <a:t>分组可视化</a:t>
            </a:r>
            <a:endParaRPr lang="zh-CN" altLang="en-US" sz="3600" b="1" dirty="0">
              <a:latin typeface="微软雅黑" panose="020B0503020204020204" pitchFamily="34" charset="-122"/>
              <a:ea typeface="微软雅黑" panose="020B0503020204020204" pitchFamily="34" charset="-122"/>
            </a:endParaRPr>
          </a:p>
        </p:txBody>
      </p:sp>
      <p:pic>
        <p:nvPicPr>
          <p:cNvPr id="2" name="图片 1" descr="C:\Users\shilin\Desktop\7.png7"/>
          <p:cNvPicPr>
            <a:picLocks noChangeAspect="1"/>
          </p:cNvPicPr>
          <p:nvPr/>
        </p:nvPicPr>
        <p:blipFill>
          <a:blip r:embed="rId1"/>
          <a:srcRect/>
          <a:stretch>
            <a:fillRect/>
          </a:stretch>
        </p:blipFill>
        <p:spPr>
          <a:xfrm>
            <a:off x="357505" y="996950"/>
            <a:ext cx="8760460" cy="5495925"/>
          </a:xfrm>
          <a:prstGeom prst="rect">
            <a:avLst/>
          </a:prstGeom>
        </p:spPr>
      </p:pic>
      <p:pic>
        <p:nvPicPr>
          <p:cNvPr id="3" name="图片 2" descr="C:\Users\shilin\Desktop\8.png8"/>
          <p:cNvPicPr>
            <a:picLocks noChangeAspect="1"/>
          </p:cNvPicPr>
          <p:nvPr/>
        </p:nvPicPr>
        <p:blipFill>
          <a:blip r:embed="rId2"/>
          <a:srcRect/>
          <a:stretch>
            <a:fillRect/>
          </a:stretch>
        </p:blipFill>
        <p:spPr>
          <a:xfrm>
            <a:off x="357505" y="996950"/>
            <a:ext cx="10092690" cy="550545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高级检索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423545" y="2105025"/>
            <a:ext cx="11344275" cy="2647950"/>
          </a:xfrm>
          <a:prstGeom prst="rect">
            <a:avLst/>
          </a:prstGeom>
        </p:spPr>
      </p:pic>
      <p:sp>
        <p:nvSpPr>
          <p:cNvPr id="4" name=" 2050"/>
          <p:cNvSpPr/>
          <p:nvPr/>
        </p:nvSpPr>
        <p:spPr bwMode="auto">
          <a:xfrm>
            <a:off x="10281603" y="3166110"/>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高级检索</a:t>
            </a:r>
            <a:endParaRPr kumimoji="0" lang="zh-CN" altLang="en-US" sz="3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0922" y="1290243"/>
            <a:ext cx="11858625" cy="5038725"/>
          </a:xfrm>
          <a:prstGeom prst="rect">
            <a:avLst/>
          </a:prstGeom>
        </p:spPr>
      </p:pic>
      <p:sp>
        <p:nvSpPr>
          <p:cNvPr id="7" name="矩形标注 15"/>
          <p:cNvSpPr/>
          <p:nvPr/>
        </p:nvSpPr>
        <p:spPr>
          <a:xfrm>
            <a:off x="1397819" y="4904716"/>
            <a:ext cx="1358546" cy="736408"/>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保持传统分类，可收起</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矩形标注 3"/>
          <p:cNvSpPr/>
          <p:nvPr/>
        </p:nvSpPr>
        <p:spPr>
          <a:xfrm>
            <a:off x="10721001" y="4904716"/>
            <a:ext cx="1358546" cy="736408"/>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功能说明及功能引导区</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9" name="矩形标注 5"/>
          <p:cNvSpPr/>
          <p:nvPr/>
        </p:nvSpPr>
        <p:spPr>
          <a:xfrm>
            <a:off x="7221158" y="4716170"/>
            <a:ext cx="1358546" cy="736408"/>
          </a:xfrm>
          <a:prstGeom prst="wedgeRectCallout">
            <a:avLst>
              <a:gd name="adj1" fmla="val -37196"/>
              <a:gd name="adj2" fmla="val -8793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内容检索，检索控制</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矩形标注 6"/>
          <p:cNvSpPr/>
          <p:nvPr/>
        </p:nvSpPr>
        <p:spPr>
          <a:xfrm>
            <a:off x="3961282" y="5452578"/>
            <a:ext cx="1358546" cy="511042"/>
          </a:xfrm>
          <a:prstGeom prst="wedgeRectCallout">
            <a:avLst>
              <a:gd name="adj1" fmla="val -24672"/>
              <a:gd name="adj2" fmla="val 10224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rPr>
              <a:t>检索结果区</a:t>
            </a: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8" grpId="0" bldLvl="0" animBg="1"/>
      <p:bldP spid="8" grpId="1" animBg="1"/>
      <p:bldP spid="9" grpId="0" bldLvl="0" animBg="1"/>
      <p:bldP spid="9" grpId="1" animBg="1"/>
      <p:bldP spid="10" grpId="0" bldLvl="0" animBg="1"/>
      <p:bldP spid="10"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508760" y="1078231"/>
            <a:ext cx="8090388" cy="3129858"/>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8668" y="4489450"/>
            <a:ext cx="9126134" cy="1285371"/>
          </a:xfrm>
          <a:prstGeom prst="rect">
            <a:avLst/>
          </a:prstGeom>
        </p:spPr>
      </p:pic>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高级检索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8301869" y="1976147"/>
            <a:ext cx="685800" cy="581025"/>
          </a:xfrm>
          <a:prstGeom prst="rect">
            <a:avLst/>
          </a:prstGeom>
        </p:spPr>
      </p:pic>
      <p:sp>
        <p:nvSpPr>
          <p:cNvPr id="13" name=" 2050"/>
          <p:cNvSpPr/>
          <p:nvPr/>
        </p:nvSpPr>
        <p:spPr bwMode="auto">
          <a:xfrm>
            <a:off x="8792406" y="1850229"/>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15" name="文本框 14"/>
          <p:cNvSpPr txBox="1"/>
          <p:nvPr/>
        </p:nvSpPr>
        <p:spPr>
          <a:xfrm>
            <a:off x="770890" y="1078230"/>
            <a:ext cx="737870" cy="2676525"/>
          </a:xfrm>
          <a:prstGeom prst="rect">
            <a:avLst/>
          </a:prstGeom>
          <a:noFill/>
        </p:spPr>
        <p:txBody>
          <a:bodyPr wrap="square" rtlCol="0" anchor="t">
            <a:spAutoFit/>
          </a:bodyPr>
          <a:lstStyle/>
          <a:p>
            <a:r>
              <a:rPr lang="zh-CN" altLang="en-US" sz="2400" b="1">
                <a:solidFill>
                  <a:srgbClr val="FF0000"/>
                </a:solidFill>
                <a:latin typeface="微软雅黑" panose="020B0503020204020204" pitchFamily="34" charset="-122"/>
                <a:ea typeface="微软雅黑" panose="020B0503020204020204" pitchFamily="34" charset="-122"/>
                <a:sym typeface="+mn-ea"/>
              </a:rPr>
              <a:t>检索条件输入区</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p:txBody>
      </p:sp>
      <p:sp>
        <p:nvSpPr>
          <p:cNvPr id="16" name="文本框 15"/>
          <p:cNvSpPr txBox="1"/>
          <p:nvPr/>
        </p:nvSpPr>
        <p:spPr>
          <a:xfrm>
            <a:off x="1097915" y="4937125"/>
            <a:ext cx="1706880" cy="460375"/>
          </a:xfrm>
          <a:prstGeom prst="rect">
            <a:avLst/>
          </a:prstGeom>
          <a:noFill/>
        </p:spPr>
        <p:txBody>
          <a:bodyPr wrap="none" rtlCol="0" anchor="t">
            <a:spAutoFit/>
          </a:bodyPr>
          <a:lstStyle/>
          <a:p>
            <a:r>
              <a:rPr lang="zh-CN" altLang="en-US" sz="2400" b="1">
                <a:solidFill>
                  <a:srgbClr val="FF0000"/>
                </a:solidFill>
                <a:latin typeface="微软雅黑" panose="020B0503020204020204" pitchFamily="34" charset="-122"/>
                <a:ea typeface="微软雅黑" panose="020B0503020204020204" pitchFamily="34" charset="-122"/>
                <a:sym typeface="+mn-ea"/>
              </a:rPr>
              <a:t>检索控制区</a:t>
            </a:r>
            <a:endParaRPr lang="zh-CN" altLang="en-US" sz="2400" b="1">
              <a:solidFill>
                <a:srgbClr val="FF0000"/>
              </a:solidFill>
              <a:latin typeface="微软雅黑" panose="020B0503020204020204" pitchFamily="34" charset="-122"/>
              <a:ea typeface="微软雅黑" panose="020B0503020204020204" pitchFamily="34" charset="-122"/>
              <a:sym typeface="+mn-ea"/>
            </a:endParaRPr>
          </a:p>
        </p:txBody>
      </p:sp>
      <p:pic>
        <p:nvPicPr>
          <p:cNvPr id="17" name="图片 16"/>
          <p:cNvPicPr>
            <a:picLocks noChangeAspect="1"/>
          </p:cNvPicPr>
          <p:nvPr/>
        </p:nvPicPr>
        <p:blipFill>
          <a:blip r:embed="rId4"/>
          <a:stretch>
            <a:fillRect/>
          </a:stretch>
        </p:blipFill>
        <p:spPr>
          <a:xfrm>
            <a:off x="2652243" y="1640108"/>
            <a:ext cx="1143000" cy="459105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450" decel="100000" fill="hold"/>
                                        <p:tgtEl>
                                          <p:spTgt spid="13"/>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linds(horizontal)">
                                      <p:cBhvr>
                                        <p:cTn id="30" dur="500"/>
                                        <p:tgtEl>
                                          <p:spTgt spid="16"/>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0482" name="组合 16"/>
          <p:cNvGrpSpPr/>
          <p:nvPr/>
        </p:nvGrpSpPr>
        <p:grpSpPr bwMode="auto">
          <a:xfrm>
            <a:off x="484188" y="1955800"/>
            <a:ext cx="4829175" cy="3844925"/>
            <a:chOff x="74916" y="252371"/>
            <a:chExt cx="5696711" cy="4535174"/>
          </a:xfrm>
        </p:grpSpPr>
        <p:sp>
          <p:nvSpPr>
            <p:cNvPr id="20483" name="椭圆 7"/>
            <p:cNvSpPr>
              <a:spLocks noChangeArrowheads="1"/>
            </p:cNvSpPr>
            <p:nvPr/>
          </p:nvSpPr>
          <p:spPr bwMode="auto">
            <a:xfrm>
              <a:off x="1359748" y="1669238"/>
              <a:ext cx="3118057" cy="3118307"/>
            </a:xfrm>
            <a:prstGeom prst="ellipse">
              <a:avLst/>
            </a:prstGeom>
            <a:solidFill>
              <a:schemeClr val="bg2">
                <a:alpha val="87000"/>
              </a:schemeClr>
            </a:solidFill>
            <a:ln>
              <a:noFill/>
            </a:ln>
            <a:extLst>
              <a:ext uri="{91240B29-F687-4F45-9708-019B960494DF}">
                <a14:hiddenLine xmlns:a14="http://schemas.microsoft.com/office/drawing/2010/main" w="12700">
                  <a:solidFill>
                    <a:srgbClr val="000000"/>
                  </a:solidFill>
                  <a:round/>
                </a14:hiddenLine>
              </a:ext>
            </a:extLst>
          </p:spPr>
          <p:txBody>
            <a:bodyPr anchor="ctr"/>
            <a:lstStyle/>
            <a:p>
              <a:pPr algn="ctr" eaLnBrk="0" hangingPunct="0"/>
              <a:r>
                <a:rPr lang="zh-CN" altLang="en-US" sz="3600" b="1">
                  <a:latin typeface="微软雅黑" panose="020B0503020204020204" pitchFamily="34" charset="-122"/>
                  <a:ea typeface="微软雅黑" panose="020B0503020204020204" pitchFamily="34" charset="-122"/>
                  <a:sym typeface="微软雅黑" panose="020B0503020204020204" pitchFamily="34" charset="-122"/>
                </a:rPr>
                <a:t>智能</a:t>
              </a:r>
              <a:endParaRPr lang="zh-CN" altLang="en-US" sz="3600" b="1">
                <a:latin typeface="微软雅黑" panose="020B0503020204020204" pitchFamily="34" charset="-122"/>
                <a:ea typeface="微软雅黑" panose="020B0503020204020204" pitchFamily="34" charset="-122"/>
                <a:sym typeface="微软雅黑" panose="020B0503020204020204" pitchFamily="34" charset="-122"/>
              </a:endParaRPr>
            </a:p>
            <a:p>
              <a:pPr algn="ctr" eaLnBrk="0" hangingPunct="0"/>
              <a:r>
                <a:rPr lang="zh-CN" altLang="en-US" sz="3600" b="1">
                  <a:latin typeface="微软雅黑" panose="020B0503020204020204" pitchFamily="34" charset="-122"/>
                  <a:ea typeface="微软雅黑" panose="020B0503020204020204" pitchFamily="34" charset="-122"/>
                  <a:sym typeface="微软雅黑" panose="020B0503020204020204" pitchFamily="34" charset="-122"/>
                </a:rPr>
                <a:t>引导</a:t>
              </a:r>
              <a:endParaRPr lang="zh-CN" altLang="en-US" sz="36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84" name="椭圆 8"/>
            <p:cNvSpPr>
              <a:spLocks noChangeArrowheads="1"/>
            </p:cNvSpPr>
            <p:nvPr/>
          </p:nvSpPr>
          <p:spPr bwMode="auto">
            <a:xfrm>
              <a:off x="1908479" y="252371"/>
              <a:ext cx="2022224" cy="2022224"/>
            </a:xfrm>
            <a:prstGeom prst="ellipse">
              <a:avLst/>
            </a:prstGeom>
            <a:solidFill>
              <a:srgbClr val="FFE473">
                <a:alpha val="87000"/>
              </a:srgbClr>
            </a:solidFill>
            <a:ln>
              <a:noFill/>
            </a:ln>
            <a:extLst>
              <a:ext uri="{91240B29-F687-4F45-9708-019B960494DF}">
                <a14:hiddenLine xmlns:a14="http://schemas.microsoft.com/office/drawing/2010/main" w="12700">
                  <a:solidFill>
                    <a:srgbClr val="000000"/>
                  </a:solidFill>
                  <a:round/>
                </a14:hiddenLine>
              </a:ext>
            </a:extLst>
          </p:spPr>
          <p:txBody>
            <a:bodyPr anchor="ctr"/>
            <a:lstStyle/>
            <a:p>
              <a:pPr algn="ctr" eaLnBrk="0" hangingPunct="0"/>
              <a:r>
                <a:rPr lang="zh-CN" altLang="en-US" sz="2000" b="1">
                  <a:latin typeface="微软雅黑" panose="020B0503020204020204" pitchFamily="34" charset="-122"/>
                  <a:ea typeface="微软雅黑" panose="020B0503020204020204" pitchFamily="34" charset="-122"/>
                </a:rPr>
                <a:t>基金</a:t>
              </a:r>
              <a:endParaRPr lang="zh-CN" altLang="en-US" sz="2000" b="1">
                <a:latin typeface="微软雅黑" panose="020B0503020204020204" pitchFamily="34" charset="-122"/>
                <a:ea typeface="微软雅黑" panose="020B0503020204020204" pitchFamily="34" charset="-122"/>
              </a:endParaRPr>
            </a:p>
          </p:txBody>
        </p:sp>
        <p:sp>
          <p:nvSpPr>
            <p:cNvPr id="20485" name="椭圆 11"/>
            <p:cNvSpPr>
              <a:spLocks noChangeArrowheads="1"/>
            </p:cNvSpPr>
            <p:nvPr/>
          </p:nvSpPr>
          <p:spPr bwMode="auto">
            <a:xfrm>
              <a:off x="74916" y="2706160"/>
              <a:ext cx="2022224" cy="2022224"/>
            </a:xfrm>
            <a:prstGeom prst="ellipse">
              <a:avLst/>
            </a:prstGeom>
            <a:solidFill>
              <a:srgbClr val="FFE473">
                <a:alpha val="87000"/>
              </a:srgbClr>
            </a:solidFill>
            <a:ln>
              <a:noFill/>
            </a:ln>
            <a:extLst>
              <a:ext uri="{91240B29-F687-4F45-9708-019B960494DF}">
                <a14:hiddenLine xmlns:a14="http://schemas.microsoft.com/office/drawing/2010/main" w="12700">
                  <a:solidFill>
                    <a:srgbClr val="000000"/>
                  </a:solidFill>
                  <a:round/>
                </a14:hiddenLine>
              </a:ext>
            </a:extLst>
          </p:spPr>
          <p:txBody>
            <a:bodyPr anchor="ctr"/>
            <a:lstStyle/>
            <a:p>
              <a:pPr algn="ctr" eaLnBrk="0" hangingPunct="0"/>
              <a:r>
                <a:rPr lang="zh-CN" altLang="en-US" sz="2000" b="1">
                  <a:latin typeface="微软雅黑" panose="020B0503020204020204" pitchFamily="34" charset="-122"/>
                  <a:ea typeface="微软雅黑" panose="020B0503020204020204" pitchFamily="34" charset="-122"/>
                  <a:sym typeface="微软雅黑" panose="020B0503020204020204" pitchFamily="34" charset="-122"/>
                </a:rPr>
                <a:t>作者</a:t>
              </a:r>
              <a:endParaRPr lang="zh-CN" altLang="en-US"/>
            </a:p>
          </p:txBody>
        </p:sp>
        <p:sp>
          <p:nvSpPr>
            <p:cNvPr id="20486" name="椭圆 12"/>
            <p:cNvSpPr>
              <a:spLocks noChangeArrowheads="1"/>
            </p:cNvSpPr>
            <p:nvPr/>
          </p:nvSpPr>
          <p:spPr bwMode="auto">
            <a:xfrm>
              <a:off x="3749403" y="2675586"/>
              <a:ext cx="2022224" cy="2022224"/>
            </a:xfrm>
            <a:prstGeom prst="ellipse">
              <a:avLst/>
            </a:prstGeom>
            <a:solidFill>
              <a:srgbClr val="FFE473">
                <a:alpha val="87000"/>
              </a:srgbClr>
            </a:solidFill>
            <a:ln>
              <a:noFill/>
            </a:ln>
            <a:extLst>
              <a:ext uri="{91240B29-F687-4F45-9708-019B960494DF}">
                <a14:hiddenLine xmlns:a14="http://schemas.microsoft.com/office/drawing/2010/main" w="12700">
                  <a:solidFill>
                    <a:srgbClr val="000000"/>
                  </a:solidFill>
                  <a:round/>
                </a14:hiddenLine>
              </a:ext>
            </a:extLst>
          </p:spPr>
          <p:txBody>
            <a:bodyPr anchor="ctr"/>
            <a:lstStyle/>
            <a:p>
              <a:pPr algn="ctr" eaLnBrk="0" hangingPunct="0"/>
              <a:r>
                <a:rPr lang="zh-CN" altLang="en-US" sz="2000" b="1">
                  <a:latin typeface="微软雅黑" panose="020B0503020204020204" pitchFamily="34" charset="-122"/>
                  <a:ea typeface="微软雅黑" panose="020B0503020204020204" pitchFamily="34" charset="-122"/>
                  <a:sym typeface="微软雅黑" panose="020B0503020204020204" pitchFamily="34" charset="-122"/>
                </a:rPr>
                <a:t>文献来源</a:t>
              </a: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0487" name="等腰三角形 13"/>
          <p:cNvSpPr>
            <a:spLocks noChangeArrowheads="1"/>
          </p:cNvSpPr>
          <p:nvPr/>
        </p:nvSpPr>
        <p:spPr bwMode="auto">
          <a:xfrm rot="5400000">
            <a:off x="7558088" y="3212572"/>
            <a:ext cx="1657350" cy="838200"/>
          </a:xfrm>
          <a:prstGeom prst="triangle">
            <a:avLst>
              <a:gd name="adj" fmla="val 50000"/>
            </a:avLst>
          </a:prstGeom>
          <a:solidFill>
            <a:srgbClr val="7F7F7F"/>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0" hangingPunct="0"/>
            <a:endParaRPr lang="zh-CN" altLang="zh-CN">
              <a:solidFill>
                <a:srgbClr val="FFFFFF"/>
              </a:solidFill>
              <a:latin typeface="宋体" panose="02010600030101010101" pitchFamily="2" charset="-122"/>
              <a:sym typeface="宋体" panose="02010600030101010101" pitchFamily="2" charset="-122"/>
            </a:endParaRPr>
          </a:p>
        </p:txBody>
      </p:sp>
      <p:pic>
        <p:nvPicPr>
          <p:cNvPr id="20488" name="图片 1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82088" y="3343275"/>
            <a:ext cx="9588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矩形标注 17"/>
          <p:cNvSpPr>
            <a:spLocks noChangeArrowheads="1"/>
          </p:cNvSpPr>
          <p:nvPr/>
        </p:nvSpPr>
        <p:spPr bwMode="auto">
          <a:xfrm>
            <a:off x="8912225" y="1150938"/>
            <a:ext cx="2416175" cy="1346200"/>
          </a:xfrm>
          <a:prstGeom prst="wedgeRectCallout">
            <a:avLst>
              <a:gd name="adj1" fmla="val -38199"/>
              <a:gd name="adj2" fmla="val 91880"/>
            </a:avLst>
          </a:prstGeom>
          <a:solidFill>
            <a:srgbClr val="FFE473"/>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eaLnBrk="0" hangingPunct="0"/>
            <a:r>
              <a:rPr lang="zh-CN" altLang="en-US" sz="2000" b="1">
                <a:latin typeface="微软雅黑" panose="020B0503020204020204" pitchFamily="34" charset="-122"/>
                <a:ea typeface="微软雅黑" panose="020B0503020204020204" pitchFamily="34" charset="-122"/>
                <a:sym typeface="微软雅黑" panose="020B0503020204020204" pitchFamily="34" charset="-122"/>
              </a:rPr>
              <a:t>主题、篇名、关键词、摘要、全文</a:t>
            </a:r>
            <a:endParaRPr lang="zh-CN" altLang="en-US" sz="20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490" name="矩形 6"/>
          <p:cNvSpPr>
            <a:spLocks noChangeArrowheads="1"/>
          </p:cNvSpPr>
          <p:nvPr/>
        </p:nvSpPr>
        <p:spPr bwMode="auto">
          <a:xfrm>
            <a:off x="5478459" y="3157020"/>
            <a:ext cx="2625725" cy="879105"/>
          </a:xfrm>
          <a:prstGeom prst="rect">
            <a:avLst/>
          </a:prstGeom>
          <a:solidFill>
            <a:schemeClr val="bg2">
              <a:lumMod val="50000"/>
            </a:schemeClr>
          </a:solidFill>
          <a:ln>
            <a:noFill/>
          </a:ln>
        </p:spPr>
        <p:txBody>
          <a:bodyPr anchor="ctr"/>
          <a:lstStyle/>
          <a:p>
            <a:pPr algn="ctr" eaLnBrk="0" hangingPunct="0"/>
            <a:r>
              <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张海山锐线体简" pitchFamily="2" charset="-122"/>
              </a:rPr>
              <a:t>主</a:t>
            </a:r>
            <a:endPar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张海山锐线体简" pitchFamily="2" charset="-122"/>
            </a:endParaRPr>
          </a:p>
          <a:p>
            <a:pPr algn="ctr" eaLnBrk="0" hangingPunct="0"/>
            <a:r>
              <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张海山锐线体简" pitchFamily="2" charset="-122"/>
              </a:rPr>
              <a:t>题</a:t>
            </a:r>
            <a:endPar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张海山锐线体简" pitchFamily="2" charset="-122"/>
            </a:endParaRPr>
          </a:p>
          <a:p>
            <a:pPr algn="ctr" eaLnBrk="0" hangingPunct="0"/>
            <a:r>
              <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张海山锐线体简" pitchFamily="2" charset="-122"/>
              </a:rPr>
              <a:t>词</a:t>
            </a:r>
            <a:endPar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张海山锐线体简" pitchFamily="2" charset="-122"/>
            </a:endParaRPr>
          </a:p>
          <a:p>
            <a:pPr algn="ctr" eaLnBrk="0" fontAlgn="auto" hangingPunct="0">
              <a:spcBef>
                <a:spcPts val="600"/>
              </a:spcBef>
              <a:spcAft>
                <a:spcPts val="600"/>
              </a:spcAft>
            </a:pPr>
            <a:r>
              <a:rPr lang="zh-CN" altLang="en-US" sz="4400" dirty="0">
                <a:solidFill>
                  <a:schemeClr val="bg1"/>
                </a:solidFill>
                <a:latin typeface="微软雅黑" panose="020B0503020204020204" pitchFamily="34" charset="-122"/>
                <a:ea typeface="微软雅黑" panose="020B0503020204020204" pitchFamily="34" charset="-122"/>
                <a:sym typeface="张海山锐线体简" pitchFamily="2" charset="-122"/>
              </a:rPr>
              <a:t>智</a:t>
            </a:r>
            <a:endParaRPr lang="zh-CN" altLang="en-US" sz="4400" dirty="0">
              <a:solidFill>
                <a:schemeClr val="bg1"/>
              </a:solidFill>
              <a:latin typeface="微软雅黑" panose="020B0503020204020204" pitchFamily="34" charset="-122"/>
              <a:ea typeface="微软雅黑" panose="020B0503020204020204" pitchFamily="34" charset="-122"/>
              <a:sym typeface="张海山锐线体简" pitchFamily="2" charset="-122"/>
            </a:endParaRPr>
          </a:p>
          <a:p>
            <a:pPr algn="ctr" eaLnBrk="0" hangingPunct="0"/>
            <a:r>
              <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张海山锐线体简" pitchFamily="2" charset="-122"/>
              </a:rPr>
              <a:t>能</a:t>
            </a:r>
            <a:endPar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张海山锐线体简" pitchFamily="2" charset="-122"/>
            </a:endParaRPr>
          </a:p>
          <a:p>
            <a:pPr algn="ctr" eaLnBrk="0" hangingPunct="0"/>
            <a:r>
              <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推</a:t>
            </a:r>
            <a:endPar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0" hangingPunct="0"/>
            <a:r>
              <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荐</a:t>
            </a:r>
            <a:endParaRPr lang="zh-CN" altLang="en-US" sz="4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915" y="182880"/>
            <a:ext cx="2091055" cy="645160"/>
          </a:xfrm>
          <a:prstGeom prst="rect">
            <a:avLst/>
          </a:prstGeom>
          <a:noFill/>
        </p:spPr>
        <p:txBody>
          <a:bodyPr wrap="squar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高级检索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32317" y="1559045"/>
            <a:ext cx="11927366" cy="4334319"/>
          </a:xfrm>
          <a:prstGeom prst="rect">
            <a:avLst/>
          </a:prstGeom>
        </p:spPr>
      </p:pic>
      <p:sp>
        <p:nvSpPr>
          <p:cNvPr id="6" name="矩形 5"/>
          <p:cNvSpPr/>
          <p:nvPr/>
        </p:nvSpPr>
        <p:spPr>
          <a:xfrm>
            <a:off x="9129931" y="2308957"/>
            <a:ext cx="2757269" cy="3501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915" y="182880"/>
            <a:ext cx="4212590" cy="645160"/>
          </a:xfrm>
          <a:prstGeom prst="rect">
            <a:avLst/>
          </a:prstGeom>
          <a:noFill/>
        </p:spPr>
        <p:txBody>
          <a:bodyPr wrap="squar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高级检索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58777" y="1394978"/>
            <a:ext cx="12074446" cy="4349397"/>
          </a:xfrm>
          <a:prstGeom prst="rect">
            <a:avLst/>
          </a:prstGeom>
        </p:spPr>
      </p:pic>
      <p:sp>
        <p:nvSpPr>
          <p:cNvPr id="6" name="矩形 5"/>
          <p:cNvSpPr/>
          <p:nvPr/>
        </p:nvSpPr>
        <p:spPr>
          <a:xfrm>
            <a:off x="9242472" y="2210483"/>
            <a:ext cx="2658796" cy="347286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915" y="182880"/>
            <a:ext cx="2091055" cy="645160"/>
          </a:xfrm>
          <a:prstGeom prst="rect">
            <a:avLst/>
          </a:prstGeom>
          <a:noFill/>
        </p:spPr>
        <p:txBody>
          <a:bodyPr wrap="squar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专业检索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31800" y="879475"/>
            <a:ext cx="11339830" cy="5743575"/>
          </a:xfrm>
          <a:prstGeom prst="rect">
            <a:avLst/>
          </a:prstGeom>
        </p:spPr>
      </p:pic>
      <p:sp>
        <p:nvSpPr>
          <p:cNvPr id="4" name="圆角矩形 3"/>
          <p:cNvSpPr/>
          <p:nvPr/>
        </p:nvSpPr>
        <p:spPr>
          <a:xfrm>
            <a:off x="1090930" y="2809875"/>
            <a:ext cx="1766570" cy="382270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9138285" y="1573530"/>
            <a:ext cx="2505075" cy="319595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2"/>
          <a:stretch>
            <a:fillRect/>
          </a:stretch>
        </p:blipFill>
        <p:spPr>
          <a:xfrm>
            <a:off x="842645" y="1012825"/>
            <a:ext cx="7886700" cy="56102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915" y="182880"/>
            <a:ext cx="3294380" cy="645160"/>
          </a:xfrm>
          <a:prstGeom prst="rect">
            <a:avLst/>
          </a:prstGeom>
          <a:noFill/>
        </p:spPr>
        <p:txBody>
          <a:bodyPr wrap="squar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作者发文检索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75895" y="1514475"/>
            <a:ext cx="11839575" cy="3829050"/>
          </a:xfrm>
          <a:prstGeom prst="rect">
            <a:avLst/>
          </a:prstGeom>
        </p:spPr>
      </p:pic>
      <p:pic>
        <p:nvPicPr>
          <p:cNvPr id="2" name="图片 1"/>
          <p:cNvPicPr>
            <a:picLocks noChangeAspect="1"/>
          </p:cNvPicPr>
          <p:nvPr/>
        </p:nvPicPr>
        <p:blipFill>
          <a:blip r:embed="rId2"/>
          <a:stretch>
            <a:fillRect/>
          </a:stretch>
        </p:blipFill>
        <p:spPr>
          <a:xfrm>
            <a:off x="1505585" y="2927350"/>
            <a:ext cx="1152525" cy="116205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65200" y="193040"/>
            <a:ext cx="4588510" cy="645160"/>
          </a:xfrm>
          <a:prstGeom prst="rect">
            <a:avLst/>
          </a:prstGeom>
          <a:noFill/>
        </p:spPr>
        <p:txBody>
          <a:bodyPr wrap="square" rtlCol="0">
            <a:spAutoFit/>
          </a:bodyPr>
          <a:lstStyle/>
          <a:p>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互联网时代知识获取</a:t>
            </a:r>
            <a:endParaRPr lang="zh-CN" altLang="en-US" sz="3600" b="1">
              <a:solidFill>
                <a:schemeClr val="tx1"/>
              </a:solidFill>
              <a:latin typeface="微软雅黑" panose="020B0503020204020204" pitchFamily="34" charset="-122"/>
              <a:ea typeface="微软雅黑" panose="020B0503020204020204" pitchFamily="34" charset="-122"/>
            </a:endParaRPr>
          </a:p>
        </p:txBody>
      </p:sp>
      <p:pic>
        <p:nvPicPr>
          <p:cNvPr id="5" name="图片 4" descr="C:\Users\shilin\Desktop\1.png1"/>
          <p:cNvPicPr>
            <a:picLocks noChangeAspect="1"/>
          </p:cNvPicPr>
          <p:nvPr>
            <p:custDataLst>
              <p:tags r:id="rId1"/>
            </p:custDataLst>
          </p:nvPr>
        </p:nvPicPr>
        <p:blipFill>
          <a:blip r:embed="rId2"/>
          <a:srcRect/>
          <a:stretch>
            <a:fillRect/>
          </a:stretch>
        </p:blipFill>
        <p:spPr>
          <a:xfrm>
            <a:off x="433705" y="1088390"/>
            <a:ext cx="9932670" cy="4959985"/>
          </a:xfrm>
          <a:prstGeom prst="rect">
            <a:avLst/>
          </a:prstGeom>
        </p:spPr>
      </p:pic>
      <p:grpSp>
        <p:nvGrpSpPr>
          <p:cNvPr id="6" name="Group 7"/>
          <p:cNvGrpSpPr/>
          <p:nvPr/>
        </p:nvGrpSpPr>
        <p:grpSpPr>
          <a:xfrm>
            <a:off x="8418830" y="3712845"/>
            <a:ext cx="3773429" cy="1716405"/>
            <a:chOff x="1060" y="0"/>
            <a:chExt cx="5522" cy="1542"/>
          </a:xfrm>
        </p:grpSpPr>
        <p:grpSp>
          <p:nvGrpSpPr>
            <p:cNvPr id="7" name="Group 8"/>
            <p:cNvGrpSpPr/>
            <p:nvPr/>
          </p:nvGrpSpPr>
          <p:grpSpPr>
            <a:xfrm>
              <a:off x="2154" y="0"/>
              <a:ext cx="4428" cy="1542"/>
              <a:chOff x="0" y="0"/>
              <a:chExt cx="4428" cy="1542"/>
            </a:xfrm>
          </p:grpSpPr>
          <p:sp>
            <p:nvSpPr>
              <p:cNvPr id="8" name="MH_Other_1"/>
              <p:cNvSpPr/>
              <p:nvPr/>
            </p:nvSpPr>
            <p:spPr>
              <a:xfrm>
                <a:off x="0" y="0"/>
                <a:ext cx="4428" cy="1327"/>
              </a:xfrm>
              <a:custGeom>
                <a:avLst/>
                <a:gdLst/>
                <a:ahLst/>
                <a:cxnLst>
                  <a:cxn ang="0">
                    <a:pos x="0" y="408"/>
                  </a:cxn>
                  <a:cxn ang="0">
                    <a:pos x="533" y="1236"/>
                  </a:cxn>
                  <a:cxn ang="0">
                    <a:pos x="4144" y="1327"/>
                  </a:cxn>
                  <a:cxn ang="0">
                    <a:pos x="4428" y="0"/>
                  </a:cxn>
                  <a:cxn ang="0">
                    <a:pos x="0" y="408"/>
                  </a:cxn>
                </a:cxnLst>
                <a:rect l="0" t="0" r="0" b="0"/>
                <a:pathLst>
                  <a:path w="3302000" h="990600">
                    <a:moveTo>
                      <a:pt x="0" y="304800"/>
                    </a:moveTo>
                    <a:lnTo>
                      <a:pt x="397933" y="922867"/>
                    </a:lnTo>
                    <a:lnTo>
                      <a:pt x="3090333" y="990600"/>
                    </a:lnTo>
                    <a:lnTo>
                      <a:pt x="3302000" y="0"/>
                    </a:lnTo>
                    <a:lnTo>
                      <a:pt x="0" y="304800"/>
                    </a:lnTo>
                    <a:close/>
                  </a:path>
                </a:pathLst>
              </a:custGeom>
              <a:solidFill>
                <a:schemeClr val="accent1">
                  <a:lumMod val="75000"/>
                </a:schemeClr>
              </a:solidFill>
              <a:ln w="9525">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sp>
            <p:nvSpPr>
              <p:cNvPr id="9" name="MH_Other_2"/>
              <p:cNvSpPr/>
              <p:nvPr/>
            </p:nvSpPr>
            <p:spPr>
              <a:xfrm>
                <a:off x="375" y="250"/>
                <a:ext cx="3803" cy="1292"/>
              </a:xfrm>
              <a:custGeom>
                <a:avLst/>
                <a:gdLst/>
                <a:ahLst/>
                <a:cxnLst>
                  <a:cxn ang="0">
                    <a:pos x="0" y="0"/>
                  </a:cxn>
                  <a:cxn ang="0">
                    <a:pos x="0" y="0"/>
                  </a:cxn>
                  <a:cxn ang="0">
                    <a:pos x="0" y="0"/>
                  </a:cxn>
                  <a:cxn ang="0">
                    <a:pos x="0" y="0"/>
                  </a:cxn>
                  <a:cxn ang="0">
                    <a:pos x="0" y="0"/>
                  </a:cxn>
                </a:cxnLst>
                <a:rect l="0" t="0" r="0" b="0"/>
                <a:pathLst>
                  <a:path w="2836333" h="965200">
                    <a:moveTo>
                      <a:pt x="0" y="0"/>
                    </a:moveTo>
                    <a:lnTo>
                      <a:pt x="245533" y="685800"/>
                    </a:lnTo>
                    <a:lnTo>
                      <a:pt x="2658533" y="965200"/>
                    </a:lnTo>
                    <a:lnTo>
                      <a:pt x="2836333" y="101600"/>
                    </a:lnTo>
                    <a:lnTo>
                      <a:pt x="0" y="0"/>
                    </a:lnTo>
                    <a:close/>
                  </a:path>
                </a:pathLst>
              </a:custGeom>
              <a:solidFill>
                <a:srgbClr val="FEFFFF"/>
              </a:solidFill>
              <a:ln w="9525">
                <a:noFill/>
              </a:ln>
              <a:effectLst>
                <a:outerShdw sx="102000" sy="102000" algn="ctr" rotWithShape="0">
                  <a:srgbClr val="000000">
                    <a:alpha val="25000"/>
                  </a:srgbClr>
                </a:outerShdw>
              </a:effectLst>
            </p:spPr>
            <p:txBody>
              <a:bodyPr/>
              <a:lstStyle/>
              <a:p>
                <a:endParaRPr lang="zh-CN" altLang="en-US"/>
              </a:p>
            </p:txBody>
          </p:sp>
          <p:sp>
            <p:nvSpPr>
              <p:cNvPr id="10" name="MH_SubTitle_1"/>
              <p:cNvSpPr txBox="1"/>
              <p:nvPr/>
            </p:nvSpPr>
            <p:spPr>
              <a:xfrm>
                <a:off x="499" y="317"/>
                <a:ext cx="3923" cy="978"/>
              </a:xfrm>
              <a:prstGeom prst="rect">
                <a:avLst/>
              </a:prstGeom>
              <a:noFill/>
              <a:ln w="9525">
                <a:noFill/>
              </a:ln>
            </p:spPr>
            <p:txBody>
              <a:bodyPr anchor="ctr"/>
              <a:lstStyle/>
              <a:p>
                <a:r>
                  <a:rPr lang="zh-CN" altLang="en-US" b="1" dirty="0">
                    <a:solidFill>
                      <a:srgbClr val="13848A"/>
                    </a:solidFill>
                    <a:latin typeface="Calibri" panose="020F0502020204030204" pitchFamily="34" charset="0"/>
                    <a:ea typeface="微软雅黑" panose="020B0503020204020204" pitchFamily="34" charset="-122"/>
                    <a:sym typeface="Calibri" panose="020F0502020204030204" pitchFamily="34" charset="0"/>
                  </a:rPr>
                  <a:t>期刊、硕博士论文、</a:t>
                </a:r>
                <a:endParaRPr lang="zh-CN" altLang="en-US" b="1" dirty="0">
                  <a:solidFill>
                    <a:srgbClr val="13848A"/>
                  </a:solidFill>
                  <a:latin typeface="Calibri" panose="020F0502020204030204" pitchFamily="34" charset="0"/>
                  <a:ea typeface="微软雅黑" panose="020B0503020204020204" pitchFamily="34" charset="-122"/>
                  <a:sym typeface="Calibri" panose="020F0502020204030204" pitchFamily="34" charset="0"/>
                </a:endParaRPr>
              </a:p>
              <a:p>
                <a:r>
                  <a:rPr lang="zh-CN" altLang="en-US" b="1" dirty="0">
                    <a:solidFill>
                      <a:srgbClr val="13848A"/>
                    </a:solidFill>
                    <a:latin typeface="Calibri" panose="020F0502020204030204" pitchFamily="34" charset="0"/>
                    <a:ea typeface="微软雅黑" panose="020B0503020204020204" pitchFamily="34" charset="-122"/>
                    <a:sym typeface="Calibri" panose="020F0502020204030204" pitchFamily="34" charset="0"/>
                  </a:rPr>
                  <a:t>会议、报纸····优质资源</a:t>
                </a:r>
                <a:endParaRPr lang="zh-CN" altLang="en-US" b="1" dirty="0">
                  <a:solidFill>
                    <a:srgbClr val="13848A"/>
                  </a:solidFill>
                  <a:latin typeface="Calibri" panose="020F0502020204030204" pitchFamily="34" charset="0"/>
                  <a:ea typeface="微软雅黑" panose="020B0503020204020204" pitchFamily="34" charset="-122"/>
                  <a:sym typeface="Calibri" panose="020F0502020204030204" pitchFamily="34" charset="0"/>
                </a:endParaRPr>
              </a:p>
            </p:txBody>
          </p:sp>
        </p:grpSp>
        <p:sp>
          <p:nvSpPr>
            <p:cNvPr id="11" name="箭头 554"/>
            <p:cNvSpPr/>
            <p:nvPr/>
          </p:nvSpPr>
          <p:spPr>
            <a:xfrm>
              <a:off x="1313" y="83"/>
              <a:ext cx="1183" cy="290"/>
            </a:xfrm>
            <a:prstGeom prst="line">
              <a:avLst/>
            </a:prstGeom>
            <a:ln w="28575" cap="flat" cmpd="sng">
              <a:solidFill>
                <a:schemeClr val="accent1">
                  <a:lumMod val="50000"/>
                </a:schemeClr>
              </a:solidFill>
              <a:prstDash val="solid"/>
              <a:round/>
              <a:headEnd type="non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12" name="箭头 556"/>
            <p:cNvSpPr/>
            <p:nvPr/>
          </p:nvSpPr>
          <p:spPr>
            <a:xfrm flipV="1">
              <a:off x="1060" y="680"/>
              <a:ext cx="1322" cy="414"/>
            </a:xfrm>
            <a:prstGeom prst="line">
              <a:avLst/>
            </a:prstGeom>
            <a:ln w="28575" cap="flat" cmpd="sng">
              <a:solidFill>
                <a:schemeClr val="accent1">
                  <a:lumMod val="50000"/>
                </a:schemeClr>
              </a:solidFill>
              <a:prstDash val="solid"/>
              <a:round/>
              <a:headEnd type="non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grpSp>
    </p:spTree>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句子检索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90500" y="969645"/>
            <a:ext cx="12001500" cy="3752850"/>
          </a:xfrm>
          <a:prstGeom prst="rect">
            <a:avLst/>
          </a:prstGeom>
        </p:spPr>
      </p:pic>
      <p:pic>
        <p:nvPicPr>
          <p:cNvPr id="3" name="图片 2"/>
          <p:cNvPicPr>
            <a:picLocks noChangeAspect="1"/>
          </p:cNvPicPr>
          <p:nvPr/>
        </p:nvPicPr>
        <p:blipFill>
          <a:blip r:embed="rId2"/>
          <a:stretch>
            <a:fillRect/>
          </a:stretch>
        </p:blipFill>
        <p:spPr>
          <a:xfrm>
            <a:off x="1097915" y="969645"/>
            <a:ext cx="10368280" cy="588899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182725"/>
            <a:ext cx="33832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计量可视化分析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11785" y="1149350"/>
            <a:ext cx="11280140" cy="5033645"/>
          </a:xfrm>
          <a:prstGeom prst="rect">
            <a:avLst/>
          </a:prstGeom>
        </p:spPr>
      </p:pic>
    </p:spTree>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182725"/>
            <a:ext cx="33832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计量可视化分析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85090" y="1014730"/>
            <a:ext cx="11837035" cy="5316220"/>
          </a:xfrm>
          <a:prstGeom prst="rect">
            <a:avLst/>
          </a:prstGeom>
        </p:spPr>
      </p:pic>
    </p:spTree>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182725"/>
            <a:ext cx="33832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计量可视化分析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90245" y="1086485"/>
            <a:ext cx="11097260" cy="5523865"/>
          </a:xfrm>
          <a:prstGeom prst="rect">
            <a:avLst/>
          </a:prstGeom>
        </p:spPr>
      </p:pic>
      <p:sp>
        <p:nvSpPr>
          <p:cNvPr id="8" name="圆角矩形 7"/>
          <p:cNvSpPr/>
          <p:nvPr/>
        </p:nvSpPr>
        <p:spPr>
          <a:xfrm>
            <a:off x="955675" y="1861185"/>
            <a:ext cx="1599565" cy="37839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3066415" y="2349500"/>
            <a:ext cx="1029970" cy="46037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4096385" y="2349500"/>
            <a:ext cx="7269480" cy="450850"/>
          </a:xfrm>
          <a:prstGeom prst="rect">
            <a:avLst/>
          </a:prstGeom>
          <a:solidFill>
            <a:schemeClr val="bg1"/>
          </a:solidFill>
        </p:spPr>
        <p:txBody>
          <a:bodyPr wrap="none" rtlCol="0" anchor="t">
            <a:spAutoFit/>
          </a:bodyPr>
          <a:p>
            <a:pPr>
              <a:lnSpc>
                <a:spcPct val="130000"/>
              </a:lnSpc>
            </a:pPr>
            <a:r>
              <a:rPr lang="zh-CN" altLang="en-US" b="1" dirty="0">
                <a:latin typeface="微软雅黑" panose="020B0503020204020204" pitchFamily="34" charset="-122"/>
                <a:ea typeface="微软雅黑" panose="020B0503020204020204" pitchFamily="34" charset="-122"/>
                <a:sym typeface="宋体" panose="02010600030101010101" pitchFamily="2" charset="-122"/>
              </a:rPr>
              <a:t>指标分析中，</a:t>
            </a:r>
            <a:r>
              <a:rPr lang="zh-CN" altLang="en-US" dirty="0">
                <a:latin typeface="微软雅黑" panose="020B0503020204020204" pitchFamily="34" charset="-122"/>
                <a:ea typeface="微软雅黑" panose="020B0503020204020204" pitchFamily="34" charset="-122"/>
                <a:sym typeface="宋体" panose="02010600030101010101" pitchFamily="2" charset="-122"/>
              </a:rPr>
              <a:t>可通过篇均下载数、篇均被引数指标了解所选文献的质量</a:t>
            </a:r>
            <a:endParaRPr lang="zh-CN" altLang="en-US" dirty="0" smtClean="0">
              <a:latin typeface="微软雅黑" panose="020B0503020204020204" pitchFamily="34" charset="-122"/>
              <a:ea typeface="微软雅黑" panose="020B0503020204020204" pitchFamily="34" charset="-122"/>
            </a:endParaRPr>
          </a:p>
        </p:txBody>
      </p:sp>
      <p:sp>
        <p:nvSpPr>
          <p:cNvPr id="13" name="圆角矩形 12"/>
          <p:cNvSpPr/>
          <p:nvPr/>
        </p:nvSpPr>
        <p:spPr>
          <a:xfrm>
            <a:off x="3066415" y="3316605"/>
            <a:ext cx="1266825" cy="49085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4333240" y="3157220"/>
            <a:ext cx="7039610" cy="810260"/>
          </a:xfrm>
          <a:prstGeom prst="rect">
            <a:avLst/>
          </a:prstGeom>
          <a:solidFill>
            <a:schemeClr val="bg1"/>
          </a:solidFill>
        </p:spPr>
        <p:txBody>
          <a:bodyPr wrap="square" rtlCol="0">
            <a:spAutoFit/>
          </a:bodyPr>
          <a:p>
            <a:pPr algn="l">
              <a:lnSpc>
                <a:spcPct val="130000"/>
              </a:lnSpc>
            </a:pPr>
            <a:r>
              <a:rPr lang="zh-CN" altLang="en-US" b="1" dirty="0">
                <a:latin typeface="微软雅黑" panose="020B0503020204020204" pitchFamily="34" charset="-122"/>
                <a:ea typeface="微软雅黑" panose="020B0503020204020204" pitchFamily="34" charset="-122"/>
                <a:sym typeface="宋体" panose="02010600030101010101" pitchFamily="2" charset="-122"/>
              </a:rPr>
              <a:t>总体趋势分析中</a:t>
            </a:r>
            <a:r>
              <a:rPr lang="zh-CN" altLang="en-US" dirty="0">
                <a:latin typeface="微软雅黑" panose="020B0503020204020204" pitchFamily="34" charset="-122"/>
                <a:ea typeface="微软雅黑" panose="020B0503020204020204" pitchFamily="34" charset="-122"/>
                <a:sym typeface="宋体" panose="02010600030101010101" pitchFamily="2" charset="-122"/>
              </a:rPr>
              <a:t>，以年度为单位为大家展示所选文献、参考文献、</a:t>
            </a:r>
            <a:endParaRPr lang="zh-CN" altLang="en-US" dirty="0">
              <a:latin typeface="微软雅黑" panose="020B0503020204020204" pitchFamily="34" charset="-122"/>
              <a:ea typeface="微软雅黑" panose="020B0503020204020204" pitchFamily="34" charset="-122"/>
              <a:sym typeface="宋体" panose="02010600030101010101" pitchFamily="2" charset="-122"/>
            </a:endParaRPr>
          </a:p>
          <a:p>
            <a:pPr algn="l">
              <a:lnSpc>
                <a:spcPct val="130000"/>
              </a:lnSpc>
            </a:pPr>
            <a:r>
              <a:rPr lang="zh-CN" altLang="en-US" dirty="0">
                <a:latin typeface="微软雅黑" panose="020B0503020204020204" pitchFamily="34" charset="-122"/>
                <a:ea typeface="微软雅黑" panose="020B0503020204020204" pitchFamily="34" charset="-122"/>
                <a:sym typeface="宋体" panose="02010600030101010101" pitchFamily="2" charset="-122"/>
              </a:rPr>
              <a:t>引证文献的发文趋势变化图</a:t>
            </a:r>
            <a:endParaRPr lang="zh-CN" altLang="en-US" dirty="0" smtClean="0">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2" grpId="0" bldLvl="0" animBg="1"/>
      <p:bldP spid="13" grpId="0" bldLvl="0" animBg="1"/>
      <p:bldP spid="14"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182725"/>
            <a:ext cx="33832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计量可视化分析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58165" y="954405"/>
            <a:ext cx="11075670" cy="5681980"/>
          </a:xfrm>
          <a:prstGeom prst="rect">
            <a:avLst/>
          </a:prstGeom>
        </p:spPr>
      </p:pic>
      <p:sp>
        <p:nvSpPr>
          <p:cNvPr id="5" name="文本框 4"/>
          <p:cNvSpPr txBox="1"/>
          <p:nvPr/>
        </p:nvSpPr>
        <p:spPr>
          <a:xfrm>
            <a:off x="558165" y="3150870"/>
            <a:ext cx="2391410" cy="2584450"/>
          </a:xfrm>
          <a:prstGeom prst="rect">
            <a:avLst/>
          </a:prstGeom>
          <a:solidFill>
            <a:schemeClr val="bg1"/>
          </a:solidFill>
        </p:spPr>
        <p:txBody>
          <a:bodyPr wrap="square" rtlCol="0">
            <a:spAutoFit/>
          </a:bodyPr>
          <a:p>
            <a:r>
              <a:rPr lang="zh-CN" altLang="en-US" dirty="0">
                <a:latin typeface="微软雅黑" panose="020B0503020204020204" pitchFamily="34" charset="-122"/>
                <a:ea typeface="微软雅黑" panose="020B0503020204020204" pitchFamily="34" charset="-122"/>
                <a:sym typeface="+mn-ea"/>
              </a:rPr>
              <a:t>文献互引网络分析基于中国知网的引文数据。通过可视化的方式分析文献之间的关联关系，快速发现有价值的文献。在节点显示范围内，悬停鼠标，滚动鼠标滑轮可放大或缩小图表。</a:t>
            </a:r>
            <a:endParaRPr lang="zh-CN" altLang="en-US" dirty="0">
              <a:latin typeface="微软雅黑" panose="020B0503020204020204" pitchFamily="34" charset="-122"/>
              <a:ea typeface="微软雅黑" panose="020B0503020204020204" pitchFamily="34" charset="-122"/>
              <a:sym typeface="+mn-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2"/>
          <p:cNvSpPr txBox="1"/>
          <p:nvPr/>
        </p:nvSpPr>
        <p:spPr>
          <a:xfrm>
            <a:off x="1097763" y="182725"/>
            <a:ext cx="33832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计量可视化分析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212850" y="890270"/>
            <a:ext cx="10052050" cy="5857875"/>
          </a:xfrm>
          <a:prstGeom prst="rect">
            <a:avLst/>
          </a:prstGeom>
        </p:spPr>
      </p:pic>
      <p:sp>
        <p:nvSpPr>
          <p:cNvPr id="5" name="文本框 4"/>
          <p:cNvSpPr txBox="1"/>
          <p:nvPr/>
        </p:nvSpPr>
        <p:spPr>
          <a:xfrm>
            <a:off x="1212850" y="4402455"/>
            <a:ext cx="2059305" cy="2306955"/>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关键词共现网络分析所采用的关键词为中国知网机器标引的关键词。</a:t>
            </a:r>
            <a:r>
              <a:rPr lang="zh-CN" altLang="en-US">
                <a:latin typeface="微软雅黑" panose="020B0503020204020204" pitchFamily="34" charset="-122"/>
                <a:ea typeface="微软雅黑" panose="020B0503020204020204" pitchFamily="34" charset="-122"/>
                <a:sym typeface="宋体" panose="02010600030101010101" pitchFamily="2" charset="-122"/>
              </a:rPr>
              <a:t>通过可视化的方式帮助分析所选文章的主题及各个主题之间的关系。</a:t>
            </a:r>
            <a:endParaRPr lang="zh-CN" altLang="en-US">
              <a:latin typeface="微软雅黑" panose="020B0503020204020204" pitchFamily="34" charset="-122"/>
              <a:ea typeface="微软雅黑" panose="020B0503020204020204" pitchFamily="34" charset="-122"/>
            </a:endParaRPr>
          </a:p>
        </p:txBody>
      </p:sp>
      <p:sp>
        <p:nvSpPr>
          <p:cNvPr id="6" name="文本框 5"/>
          <p:cNvSpPr txBox="1"/>
          <p:nvPr/>
        </p:nvSpPr>
        <p:spPr>
          <a:xfrm>
            <a:off x="6946900" y="1701165"/>
            <a:ext cx="3902075" cy="645160"/>
          </a:xfrm>
          <a:prstGeom prst="rect">
            <a:avLst/>
          </a:prstGeom>
          <a:noFill/>
        </p:spPr>
        <p:txBody>
          <a:bodyPr wrap="square" rtlCol="0">
            <a:spAutoFit/>
          </a:bodyPr>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默认将全部关键词按照6组进行聚类，点击图例可隐藏/显示各组关键词。</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1097763" y="182725"/>
            <a:ext cx="33832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计量可视化分析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095375" y="891540"/>
            <a:ext cx="10269220" cy="5909310"/>
          </a:xfrm>
          <a:prstGeom prst="rect">
            <a:avLst/>
          </a:prstGeom>
        </p:spPr>
      </p:pic>
      <p:sp>
        <p:nvSpPr>
          <p:cNvPr id="7" name="文本框 6"/>
          <p:cNvSpPr txBox="1"/>
          <p:nvPr/>
        </p:nvSpPr>
        <p:spPr>
          <a:xfrm>
            <a:off x="1090295" y="2969260"/>
            <a:ext cx="2076450" cy="1476375"/>
          </a:xfrm>
          <a:prstGeom prst="rect">
            <a:avLst/>
          </a:prstGeom>
          <a:solidFill>
            <a:schemeClr val="bg1"/>
          </a:solidFill>
        </p:spPr>
        <p:txBody>
          <a:bodyPr wrap="square" rtlCol="0">
            <a:spAutoFit/>
          </a:bodyPr>
          <a:p>
            <a:r>
              <a:rPr lang="zh-CN" altLang="en-US" b="1">
                <a:latin typeface="微软雅黑" panose="020B0503020204020204" pitchFamily="34" charset="-122"/>
                <a:ea typeface="微软雅黑" panose="020B0503020204020204" pitchFamily="34" charset="-122"/>
                <a:sym typeface="宋体" panose="02010600030101010101" pitchFamily="2" charset="-122"/>
              </a:rPr>
              <a:t>作者合作网络分析中</a:t>
            </a:r>
            <a:r>
              <a:rPr lang="zh-CN" altLang="en-US">
                <a:latin typeface="微软雅黑" panose="020B0503020204020204" pitchFamily="34" charset="-122"/>
                <a:ea typeface="微软雅黑" panose="020B0503020204020204" pitchFamily="34" charset="-122"/>
                <a:sym typeface="宋体" panose="02010600030101010101" pitchFamily="2" charset="-122"/>
              </a:rPr>
              <a:t>，通过可视化的方式分析所选文章作者之间的合作关系。</a:t>
            </a:r>
            <a:endParaRPr lang="zh-CN" altLang="en-US">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5231130" y="1694815"/>
            <a:ext cx="3495675" cy="1533525"/>
          </a:xfrm>
          <a:prstGeom prst="rect">
            <a:avLst/>
          </a:prstGeom>
        </p:spPr>
      </p:pic>
      <p:pic>
        <p:nvPicPr>
          <p:cNvPr id="9" name="图片 8"/>
          <p:cNvPicPr>
            <a:picLocks noChangeAspect="1"/>
          </p:cNvPicPr>
          <p:nvPr/>
        </p:nvPicPr>
        <p:blipFill>
          <a:blip r:embed="rId3"/>
          <a:stretch>
            <a:fillRect/>
          </a:stretch>
        </p:blipFill>
        <p:spPr>
          <a:xfrm>
            <a:off x="5562600" y="3553460"/>
            <a:ext cx="4181475" cy="14859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2"/>
          <p:cNvSpPr txBox="1"/>
          <p:nvPr/>
        </p:nvSpPr>
        <p:spPr>
          <a:xfrm>
            <a:off x="1097763" y="182725"/>
            <a:ext cx="33832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计量可视化分析</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2831465" y="976630"/>
            <a:ext cx="8486775" cy="3457575"/>
          </a:xfrm>
          <a:prstGeom prst="rect">
            <a:avLst/>
          </a:prstGeom>
        </p:spPr>
      </p:pic>
      <p:pic>
        <p:nvPicPr>
          <p:cNvPr id="7" name="图片 6"/>
          <p:cNvPicPr>
            <a:picLocks noChangeAspect="1"/>
          </p:cNvPicPr>
          <p:nvPr/>
        </p:nvPicPr>
        <p:blipFill>
          <a:blip r:embed="rId2"/>
          <a:stretch>
            <a:fillRect/>
          </a:stretch>
        </p:blipFill>
        <p:spPr>
          <a:xfrm>
            <a:off x="2831465" y="1687195"/>
            <a:ext cx="8115300" cy="2971800"/>
          </a:xfrm>
          <a:prstGeom prst="rect">
            <a:avLst/>
          </a:prstGeom>
        </p:spPr>
      </p:pic>
      <p:sp>
        <p:nvSpPr>
          <p:cNvPr id="8" name="文本框 7"/>
          <p:cNvSpPr txBox="1"/>
          <p:nvPr/>
        </p:nvSpPr>
        <p:spPr>
          <a:xfrm>
            <a:off x="329565" y="1859915"/>
            <a:ext cx="2103755" cy="3138170"/>
          </a:xfrm>
          <a:prstGeom prst="rect">
            <a:avLst/>
          </a:prstGeom>
          <a:noFill/>
        </p:spPr>
        <p:txBody>
          <a:bodyPr wrap="square" rtlCol="0">
            <a:spAutoFit/>
          </a:bodyPr>
          <a:p>
            <a:r>
              <a:rPr lang="zh-CN" altLang="en-US" dirty="0">
                <a:latin typeface="微软雅黑" panose="020B0503020204020204" pitchFamily="34" charset="-122"/>
                <a:ea typeface="微软雅黑" panose="020B0503020204020204" pitchFamily="34" charset="-122"/>
                <a:sym typeface="+mn-ea"/>
              </a:rPr>
              <a:t>分布分析从不同角度展示文献的主要分布情况，</a:t>
            </a:r>
            <a:r>
              <a:rPr lang="zh-CN" altLang="en-US" dirty="0">
                <a:latin typeface="微软雅黑" panose="020B0503020204020204" pitchFamily="34" charset="-122"/>
                <a:ea typeface="微软雅黑" panose="020B0503020204020204" pitchFamily="34" charset="-122"/>
                <a:sym typeface="+mn-ea"/>
              </a:rPr>
              <a:t>计算方式为某一项的文献数占已选文献总数的比例，</a:t>
            </a:r>
            <a:r>
              <a:rPr lang="zh-CN" altLang="en-US" dirty="0">
                <a:latin typeface="微软雅黑" panose="020B0503020204020204" pitchFamily="34" charset="-122"/>
                <a:ea typeface="微软雅黑" panose="020B0503020204020204" pitchFamily="34" charset="-122"/>
                <a:sym typeface="+mn-ea"/>
              </a:rPr>
              <a:t>包括资源类型分布、学科分布、来源分布、基金分布、作者分布和机构分布。</a:t>
            </a:r>
            <a:endParaRPr lang="zh-CN" altLang="en-US" dirty="0">
              <a:latin typeface="微软雅黑" panose="020B0503020204020204" pitchFamily="34" charset="-122"/>
              <a:ea typeface="微软雅黑" panose="020B0503020204020204" pitchFamily="34" charset="-122"/>
            </a:endParaRPr>
          </a:p>
          <a:p>
            <a:endParaRPr lang="zh-CN" altLang="en-US">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2831465" y="2133600"/>
            <a:ext cx="8250555" cy="3153410"/>
          </a:xfrm>
          <a:prstGeom prst="rect">
            <a:avLst/>
          </a:prstGeom>
        </p:spPr>
      </p:pic>
      <p:pic>
        <p:nvPicPr>
          <p:cNvPr id="10" name="图片 9"/>
          <p:cNvPicPr>
            <a:picLocks noChangeAspect="1"/>
          </p:cNvPicPr>
          <p:nvPr/>
        </p:nvPicPr>
        <p:blipFill>
          <a:blip r:embed="rId4"/>
          <a:stretch>
            <a:fillRect/>
          </a:stretch>
        </p:blipFill>
        <p:spPr>
          <a:xfrm>
            <a:off x="2840990" y="2499360"/>
            <a:ext cx="8202930" cy="3016885"/>
          </a:xfrm>
          <a:prstGeom prst="rect">
            <a:avLst/>
          </a:prstGeom>
        </p:spPr>
      </p:pic>
      <p:pic>
        <p:nvPicPr>
          <p:cNvPr id="11" name="图片 10"/>
          <p:cNvPicPr>
            <a:picLocks noChangeAspect="1"/>
          </p:cNvPicPr>
          <p:nvPr/>
        </p:nvPicPr>
        <p:blipFill>
          <a:blip r:embed="rId5"/>
          <a:stretch>
            <a:fillRect/>
          </a:stretch>
        </p:blipFill>
        <p:spPr>
          <a:xfrm>
            <a:off x="2840990" y="2847340"/>
            <a:ext cx="8115300" cy="31242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4688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66700" y="2066925"/>
            <a:ext cx="11658600" cy="2724150"/>
          </a:xfrm>
          <a:prstGeom prst="rect">
            <a:avLst/>
          </a:prstGeom>
        </p:spPr>
      </p:pic>
      <p:sp>
        <p:nvSpPr>
          <p:cNvPr id="4" name=" 2050"/>
          <p:cNvSpPr/>
          <p:nvPr/>
        </p:nvSpPr>
        <p:spPr bwMode="auto">
          <a:xfrm>
            <a:off x="10256203" y="3421380"/>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4688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52500" y="919480"/>
            <a:ext cx="9922510" cy="5834380"/>
          </a:xfrm>
          <a:prstGeom prst="rect">
            <a:avLst/>
          </a:prstGeom>
        </p:spPr>
      </p:pic>
      <p:sp>
        <p:nvSpPr>
          <p:cNvPr id="4" name="圆角矩形 3"/>
          <p:cNvSpPr/>
          <p:nvPr/>
        </p:nvSpPr>
        <p:spPr>
          <a:xfrm>
            <a:off x="3055620" y="958215"/>
            <a:ext cx="1266190" cy="3803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1097915" y="2288540"/>
            <a:ext cx="1688465" cy="435419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nvSpPr>
        <p:spPr>
          <a:xfrm>
            <a:off x="3055620" y="1339215"/>
            <a:ext cx="6713220" cy="41084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2"/>
          <a:stretch>
            <a:fillRect/>
          </a:stretch>
        </p:blipFill>
        <p:spPr>
          <a:xfrm>
            <a:off x="3102610" y="1750060"/>
            <a:ext cx="1219200" cy="1019175"/>
          </a:xfrm>
          <a:prstGeom prst="rect">
            <a:avLst/>
          </a:prstGeom>
        </p:spPr>
      </p:pic>
      <p:sp>
        <p:nvSpPr>
          <p:cNvPr id="11" name="圆角矩形 10"/>
          <p:cNvSpPr/>
          <p:nvPr/>
        </p:nvSpPr>
        <p:spPr>
          <a:xfrm>
            <a:off x="6142990" y="2494280"/>
            <a:ext cx="1488440" cy="4591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6174740" y="4916805"/>
            <a:ext cx="1520190" cy="50673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3"/>
          <a:stretch>
            <a:fillRect/>
          </a:stretch>
        </p:blipFill>
        <p:spPr>
          <a:xfrm>
            <a:off x="952500" y="2190750"/>
            <a:ext cx="10010775" cy="466725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blinds(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4" grpId="1" bldLvl="0" animBg="1"/>
      <p:bldP spid="7"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247775" y="1440815"/>
            <a:ext cx="10146030" cy="5045075"/>
            <a:chOff x="1965" y="2269"/>
            <a:chExt cx="15978" cy="7945"/>
          </a:xfrm>
        </p:grpSpPr>
        <p:sp>
          <p:nvSpPr>
            <p:cNvPr id="6" name="Text Box 2"/>
            <p:cNvSpPr txBox="1"/>
            <p:nvPr/>
          </p:nvSpPr>
          <p:spPr>
            <a:xfrm>
              <a:off x="1965" y="2269"/>
              <a:ext cx="9035" cy="921"/>
            </a:xfrm>
            <a:prstGeom prst="rect">
              <a:avLst/>
            </a:prstGeom>
            <a:noFill/>
            <a:ln w="9525">
              <a:noFill/>
            </a:ln>
          </p:spPr>
          <p:txBody>
            <a:bodyPr>
              <a:spAutoFit/>
              <a:scene3d>
                <a:camera prst="orthographicFront"/>
                <a:lightRig rig="threePt" dir="t"/>
              </a:scene3d>
            </a:bodyPr>
            <a:lstStyle/>
            <a:p>
              <a:pPr marR="0" defTabSz="914400" fontAlgn="auto">
                <a:spcBef>
                  <a:spcPts val="0"/>
                </a:spcBef>
                <a:spcAft>
                  <a:spcPts val="0"/>
                </a:spcAft>
                <a:buClrTx/>
                <a:buSzTx/>
                <a:buFontTx/>
                <a:defRPr/>
              </a:pPr>
              <a:r>
                <a:rPr kumimoji="0" lang="zh-CN" altLang="en-US" sz="32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知网资源相较于互联网资源</a:t>
              </a:r>
              <a:endParaRPr kumimoji="0" lang="zh-CN" altLang="en-US" sz="32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p:txBody>
        </p:sp>
        <p:sp>
          <p:nvSpPr>
            <p:cNvPr id="7" name="MH_SubTitle_1"/>
            <p:cNvSpPr txBox="1"/>
            <p:nvPr/>
          </p:nvSpPr>
          <p:spPr>
            <a:xfrm>
              <a:off x="1965" y="3640"/>
              <a:ext cx="15978" cy="6575"/>
            </a:xfrm>
            <a:prstGeom prst="rect">
              <a:avLst/>
            </a:prstGeom>
            <a:noFill/>
            <a:ln w="9525">
              <a:noFill/>
            </a:ln>
          </p:spPr>
          <p:txBody>
            <a:bodyPr>
              <a:scene3d>
                <a:camera prst="orthographicFront"/>
                <a:lightRig rig="threePt" dir="t"/>
              </a:scene3d>
            </a:bodyPr>
            <a:lstStyle/>
            <a:p>
              <a:pPr marL="457200" marR="0" indent="-457200" defTabSz="914400" fontAlgn="auto">
                <a:lnSpc>
                  <a:spcPct val="200000"/>
                </a:lnSpc>
                <a:spcBef>
                  <a:spcPts val="0"/>
                </a:spcBef>
                <a:spcAft>
                  <a:spcPts val="0"/>
                </a:spcAft>
                <a:buClr>
                  <a:srgbClr val="FF0000"/>
                </a:buClr>
                <a:buSzTx/>
                <a:buFont typeface="黑体" panose="02010609060101010101" charset="-122"/>
                <a:buChar char="-"/>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收录</a:t>
              </a:r>
              <a:r>
                <a:rPr kumimoji="0" lang="zh-CN" altLang="en-US" sz="24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内容精炼</a:t>
              </a: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、专业，内容全面、权威；</a:t>
              </a:r>
              <a:endPar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457200" marR="0" indent="-457200" defTabSz="914400" fontAlgn="auto">
                <a:lnSpc>
                  <a:spcPct val="200000"/>
                </a:lnSpc>
                <a:spcBef>
                  <a:spcPts val="0"/>
                </a:spcBef>
                <a:spcAft>
                  <a:spcPts val="0"/>
                </a:spcAft>
                <a:buClr>
                  <a:srgbClr val="FF0000"/>
                </a:buClr>
                <a:buSzTx/>
                <a:buFont typeface="黑体" panose="02010609060101010101" charset="-122"/>
                <a:buChar char="-"/>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经过编辑的评议，取得</a:t>
              </a:r>
              <a:r>
                <a:rPr kumimoji="0" lang="zh-CN" altLang="en-US" sz="24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正规网络出版授权、权威度高</a:t>
              </a:r>
              <a:r>
                <a:rPr kumimoji="0" lang="zh-CN" altLang="en-US" sz="2400" b="1" kern="1200" cap="none" spc="0" normalizeH="0" baseline="0" noProof="0" dirty="0">
                  <a:latin typeface="微软雅黑" panose="020B0503020204020204" pitchFamily="34" charset="-122"/>
                  <a:ea typeface="微软雅黑" panose="020B0503020204020204" pitchFamily="34" charset="-122"/>
                  <a:cs typeface="+mn-cs"/>
                </a:rPr>
                <a:t>；</a:t>
              </a:r>
              <a:endParaRPr kumimoji="0" lang="en-US" altLang="zh-CN" sz="2400" b="1" kern="1200" cap="none" spc="0" normalizeH="0" baseline="0" noProof="0" dirty="0">
                <a:latin typeface="微软雅黑" panose="020B0503020204020204" pitchFamily="34" charset="-122"/>
                <a:ea typeface="微软雅黑" panose="020B0503020204020204" pitchFamily="34" charset="-122"/>
                <a:cs typeface="+mn-cs"/>
              </a:endParaRPr>
            </a:p>
            <a:p>
              <a:pPr marL="457200" marR="0" indent="-457200" defTabSz="914400" fontAlgn="auto">
                <a:lnSpc>
                  <a:spcPct val="200000"/>
                </a:lnSpc>
                <a:spcBef>
                  <a:spcPts val="0"/>
                </a:spcBef>
                <a:spcAft>
                  <a:spcPts val="0"/>
                </a:spcAft>
                <a:buClr>
                  <a:srgbClr val="FF0000"/>
                </a:buClr>
                <a:buSzTx/>
                <a:buFont typeface="黑体" panose="02010609060101010101" charset="-122"/>
                <a:buChar char="-"/>
                <a:defRPr/>
              </a:pPr>
              <a:r>
                <a:rPr kumimoji="0" lang="zh-CN" altLang="zh-CN"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拥有专业的</a:t>
              </a:r>
              <a:r>
                <a:rPr kumimoji="0" lang="zh-CN" altLang="zh-CN" sz="24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分类、检索、导航</a:t>
              </a:r>
              <a:r>
                <a:rPr kumimoji="0" lang="zh-CN" altLang="zh-CN"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体系</a:t>
              </a: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，缩减时间成本，提高效率；</a:t>
              </a:r>
              <a:endPar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457200" marR="0" indent="-457200" defTabSz="914400" fontAlgn="auto">
                <a:lnSpc>
                  <a:spcPct val="200000"/>
                </a:lnSpc>
                <a:spcBef>
                  <a:spcPts val="0"/>
                </a:spcBef>
                <a:spcAft>
                  <a:spcPts val="0"/>
                </a:spcAft>
                <a:buClr>
                  <a:srgbClr val="FF0000"/>
                </a:buClr>
                <a:buSzTx/>
                <a:buFont typeface="黑体" panose="02010609060101010101" charset="-122"/>
                <a:buChar char="-"/>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设计特色鲜明、</a:t>
              </a:r>
              <a:r>
                <a:rPr kumimoji="0" lang="zh-CN" altLang="zh-CN"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较之互联网搜索更加丰富</a:t>
              </a: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的</a:t>
              </a:r>
              <a:r>
                <a:rPr kumimoji="0" lang="zh-CN" altLang="zh-CN" sz="24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个性化增值</a:t>
              </a:r>
              <a:r>
                <a:rPr kumimoji="0" lang="zh-CN" altLang="zh-CN"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功能；</a:t>
              </a:r>
              <a:endParaRPr kumimoji="0" lang="en-US" altLang="zh-CN"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endParaRPr>
            </a:p>
            <a:p>
              <a:pPr marL="457200" marR="0" indent="-457200" defTabSz="914400" fontAlgn="auto">
                <a:lnSpc>
                  <a:spcPct val="200000"/>
                </a:lnSpc>
                <a:spcBef>
                  <a:spcPts val="0"/>
                </a:spcBef>
                <a:spcAft>
                  <a:spcPts val="0"/>
                </a:spcAft>
                <a:buClr>
                  <a:srgbClr val="FF0000"/>
                </a:buClr>
                <a:buSzTx/>
                <a:buFont typeface="黑体" panose="02010609060101010101" charset="-122"/>
                <a:buChar char="-"/>
                <a:defRPr/>
              </a:pPr>
              <a:r>
                <a:rPr kumimoji="0" lang="zh-CN" altLang="en-US" sz="2400" b="1" kern="1200" cap="none" spc="0" normalizeH="0" baseline="0" noProof="0" dirty="0">
                  <a:solidFill>
                    <a:srgbClr val="0070C0"/>
                  </a:solidFill>
                  <a:latin typeface="微软雅黑" panose="020B0503020204020204" pitchFamily="34" charset="-122"/>
                  <a:ea typeface="微软雅黑" panose="020B0503020204020204" pitchFamily="34" charset="-122"/>
                  <a:cs typeface="+mn-cs"/>
                </a:rPr>
                <a:t>实现了全面专业的</a:t>
              </a:r>
              <a:r>
                <a:rPr kumimoji="0" lang="zh-CN" altLang="en-US" sz="2400" b="1" kern="1200" cap="none" spc="0" normalizeH="0" baseline="0" noProof="0" dirty="0">
                  <a:solidFill>
                    <a:srgbClr val="FF0000"/>
                  </a:solidFill>
                  <a:latin typeface="微软雅黑" panose="020B0503020204020204" pitchFamily="34" charset="-122"/>
                  <a:ea typeface="微软雅黑" panose="020B0503020204020204" pitchFamily="34" charset="-122"/>
                  <a:cs typeface="+mn-cs"/>
                </a:rPr>
                <a:t>知识服务</a:t>
              </a:r>
              <a:r>
                <a:rPr kumimoji="0" lang="zh-CN" altLang="en-US" sz="2400" b="1" kern="1200" cap="none" spc="0" normalizeH="0" baseline="0" noProof="0" dirty="0">
                  <a:solidFill>
                    <a:srgbClr val="1AB0B8"/>
                  </a:solidFill>
                  <a:latin typeface="微软雅黑" panose="020B0503020204020204" pitchFamily="34" charset="-122"/>
                  <a:ea typeface="微软雅黑" panose="020B0503020204020204" pitchFamily="34" charset="-122"/>
                  <a:cs typeface="+mn-cs"/>
                </a:rPr>
                <a:t>；</a:t>
              </a:r>
              <a:endParaRPr kumimoji="0" lang="zh-CN" altLang="en-US" sz="2400" b="1" kern="1200" cap="none" spc="0" normalizeH="0" baseline="0" noProof="0" dirty="0">
                <a:solidFill>
                  <a:srgbClr val="1AB0B8"/>
                </a:solidFill>
                <a:latin typeface="微软雅黑" panose="020B0503020204020204" pitchFamily="34" charset="-122"/>
                <a:ea typeface="微软雅黑" panose="020B0503020204020204" pitchFamily="34" charset="-122"/>
                <a:cs typeface="+mn-cs"/>
              </a:endParaRPr>
            </a:p>
          </p:txBody>
        </p:sp>
      </p:grpSp>
      <p:sp>
        <p:nvSpPr>
          <p:cNvPr id="4" name="文本框 3"/>
          <p:cNvSpPr txBox="1"/>
          <p:nvPr/>
        </p:nvSpPr>
        <p:spPr>
          <a:xfrm>
            <a:off x="965200" y="193040"/>
            <a:ext cx="4588510" cy="645160"/>
          </a:xfrm>
          <a:prstGeom prst="rect">
            <a:avLst/>
          </a:prstGeom>
          <a:noFill/>
        </p:spPr>
        <p:txBody>
          <a:bodyPr wrap="square" rtlCol="0">
            <a:spAutoFit/>
          </a:bodyPr>
          <a:lstStyle/>
          <a:p>
            <a:r>
              <a:rPr lang="zh-CN" altLang="en-US" sz="3600" b="1" dirty="0">
                <a:latin typeface="微软雅黑" panose="020B0503020204020204" pitchFamily="34" charset="-122"/>
                <a:ea typeface="微软雅黑" panose="020B0503020204020204" pitchFamily="34" charset="-122"/>
                <a:sym typeface="微软雅黑" panose="020B0503020204020204" pitchFamily="34" charset="-122"/>
              </a:rPr>
              <a:t>互联网时代知识获取</a:t>
            </a:r>
            <a:endParaRPr lang="zh-CN" altLang="en-US" sz="3600" b="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28574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solidFill>
                  <a:schemeClr val="tx1"/>
                </a:solidFill>
                <a:latin typeface="微软雅黑" panose="020B0503020204020204" pitchFamily="34" charset="-122"/>
                <a:ea typeface="微软雅黑" panose="020B0503020204020204" pitchFamily="34" charset="-122"/>
              </a:rPr>
              <a:t>——</a:t>
            </a:r>
            <a:r>
              <a:rPr lang="zh-CN" altLang="en-US" sz="3600" b="1" dirty="0">
                <a:solidFill>
                  <a:schemeClr val="tx1"/>
                </a:solidFill>
                <a:latin typeface="微软雅黑" panose="020B0503020204020204" pitchFamily="34" charset="-122"/>
                <a:ea typeface="微软雅黑" panose="020B0503020204020204" pitchFamily="34" charset="-122"/>
              </a:rPr>
              <a:t>期刊导航</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rcRect b="4992"/>
          <a:stretch>
            <a:fillRect/>
          </a:stretch>
        </p:blipFill>
        <p:spPr>
          <a:xfrm>
            <a:off x="956945" y="932180"/>
            <a:ext cx="10277475" cy="5728335"/>
          </a:xfrm>
          <a:prstGeom prst="rect">
            <a:avLst/>
          </a:prstGeom>
        </p:spPr>
      </p:pic>
      <p:pic>
        <p:nvPicPr>
          <p:cNvPr id="3" name="图片 2"/>
          <p:cNvPicPr>
            <a:picLocks noChangeAspect="1"/>
          </p:cNvPicPr>
          <p:nvPr/>
        </p:nvPicPr>
        <p:blipFill>
          <a:blip r:embed="rId2"/>
          <a:stretch>
            <a:fillRect/>
          </a:stretch>
        </p:blipFill>
        <p:spPr>
          <a:xfrm>
            <a:off x="3152775" y="1298575"/>
            <a:ext cx="1390650" cy="2266950"/>
          </a:xfrm>
          <a:prstGeom prst="rect">
            <a:avLst/>
          </a:prstGeom>
        </p:spPr>
      </p:pic>
      <p:sp>
        <p:nvSpPr>
          <p:cNvPr id="10" name=" 2050"/>
          <p:cNvSpPr/>
          <p:nvPr/>
        </p:nvSpPr>
        <p:spPr bwMode="auto">
          <a:xfrm>
            <a:off x="3362008" y="1747520"/>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450" decel="100000" fill="hold"/>
                                        <p:tgtEl>
                                          <p:spTgt spid="10"/>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285740" cy="645160"/>
          </a:xfrm>
          <a:prstGeom prst="rect">
            <a:avLst/>
          </a:prstGeom>
          <a:noFill/>
        </p:spPr>
        <p:txBody>
          <a:bodyPr wrap="none" rtlCol="0">
            <a:spAutoFit/>
          </a:bodyPr>
          <a:p>
            <a:pPr algn="l"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期刊导航</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842645" y="1015365"/>
            <a:ext cx="10819765" cy="5318125"/>
          </a:xfrm>
          <a:prstGeom prst="rect">
            <a:avLst/>
          </a:prstGeom>
        </p:spPr>
      </p:pic>
      <p:sp>
        <p:nvSpPr>
          <p:cNvPr id="3" name="圆角矩形 2"/>
          <p:cNvSpPr/>
          <p:nvPr/>
        </p:nvSpPr>
        <p:spPr>
          <a:xfrm>
            <a:off x="1060450" y="2414905"/>
            <a:ext cx="1551305" cy="31508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3324225" y="1449070"/>
            <a:ext cx="7030720" cy="50673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2"/>
          <a:stretch>
            <a:fillRect/>
          </a:stretch>
        </p:blipFill>
        <p:spPr>
          <a:xfrm>
            <a:off x="1060450" y="1955800"/>
            <a:ext cx="10307320" cy="4734560"/>
          </a:xfrm>
          <a:prstGeom prst="rect">
            <a:avLst/>
          </a:prstGeom>
        </p:spPr>
      </p:pic>
      <p:sp>
        <p:nvSpPr>
          <p:cNvPr id="10" name=" 2050"/>
          <p:cNvSpPr/>
          <p:nvPr/>
        </p:nvSpPr>
        <p:spPr bwMode="auto">
          <a:xfrm>
            <a:off x="1810703" y="3411855"/>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450" decel="100000" fill="hold"/>
                                        <p:tgtEl>
                                          <p:spTgt spid="10"/>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285740" cy="645160"/>
          </a:xfrm>
          <a:prstGeom prst="rect">
            <a:avLst/>
          </a:prstGeom>
          <a:noFill/>
        </p:spPr>
        <p:txBody>
          <a:bodyPr wrap="none" rtlCol="0">
            <a:spAutoFit/>
          </a:bodyPr>
          <a:p>
            <a:pPr algn="l"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期刊导航</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880745" y="937260"/>
            <a:ext cx="10716895" cy="4502150"/>
          </a:xfrm>
          <a:prstGeom prst="rect">
            <a:avLst/>
          </a:prstGeom>
        </p:spPr>
      </p:pic>
      <p:pic>
        <p:nvPicPr>
          <p:cNvPr id="3" name="图片 2" descr="C:\Users\shilin\Desktop\7.png7"/>
          <p:cNvPicPr>
            <a:picLocks noChangeAspect="1"/>
          </p:cNvPicPr>
          <p:nvPr/>
        </p:nvPicPr>
        <p:blipFill>
          <a:blip r:embed="rId2"/>
          <a:srcRect/>
          <a:stretch>
            <a:fillRect/>
          </a:stretch>
        </p:blipFill>
        <p:spPr>
          <a:xfrm>
            <a:off x="880428" y="3138170"/>
            <a:ext cx="1725295" cy="3533775"/>
          </a:xfrm>
          <a:prstGeom prst="rect">
            <a:avLst/>
          </a:prstGeom>
        </p:spPr>
      </p:pic>
      <p:sp>
        <p:nvSpPr>
          <p:cNvPr id="10" name=" 2050"/>
          <p:cNvSpPr/>
          <p:nvPr/>
        </p:nvSpPr>
        <p:spPr bwMode="auto">
          <a:xfrm>
            <a:off x="1700213" y="5620385"/>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6" name="图片 5" descr="C:\Users\shilin\Desktop\1.png1"/>
          <p:cNvPicPr>
            <a:picLocks noChangeAspect="1"/>
          </p:cNvPicPr>
          <p:nvPr/>
        </p:nvPicPr>
        <p:blipFill>
          <a:blip r:embed="rId3"/>
          <a:srcRect/>
          <a:stretch>
            <a:fillRect/>
          </a:stretch>
        </p:blipFill>
        <p:spPr>
          <a:xfrm>
            <a:off x="794385" y="3000375"/>
            <a:ext cx="10561320" cy="3671570"/>
          </a:xfrm>
          <a:prstGeom prst="rect">
            <a:avLst/>
          </a:prstGeom>
        </p:spPr>
      </p:pic>
      <p:sp>
        <p:nvSpPr>
          <p:cNvPr id="7" name=" 2050"/>
          <p:cNvSpPr/>
          <p:nvPr/>
        </p:nvSpPr>
        <p:spPr bwMode="auto">
          <a:xfrm>
            <a:off x="5062538" y="5189220"/>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450" decel="100000" fill="hold"/>
                                        <p:tgtEl>
                                          <p:spTgt spid="10"/>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450" decel="100000" fill="hold"/>
                                        <p:tgtEl>
                                          <p:spTgt spid="7"/>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285740" cy="645160"/>
          </a:xfrm>
          <a:prstGeom prst="rect">
            <a:avLst/>
          </a:prstGeom>
          <a:noFill/>
        </p:spPr>
        <p:txBody>
          <a:bodyPr wrap="none" rtlCol="0">
            <a:spAutoFit/>
          </a:bodyPr>
          <a:p>
            <a:pPr algn="l"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期刊导航</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descr="C:\Users\shilin\Desktop\1.png1"/>
          <p:cNvPicPr>
            <a:picLocks noChangeAspect="1"/>
          </p:cNvPicPr>
          <p:nvPr/>
        </p:nvPicPr>
        <p:blipFill>
          <a:blip r:embed="rId1"/>
          <a:srcRect/>
          <a:stretch>
            <a:fillRect/>
          </a:stretch>
        </p:blipFill>
        <p:spPr>
          <a:xfrm>
            <a:off x="1067118" y="912495"/>
            <a:ext cx="9344660" cy="5886450"/>
          </a:xfrm>
          <a:prstGeom prst="rect">
            <a:avLst/>
          </a:prstGeom>
        </p:spPr>
      </p:pic>
      <p:sp>
        <p:nvSpPr>
          <p:cNvPr id="7" name=" 2050"/>
          <p:cNvSpPr/>
          <p:nvPr/>
        </p:nvSpPr>
        <p:spPr bwMode="auto">
          <a:xfrm>
            <a:off x="8696643" y="3735070"/>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450" decel="100000" fill="hold"/>
                                        <p:tgtEl>
                                          <p:spTgt spid="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285740" cy="645160"/>
          </a:xfrm>
          <a:prstGeom prst="rect">
            <a:avLst/>
          </a:prstGeom>
          <a:noFill/>
        </p:spPr>
        <p:txBody>
          <a:bodyPr wrap="none" rtlCol="0">
            <a:spAutoFit/>
          </a:bodyPr>
          <a:p>
            <a:pPr algn="l"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期刊导航</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6" name="图片 5" descr="C:\Users\shilin\Desktop\1.png1"/>
          <p:cNvPicPr>
            <a:picLocks noChangeAspect="1"/>
          </p:cNvPicPr>
          <p:nvPr/>
        </p:nvPicPr>
        <p:blipFill>
          <a:blip r:embed="rId1"/>
          <a:srcRect/>
          <a:stretch>
            <a:fillRect/>
          </a:stretch>
        </p:blipFill>
        <p:spPr>
          <a:xfrm>
            <a:off x="996315" y="880110"/>
            <a:ext cx="10011410" cy="5981700"/>
          </a:xfrm>
          <a:prstGeom prst="rect">
            <a:avLst/>
          </a:prstGeom>
        </p:spPr>
      </p:pic>
      <p:sp>
        <p:nvSpPr>
          <p:cNvPr id="7" name="圆角矩形 6"/>
          <p:cNvSpPr/>
          <p:nvPr/>
        </p:nvSpPr>
        <p:spPr>
          <a:xfrm>
            <a:off x="1097915" y="1941830"/>
            <a:ext cx="9909810" cy="217741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圆角矩形 7"/>
          <p:cNvSpPr/>
          <p:nvPr/>
        </p:nvSpPr>
        <p:spPr>
          <a:xfrm>
            <a:off x="1608455" y="4535170"/>
            <a:ext cx="1051560" cy="38227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 2050"/>
          <p:cNvSpPr/>
          <p:nvPr/>
        </p:nvSpPr>
        <p:spPr bwMode="auto">
          <a:xfrm>
            <a:off x="1608138" y="5488940"/>
            <a:ext cx="390525" cy="525463"/>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1">
              <a:ln>
                <a:noFill/>
              </a:ln>
              <a:solidFill>
                <a:srgbClr val="FFFFFF"/>
              </a:solidFill>
              <a:effectLst/>
              <a:uLnTx/>
              <a:uFillTx/>
              <a:latin typeface="Calibri" panose="020F0502020204030204" pitchFamily="34" charset="0"/>
              <a:ea typeface="宋体" panose="02010600030101010101" pitchFamily="2" charset="-122"/>
              <a:cs typeface="+mn-cs"/>
            </a:endParaRPr>
          </a:p>
        </p:txBody>
      </p:sp>
      <p:pic>
        <p:nvPicPr>
          <p:cNvPr id="10" name="图片 9" descr="C:\Users\shilin\Desktop\2.png2"/>
          <p:cNvPicPr>
            <a:picLocks noChangeAspect="1"/>
          </p:cNvPicPr>
          <p:nvPr/>
        </p:nvPicPr>
        <p:blipFill>
          <a:blip r:embed="rId2"/>
          <a:srcRect/>
          <a:stretch>
            <a:fillRect/>
          </a:stretch>
        </p:blipFill>
        <p:spPr>
          <a:xfrm>
            <a:off x="1098550" y="5174615"/>
            <a:ext cx="9909810" cy="165798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450" decel="100000" fill="hold"/>
                                        <p:tgtEl>
                                          <p:spTgt spid="9"/>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4688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descr="C:\Users\shilin\Desktop\1.png1"/>
          <p:cNvPicPr>
            <a:picLocks noChangeAspect="1"/>
          </p:cNvPicPr>
          <p:nvPr/>
        </p:nvPicPr>
        <p:blipFill>
          <a:blip r:embed="rId1"/>
          <a:srcRect/>
          <a:stretch>
            <a:fillRect/>
          </a:stretch>
        </p:blipFill>
        <p:spPr>
          <a:xfrm>
            <a:off x="1012190" y="989965"/>
            <a:ext cx="9932670" cy="5868670"/>
          </a:xfrm>
          <a:prstGeom prst="rect">
            <a:avLst/>
          </a:prstGeom>
        </p:spPr>
      </p:pic>
    </p:spTree>
  </p:cSld>
  <p:clrMapOvr>
    <a:masterClrMapping/>
  </p:clrMapOvr>
  <p:transition spd="slow">
    <p:cove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4688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descr="C:\Users\shilin\Desktop\1.png1"/>
          <p:cNvPicPr>
            <a:picLocks noChangeAspect="1"/>
          </p:cNvPicPr>
          <p:nvPr/>
        </p:nvPicPr>
        <p:blipFill>
          <a:blip r:embed="rId1"/>
          <a:srcRect/>
          <a:stretch>
            <a:fillRect/>
          </a:stretch>
        </p:blipFill>
        <p:spPr>
          <a:xfrm>
            <a:off x="550863" y="945198"/>
            <a:ext cx="11090275" cy="5820410"/>
          </a:xfrm>
          <a:prstGeom prst="rect">
            <a:avLst/>
          </a:prstGeom>
        </p:spPr>
      </p:pic>
    </p:spTree>
  </p:cSld>
  <p:clrMapOvr>
    <a:masterClrMapping/>
  </p:clrMapOvr>
  <p:transition spd="slow">
    <p:cove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28574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solidFill>
                  <a:schemeClr val="tx1"/>
                </a:solidFill>
                <a:latin typeface="微软雅黑" panose="020B0503020204020204" pitchFamily="34" charset="-122"/>
                <a:ea typeface="微软雅黑" panose="020B0503020204020204" pitchFamily="34" charset="-122"/>
              </a:rPr>
              <a:t>——</a:t>
            </a:r>
            <a:r>
              <a:rPr lang="zh-CN" altLang="en-US" sz="3600" b="1" dirty="0">
                <a:solidFill>
                  <a:schemeClr val="tx1"/>
                </a:solidFill>
                <a:latin typeface="微软雅黑" panose="020B0503020204020204" pitchFamily="34" charset="-122"/>
                <a:ea typeface="微软雅黑" panose="020B0503020204020204" pitchFamily="34" charset="-122"/>
              </a:rPr>
              <a:t>刊内检索</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descr="C:\Users\shilin\Desktop\1.png1"/>
          <p:cNvPicPr>
            <a:picLocks noChangeAspect="1"/>
          </p:cNvPicPr>
          <p:nvPr/>
        </p:nvPicPr>
        <p:blipFill>
          <a:blip r:embed="rId1"/>
          <a:srcRect/>
          <a:stretch>
            <a:fillRect/>
          </a:stretch>
        </p:blipFill>
        <p:spPr>
          <a:xfrm>
            <a:off x="1026160" y="828040"/>
            <a:ext cx="10140315" cy="5892165"/>
          </a:xfrm>
          <a:prstGeom prst="rect">
            <a:avLst/>
          </a:prstGeom>
        </p:spPr>
      </p:pic>
      <p:pic>
        <p:nvPicPr>
          <p:cNvPr id="3" name="图片 2"/>
          <p:cNvPicPr>
            <a:picLocks noChangeAspect="1"/>
          </p:cNvPicPr>
          <p:nvPr/>
        </p:nvPicPr>
        <p:blipFill>
          <a:blip r:embed="rId2"/>
          <a:stretch>
            <a:fillRect/>
          </a:stretch>
        </p:blipFill>
        <p:spPr>
          <a:xfrm>
            <a:off x="6962775" y="3779520"/>
            <a:ext cx="1390650" cy="24765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28574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solidFill>
                  <a:schemeClr val="tx1"/>
                </a:solidFill>
                <a:latin typeface="微软雅黑" panose="020B0503020204020204" pitchFamily="34" charset="-122"/>
                <a:ea typeface="微软雅黑" panose="020B0503020204020204" pitchFamily="34" charset="-122"/>
              </a:rPr>
              <a:t>——</a:t>
            </a:r>
            <a:r>
              <a:rPr lang="zh-CN" altLang="en-US" sz="3600" b="1" dirty="0">
                <a:solidFill>
                  <a:schemeClr val="tx1"/>
                </a:solidFill>
                <a:latin typeface="微软雅黑" panose="020B0503020204020204" pitchFamily="34" charset="-122"/>
                <a:ea typeface="微软雅黑" panose="020B0503020204020204" pitchFamily="34" charset="-122"/>
              </a:rPr>
              <a:t>选题指南</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80695" y="990600"/>
            <a:ext cx="11229975" cy="4876800"/>
          </a:xfrm>
          <a:prstGeom prst="rect">
            <a:avLst/>
          </a:prstGeom>
        </p:spPr>
      </p:pic>
      <p:pic>
        <p:nvPicPr>
          <p:cNvPr id="3" name="图片 2"/>
          <p:cNvPicPr>
            <a:picLocks noChangeAspect="1"/>
          </p:cNvPicPr>
          <p:nvPr/>
        </p:nvPicPr>
        <p:blipFill>
          <a:blip r:embed="rId2"/>
          <a:stretch>
            <a:fillRect/>
          </a:stretch>
        </p:blipFill>
        <p:spPr>
          <a:xfrm>
            <a:off x="2778760" y="2285365"/>
            <a:ext cx="8629650" cy="28575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74294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solidFill>
                  <a:schemeClr val="tx1"/>
                </a:solidFill>
                <a:latin typeface="微软雅黑" panose="020B0503020204020204" pitchFamily="34" charset="-122"/>
                <a:ea typeface="微软雅黑" panose="020B0503020204020204" pitchFamily="34" charset="-122"/>
              </a:rPr>
              <a:t>——</a:t>
            </a:r>
            <a:r>
              <a:rPr lang="zh-CN" altLang="en-US" sz="3600" b="1" dirty="0">
                <a:solidFill>
                  <a:schemeClr val="tx1"/>
                </a:solidFill>
                <a:latin typeface="微软雅黑" panose="020B0503020204020204" pitchFamily="34" charset="-122"/>
                <a:ea typeface="微软雅黑" panose="020B0503020204020204" pitchFamily="34" charset="-122"/>
              </a:rPr>
              <a:t>原版</a:t>
            </a:r>
            <a:r>
              <a:rPr lang="zh-CN" altLang="en-US" sz="3600" b="1" dirty="0">
                <a:solidFill>
                  <a:schemeClr val="tx1"/>
                </a:solidFill>
                <a:latin typeface="微软雅黑" panose="020B0503020204020204" pitchFamily="34" charset="-122"/>
                <a:ea typeface="微软雅黑" panose="020B0503020204020204" pitchFamily="34" charset="-122"/>
              </a:rPr>
              <a:t>目录页</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descr="C:\Users\shilin\Desktop\1.png1"/>
          <p:cNvPicPr>
            <a:picLocks noChangeAspect="1"/>
          </p:cNvPicPr>
          <p:nvPr/>
        </p:nvPicPr>
        <p:blipFill>
          <a:blip r:embed="rId1"/>
          <a:srcRect/>
          <a:stretch>
            <a:fillRect/>
          </a:stretch>
        </p:blipFill>
        <p:spPr>
          <a:xfrm>
            <a:off x="1270318" y="1012190"/>
            <a:ext cx="9650730" cy="5616575"/>
          </a:xfrm>
          <a:prstGeom prst="rect">
            <a:avLst/>
          </a:prstGeom>
        </p:spPr>
      </p:pic>
      <p:sp>
        <p:nvSpPr>
          <p:cNvPr id="7" name=" 2050"/>
          <p:cNvSpPr/>
          <p:nvPr/>
        </p:nvSpPr>
        <p:spPr bwMode="auto">
          <a:xfrm>
            <a:off x="4733290" y="4175125"/>
            <a:ext cx="523875" cy="677545"/>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89091"/>
            <a:ext cx="12192000" cy="1292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宋体" panose="02010600030101010101" pitchFamily="2" charset="-122"/>
            </a:endParaRPr>
          </a:p>
        </p:txBody>
      </p:sp>
      <p:sp>
        <p:nvSpPr>
          <p:cNvPr id="40" name="文本框 17"/>
          <p:cNvSpPr txBox="1"/>
          <p:nvPr/>
        </p:nvSpPr>
        <p:spPr>
          <a:xfrm>
            <a:off x="4450112" y="2686634"/>
            <a:ext cx="4319425" cy="748030"/>
          </a:xfrm>
          <a:prstGeom prst="rect">
            <a:avLst/>
          </a:prstGeom>
          <a:noFill/>
        </p:spPr>
        <p:txBody>
          <a:bodyPr wrap="square" rtlCol="0">
            <a:spAutoFit/>
          </a:bodyPr>
          <a:lstStyle/>
          <a:p>
            <a:pPr defTabSz="1218565"/>
            <a:r>
              <a:rPr lang="zh-CN" altLang="en-US" sz="4265" b="1" dirty="0">
                <a:solidFill>
                  <a:prstClr val="white"/>
                </a:solidFill>
                <a:latin typeface="微软雅黑" panose="020B0503020204020204" pitchFamily="34" charset="-122"/>
                <a:ea typeface="微软雅黑" panose="020B0503020204020204" pitchFamily="34" charset="-122"/>
              </a:rPr>
              <a:t>中国知网简介</a:t>
            </a:r>
            <a:endParaRPr lang="zh-CN" altLang="en-US" sz="4265" b="1" dirty="0">
              <a:solidFill>
                <a:prstClr val="white"/>
              </a:solidFill>
              <a:latin typeface="微软雅黑" panose="020B0503020204020204" pitchFamily="34" charset="-122"/>
              <a:ea typeface="微软雅黑" panose="020B0503020204020204" pitchFamily="34" charset="-122"/>
            </a:endParaRPr>
          </a:p>
        </p:txBody>
      </p:sp>
      <p:grpSp>
        <p:nvGrpSpPr>
          <p:cNvPr id="76" name="组合 75"/>
          <p:cNvGrpSpPr/>
          <p:nvPr/>
        </p:nvGrpSpPr>
        <p:grpSpPr>
          <a:xfrm>
            <a:off x="4655840" y="1532163"/>
            <a:ext cx="552688" cy="552688"/>
            <a:chOff x="3543574" y="4265651"/>
            <a:chExt cx="414516" cy="414516"/>
          </a:xfrm>
        </p:grpSpPr>
        <p:sp>
          <p:nvSpPr>
            <p:cNvPr id="44" name="椭圆 43"/>
            <p:cNvSpPr/>
            <p:nvPr/>
          </p:nvSpPr>
          <p:spPr>
            <a:xfrm>
              <a:off x="3543574" y="4265651"/>
              <a:ext cx="414516" cy="414516"/>
            </a:xfrm>
            <a:prstGeom prst="ellipse">
              <a:avLst/>
            </a:prstGeom>
            <a:solidFill>
              <a:schemeClr val="accent1"/>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47" name="组合 46"/>
            <p:cNvGrpSpPr/>
            <p:nvPr/>
          </p:nvGrpSpPr>
          <p:grpSpPr>
            <a:xfrm>
              <a:off x="3629640" y="4325788"/>
              <a:ext cx="259976" cy="261734"/>
              <a:chOff x="5042691" y="2273922"/>
              <a:chExt cx="702937" cy="707690"/>
            </a:xfrm>
            <a:solidFill>
              <a:schemeClr val="bg1"/>
            </a:solidFill>
          </p:grpSpPr>
          <p:sp>
            <p:nvSpPr>
              <p:cNvPr id="74"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5" name="Freeform 13"/>
              <p:cNvSpPr>
                <a:spLocks noEditPoints="1"/>
              </p:cNvSpPr>
              <p:nvPr/>
            </p:nvSpPr>
            <p:spPr bwMode="auto">
              <a:xfrm>
                <a:off x="5042691" y="2273922"/>
                <a:ext cx="529215" cy="655759"/>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7" name="组合 76"/>
          <p:cNvGrpSpPr/>
          <p:nvPr/>
        </p:nvGrpSpPr>
        <p:grpSpPr>
          <a:xfrm>
            <a:off x="5400575" y="1532163"/>
            <a:ext cx="552688" cy="552688"/>
            <a:chOff x="4102125" y="4265651"/>
            <a:chExt cx="414516" cy="414516"/>
          </a:xfrm>
        </p:grpSpPr>
        <p:sp>
          <p:nvSpPr>
            <p:cNvPr id="45" name="椭圆 44"/>
            <p:cNvSpPr/>
            <p:nvPr/>
          </p:nvSpPr>
          <p:spPr>
            <a:xfrm>
              <a:off x="4102125" y="4265651"/>
              <a:ext cx="414516" cy="414516"/>
            </a:xfrm>
            <a:prstGeom prst="ellipse">
              <a:avLst/>
            </a:prstGeom>
            <a:solidFill>
              <a:schemeClr val="accent2"/>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48" name="组合 47"/>
            <p:cNvGrpSpPr/>
            <p:nvPr/>
          </p:nvGrpSpPr>
          <p:grpSpPr>
            <a:xfrm>
              <a:off x="4199233" y="4358783"/>
              <a:ext cx="238761" cy="198211"/>
              <a:chOff x="3132963" y="3140191"/>
              <a:chExt cx="645573" cy="535933"/>
            </a:xfrm>
            <a:solidFill>
              <a:schemeClr val="bg1"/>
            </a:solidFill>
          </p:grpSpPr>
          <p:sp>
            <p:nvSpPr>
              <p:cNvPr id="68"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9"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0"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1"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2"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3"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9" name="组合 78"/>
          <p:cNvGrpSpPr/>
          <p:nvPr/>
        </p:nvGrpSpPr>
        <p:grpSpPr>
          <a:xfrm>
            <a:off x="6839723" y="1532163"/>
            <a:ext cx="552688" cy="552688"/>
            <a:chOff x="5181486" y="4265651"/>
            <a:chExt cx="414516" cy="414516"/>
          </a:xfrm>
        </p:grpSpPr>
        <p:sp>
          <p:nvSpPr>
            <p:cNvPr id="46" name="椭圆 45"/>
            <p:cNvSpPr/>
            <p:nvPr/>
          </p:nvSpPr>
          <p:spPr>
            <a:xfrm>
              <a:off x="5181486" y="4265651"/>
              <a:ext cx="414516" cy="414516"/>
            </a:xfrm>
            <a:prstGeom prst="ellipse">
              <a:avLst/>
            </a:prstGeom>
            <a:solidFill>
              <a:schemeClr val="accent4"/>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50" name="组合 49"/>
            <p:cNvGrpSpPr/>
            <p:nvPr/>
          </p:nvGrpSpPr>
          <p:grpSpPr>
            <a:xfrm>
              <a:off x="5287222" y="4375239"/>
              <a:ext cx="253419" cy="172633"/>
              <a:chOff x="4895160" y="4287159"/>
              <a:chExt cx="571418" cy="389258"/>
            </a:xfrm>
            <a:solidFill>
              <a:schemeClr val="bg1"/>
            </a:solidFill>
          </p:grpSpPr>
          <p:sp>
            <p:nvSpPr>
              <p:cNvPr id="59"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0"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1"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2"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3"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4"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5"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6"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7"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8" name="组合 77"/>
          <p:cNvGrpSpPr/>
          <p:nvPr/>
        </p:nvGrpSpPr>
        <p:grpSpPr>
          <a:xfrm>
            <a:off x="6099657" y="1532163"/>
            <a:ext cx="552688" cy="552688"/>
            <a:chOff x="4626437" y="4265651"/>
            <a:chExt cx="414516" cy="414516"/>
          </a:xfrm>
        </p:grpSpPr>
        <p:sp>
          <p:nvSpPr>
            <p:cNvPr id="49" name="椭圆 48"/>
            <p:cNvSpPr/>
            <p:nvPr/>
          </p:nvSpPr>
          <p:spPr>
            <a:xfrm>
              <a:off x="4626437" y="4265651"/>
              <a:ext cx="414516" cy="414516"/>
            </a:xfrm>
            <a:prstGeom prst="ellipse">
              <a:avLst/>
            </a:prstGeom>
            <a:solidFill>
              <a:schemeClr val="accent3"/>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latin typeface="Calibri" panose="020F0502020204030204"/>
                <a:ea typeface="宋体" panose="02010600030101010101" pitchFamily="2" charset="-122"/>
              </a:endParaRPr>
            </a:p>
          </p:txBody>
        </p:sp>
        <p:grpSp>
          <p:nvGrpSpPr>
            <p:cNvPr id="51" name="组合 50"/>
            <p:cNvGrpSpPr/>
            <p:nvPr/>
          </p:nvGrpSpPr>
          <p:grpSpPr>
            <a:xfrm>
              <a:off x="4710891" y="4356960"/>
              <a:ext cx="232896" cy="199705"/>
              <a:chOff x="3546346" y="2339026"/>
              <a:chExt cx="897787" cy="769842"/>
            </a:xfrm>
            <a:solidFill>
              <a:schemeClr val="bg1"/>
            </a:solidFill>
          </p:grpSpPr>
          <p:sp>
            <p:nvSpPr>
              <p:cNvPr id="52"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3"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4"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5"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6"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7"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8"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grpSp>
      </p:grpSp>
      <p:grpSp>
        <p:nvGrpSpPr>
          <p:cNvPr id="83" name="组合 82"/>
          <p:cNvGrpSpPr/>
          <p:nvPr/>
        </p:nvGrpSpPr>
        <p:grpSpPr>
          <a:xfrm>
            <a:off x="1822608" y="1985810"/>
            <a:ext cx="2114741" cy="2115265"/>
            <a:chOff x="1041891" y="2887277"/>
            <a:chExt cx="1036261" cy="1036518"/>
          </a:xfrm>
        </p:grpSpPr>
        <p:sp>
          <p:nvSpPr>
            <p:cNvPr id="84" name="Oval 53"/>
            <p:cNvSpPr>
              <a:spLocks noChangeArrowheads="1"/>
            </p:cNvSpPr>
            <p:nvPr/>
          </p:nvSpPr>
          <p:spPr bwMode="auto">
            <a:xfrm>
              <a:off x="1041891" y="2887277"/>
              <a:ext cx="1036261" cy="1036518"/>
            </a:xfrm>
            <a:prstGeom prst="ellipse">
              <a:avLst/>
            </a:prstGeom>
            <a:solidFill>
              <a:schemeClr val="accent1"/>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5865">
                <a:solidFill>
                  <a:prstClr val="white"/>
                </a:solidFill>
                <a:latin typeface="微软雅黑" panose="020B0503020204020204" pitchFamily="34" charset="-122"/>
                <a:ea typeface="微软雅黑" panose="020B0503020204020204" pitchFamily="34" charset="-122"/>
              </a:endParaRPr>
            </a:p>
          </p:txBody>
        </p:sp>
        <p:sp>
          <p:nvSpPr>
            <p:cNvPr id="85" name="Text Box 58"/>
            <p:cNvSpPr txBox="1">
              <a:spLocks noChangeArrowheads="1"/>
            </p:cNvSpPr>
            <p:nvPr/>
          </p:nvSpPr>
          <p:spPr bwMode="auto">
            <a:xfrm>
              <a:off x="1159958" y="3077737"/>
              <a:ext cx="782803" cy="7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8800" dirty="0">
                  <a:solidFill>
                    <a:prstClr val="white"/>
                  </a:solidFill>
                  <a:latin typeface="Impact" panose="020B0806030902050204" pitchFamily="34" charset="0"/>
                  <a:ea typeface="微软雅黑" panose="020B0503020204020204" pitchFamily="34" charset="-122"/>
                </a:rPr>
                <a:t>01</a:t>
              </a:r>
              <a:endParaRPr lang="en-US" altLang="zh-CN" sz="8800" dirty="0">
                <a:solidFill>
                  <a:prstClr val="white"/>
                </a:solidFill>
                <a:latin typeface="Impact" panose="020B080603090205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heel(1)">
                                      <p:cBhvr>
                                        <p:cTn id="11" dur="650"/>
                                        <p:tgtEl>
                                          <p:spTgt spid="83"/>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p:cTn id="15" dur="500" fill="hold"/>
                                        <p:tgtEl>
                                          <p:spTgt spid="76"/>
                                        </p:tgtEl>
                                        <p:attrNameLst>
                                          <p:attrName>ppt_w</p:attrName>
                                        </p:attrNameLst>
                                      </p:cBhvr>
                                      <p:tavLst>
                                        <p:tav tm="0">
                                          <p:val>
                                            <p:fltVal val="0"/>
                                          </p:val>
                                        </p:tav>
                                        <p:tav tm="100000">
                                          <p:val>
                                            <p:strVal val="#ppt_w"/>
                                          </p:val>
                                        </p:tav>
                                      </p:tavLst>
                                    </p:anim>
                                    <p:anim calcmode="lin" valueType="num">
                                      <p:cBhvr>
                                        <p:cTn id="16" dur="500" fill="hold"/>
                                        <p:tgtEl>
                                          <p:spTgt spid="76"/>
                                        </p:tgtEl>
                                        <p:attrNameLst>
                                          <p:attrName>ppt_h</p:attrName>
                                        </p:attrNameLst>
                                      </p:cBhvr>
                                      <p:tavLst>
                                        <p:tav tm="0">
                                          <p:val>
                                            <p:fltVal val="0"/>
                                          </p:val>
                                        </p:tav>
                                        <p:tav tm="100000">
                                          <p:val>
                                            <p:strVal val="#ppt_h"/>
                                          </p:val>
                                        </p:tav>
                                      </p:tavLst>
                                    </p:anim>
                                    <p:animEffect transition="in" filter="fade">
                                      <p:cBhvr>
                                        <p:cTn id="17" dur="500"/>
                                        <p:tgtEl>
                                          <p:spTgt spid="76"/>
                                        </p:tgtEl>
                                      </p:cBhvr>
                                    </p:animEffect>
                                  </p:childTnLst>
                                </p:cTn>
                              </p:par>
                              <p:par>
                                <p:cTn id="18" presetID="53" presetClass="entr" presetSubtype="16" fill="hold" nodeType="withEffect">
                                  <p:stCondLst>
                                    <p:cond delay="30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60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par>
                                <p:cTn id="28" presetID="53" presetClass="entr" presetSubtype="16" fill="hold" nodeType="withEffect">
                                  <p:stCondLst>
                                    <p:cond delay="900"/>
                                  </p:stCondLst>
                                  <p:childTnLst>
                                    <p:set>
                                      <p:cBhvr>
                                        <p:cTn id="29" dur="1" fill="hold">
                                          <p:stCondLst>
                                            <p:cond delay="0"/>
                                          </p:stCondLst>
                                        </p:cTn>
                                        <p:tgtEl>
                                          <p:spTgt spid="79"/>
                                        </p:tgtEl>
                                        <p:attrNameLst>
                                          <p:attrName>style.visibility</p:attrName>
                                        </p:attrNameLst>
                                      </p:cBhvr>
                                      <p:to>
                                        <p:strVal val="visible"/>
                                      </p:to>
                                    </p:set>
                                    <p:anim calcmode="lin" valueType="num">
                                      <p:cBhvr>
                                        <p:cTn id="30" dur="500" fill="hold"/>
                                        <p:tgtEl>
                                          <p:spTgt spid="79"/>
                                        </p:tgtEl>
                                        <p:attrNameLst>
                                          <p:attrName>ppt_w</p:attrName>
                                        </p:attrNameLst>
                                      </p:cBhvr>
                                      <p:tavLst>
                                        <p:tav tm="0">
                                          <p:val>
                                            <p:fltVal val="0"/>
                                          </p:val>
                                        </p:tav>
                                        <p:tav tm="100000">
                                          <p:val>
                                            <p:strVal val="#ppt_w"/>
                                          </p:val>
                                        </p:tav>
                                      </p:tavLst>
                                    </p:anim>
                                    <p:anim calcmode="lin" valueType="num">
                                      <p:cBhvr>
                                        <p:cTn id="31" dur="500" fill="hold"/>
                                        <p:tgtEl>
                                          <p:spTgt spid="79"/>
                                        </p:tgtEl>
                                        <p:attrNameLst>
                                          <p:attrName>ppt_h</p:attrName>
                                        </p:attrNameLst>
                                      </p:cBhvr>
                                      <p:tavLst>
                                        <p:tav tm="0">
                                          <p:val>
                                            <p:fltVal val="0"/>
                                          </p:val>
                                        </p:tav>
                                        <p:tav tm="100000">
                                          <p:val>
                                            <p:strVal val="#ppt_h"/>
                                          </p:val>
                                        </p:tav>
                                      </p:tavLst>
                                    </p:anim>
                                    <p:animEffect transition="in" filter="fade">
                                      <p:cBhvr>
                                        <p:cTn id="32" dur="500"/>
                                        <p:tgtEl>
                                          <p:spTgt spid="7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5742940" cy="645160"/>
          </a:xfrm>
          <a:prstGeom prst="rect">
            <a:avLst/>
          </a:prstGeom>
          <a:noFill/>
        </p:spPr>
        <p:txBody>
          <a:bodyPr wrap="none" rtlCol="0">
            <a:spAutoFit/>
          </a:bodyPr>
          <a:p>
            <a:pPr algn="l" defTabSz="1218565"/>
            <a:r>
              <a:rPr lang="zh-CN" altLang="en-US" sz="3600" b="1" dirty="0">
                <a:solidFill>
                  <a:schemeClr val="tx1"/>
                </a:solidFill>
                <a:latin typeface="微软雅黑" panose="020B0503020204020204" pitchFamily="34" charset="-122"/>
                <a:ea typeface="微软雅黑" panose="020B0503020204020204" pitchFamily="34" charset="-122"/>
              </a:rPr>
              <a:t>出版物检索</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原版目录页</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descr="C:\Users\shilin\Desktop\1.png1"/>
          <p:cNvPicPr>
            <a:picLocks noChangeAspect="1"/>
          </p:cNvPicPr>
          <p:nvPr/>
        </p:nvPicPr>
        <p:blipFill>
          <a:blip r:embed="rId1"/>
          <a:srcRect/>
          <a:stretch>
            <a:fillRect/>
          </a:stretch>
        </p:blipFill>
        <p:spPr>
          <a:xfrm>
            <a:off x="292418" y="1186180"/>
            <a:ext cx="3695700" cy="5200015"/>
          </a:xfrm>
          <a:prstGeom prst="rect">
            <a:avLst/>
          </a:prstGeom>
        </p:spPr>
      </p:pic>
      <p:pic>
        <p:nvPicPr>
          <p:cNvPr id="4" name="图片 3" descr="C:\Users\shilin\Desktop\2.png2"/>
          <p:cNvPicPr>
            <a:picLocks noChangeAspect="1"/>
          </p:cNvPicPr>
          <p:nvPr/>
        </p:nvPicPr>
        <p:blipFill>
          <a:blip r:embed="rId2"/>
          <a:srcRect/>
          <a:stretch>
            <a:fillRect/>
          </a:stretch>
        </p:blipFill>
        <p:spPr>
          <a:xfrm>
            <a:off x="4205605" y="1116013"/>
            <a:ext cx="3768725" cy="5321300"/>
          </a:xfrm>
          <a:prstGeom prst="rect">
            <a:avLst/>
          </a:prstGeom>
        </p:spPr>
      </p:pic>
      <p:pic>
        <p:nvPicPr>
          <p:cNvPr id="6" name="图片 5" descr="C:\Users\shilin\Desktop\3.png3"/>
          <p:cNvPicPr>
            <a:picLocks noChangeAspect="1"/>
          </p:cNvPicPr>
          <p:nvPr/>
        </p:nvPicPr>
        <p:blipFill>
          <a:blip r:embed="rId3"/>
          <a:srcRect/>
          <a:stretch>
            <a:fillRect/>
          </a:stretch>
        </p:blipFill>
        <p:spPr>
          <a:xfrm>
            <a:off x="8211185" y="1135380"/>
            <a:ext cx="3739515" cy="5273040"/>
          </a:xfrm>
          <a:prstGeom prst="rect">
            <a:avLst/>
          </a:prstGeom>
        </p:spPr>
      </p:pic>
      <p:sp>
        <p:nvSpPr>
          <p:cNvPr id="2" name="圆角矩形 1"/>
          <p:cNvSpPr/>
          <p:nvPr/>
        </p:nvSpPr>
        <p:spPr>
          <a:xfrm>
            <a:off x="4291965" y="2835910"/>
            <a:ext cx="1394460" cy="50990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9260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新型出版模式</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descr="C:\Users\shilin\Desktop\1.png1"/>
          <p:cNvPicPr>
            <a:picLocks noChangeAspect="1"/>
          </p:cNvPicPr>
          <p:nvPr/>
        </p:nvPicPr>
        <p:blipFill>
          <a:blip r:embed="rId1"/>
          <a:srcRect/>
          <a:stretch>
            <a:fillRect/>
          </a:stretch>
        </p:blipFill>
        <p:spPr>
          <a:xfrm>
            <a:off x="561023" y="897890"/>
            <a:ext cx="10876280" cy="5942965"/>
          </a:xfrm>
          <a:prstGeom prst="rect">
            <a:avLst/>
          </a:prstGeom>
        </p:spPr>
      </p:pic>
      <p:pic>
        <p:nvPicPr>
          <p:cNvPr id="3" name="图片 2" descr="C:\Users\shilin\Desktop\1.png1"/>
          <p:cNvPicPr>
            <a:picLocks noChangeAspect="1"/>
          </p:cNvPicPr>
          <p:nvPr/>
        </p:nvPicPr>
        <p:blipFill>
          <a:blip r:embed="rId2"/>
          <a:srcRect/>
          <a:stretch>
            <a:fillRect/>
          </a:stretch>
        </p:blipFill>
        <p:spPr>
          <a:xfrm>
            <a:off x="1097280" y="897890"/>
            <a:ext cx="10369550" cy="5942330"/>
          </a:xfrm>
          <a:prstGeom prst="rect">
            <a:avLst/>
          </a:prstGeom>
        </p:spPr>
      </p:pic>
      <p:pic>
        <p:nvPicPr>
          <p:cNvPr id="6" name="图片 5"/>
          <p:cNvPicPr>
            <a:picLocks noChangeAspect="1"/>
          </p:cNvPicPr>
          <p:nvPr/>
        </p:nvPicPr>
        <p:blipFill>
          <a:blip r:embed="rId3"/>
          <a:stretch>
            <a:fillRect/>
          </a:stretch>
        </p:blipFill>
        <p:spPr>
          <a:xfrm>
            <a:off x="546735" y="1354455"/>
            <a:ext cx="11210925" cy="50292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9260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新型出版模式</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153285" y="1651000"/>
            <a:ext cx="8716645" cy="1716684"/>
            <a:chOff x="1116" y="1054"/>
            <a:chExt cx="13079" cy="2857"/>
          </a:xfrm>
        </p:grpSpPr>
        <p:sp>
          <p:nvSpPr>
            <p:cNvPr id="3" name="AutoShape 6"/>
            <p:cNvSpPr/>
            <p:nvPr/>
          </p:nvSpPr>
          <p:spPr>
            <a:xfrm>
              <a:off x="1116" y="1054"/>
              <a:ext cx="13079" cy="2857"/>
            </a:xfrm>
            <a:prstGeom prst="roundRect">
              <a:avLst>
                <a:gd name="adj" fmla="val 13125"/>
              </a:avLst>
            </a:prstGeom>
            <a:noFill/>
            <a:ln w="3175" cap="flat" cmpd="sng">
              <a:solidFill>
                <a:srgbClr val="67B0E3">
                  <a:alpha val="67842"/>
                </a:srgbClr>
              </a:solidFill>
              <a:prstDash val="solid"/>
              <a:round/>
              <a:headEnd type="none" w="med" len="med"/>
              <a:tailEnd type="none" w="med" len="med"/>
            </a:ln>
          </p:spPr>
          <p:txBody>
            <a:bodyPr anchor="t"/>
            <a:p>
              <a:pPr indent="0" algn="just">
                <a:lnSpc>
                  <a:spcPct val="120000"/>
                </a:lnSpc>
                <a:buFont typeface="Arial" panose="020B0604020202020204" pitchFamily="34" charset="0"/>
                <a:buNone/>
              </a:pPr>
              <a:endParaRPr lang="zh-CN" altLang="en-US" sz="11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 name="泪滴形 3"/>
            <p:cNvSpPr/>
            <p:nvPr/>
          </p:nvSpPr>
          <p:spPr>
            <a:xfrm rot="2160000">
              <a:off x="1678" y="1678"/>
              <a:ext cx="190" cy="191"/>
            </a:xfrm>
            <a:prstGeom prst="teardrop">
              <a:avLst/>
            </a:prstGeom>
            <a:solidFill>
              <a:schemeClr val="bg1"/>
            </a:solidFill>
            <a:ln>
              <a:solidFill>
                <a:srgbClr val="67B0E3"/>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6" name="文本框 56"/>
            <p:cNvSpPr txBox="1"/>
            <p:nvPr/>
          </p:nvSpPr>
          <p:spPr>
            <a:xfrm>
              <a:off x="2030" y="1338"/>
              <a:ext cx="11958" cy="1279"/>
            </a:xfrm>
            <a:prstGeom prst="rect">
              <a:avLst/>
            </a:prstGeom>
            <a:noFill/>
            <a:ln w="9525">
              <a:noFill/>
            </a:ln>
          </p:spPr>
          <p:txBody>
            <a:bodyPr anchor="t">
              <a:spAutoFit/>
            </a:bodyPr>
            <a:p>
              <a:pPr>
                <a:lnSpc>
                  <a:spcPct val="110000"/>
                </a:lnSpc>
              </a:pPr>
              <a:r>
                <a:rPr lang="zh-CN" altLang="en-US" sz="2000"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在“中国知网”以数字出版方式优先出版学术期刊的单篇论文内容，抢夺原创论文的首发权。</a:t>
              </a:r>
              <a:endParaRPr lang="zh-CN" altLang="en-US" sz="2000"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7" name="泪滴形 6"/>
            <p:cNvSpPr/>
            <p:nvPr/>
          </p:nvSpPr>
          <p:spPr>
            <a:xfrm rot="2160000">
              <a:off x="1733" y="3065"/>
              <a:ext cx="190" cy="191"/>
            </a:xfrm>
            <a:prstGeom prst="teardrop">
              <a:avLst/>
            </a:prstGeom>
            <a:solidFill>
              <a:schemeClr val="bg1"/>
            </a:solidFill>
            <a:ln>
              <a:solidFill>
                <a:srgbClr val="67B0E3"/>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8" name="文本框 61"/>
            <p:cNvSpPr txBox="1"/>
            <p:nvPr/>
          </p:nvSpPr>
          <p:spPr>
            <a:xfrm>
              <a:off x="2030" y="2799"/>
              <a:ext cx="11958" cy="613"/>
            </a:xfrm>
            <a:prstGeom prst="rect">
              <a:avLst/>
            </a:prstGeom>
            <a:noFill/>
            <a:ln w="9525">
              <a:noFill/>
            </a:ln>
          </p:spPr>
          <p:txBody>
            <a:bodyPr anchor="t">
              <a:spAutoFit/>
            </a:bodyPr>
            <a:p>
              <a:r>
                <a:rPr lang="zh-CN" altLang="en-US" dirty="0">
                  <a:solidFill>
                    <a:srgbClr val="808080"/>
                  </a:solidFill>
                  <a:latin typeface="微软雅黑" panose="020B0503020204020204" pitchFamily="34" charset="-122"/>
                  <a:ea typeface="微软雅黑" panose="020B0503020204020204" pitchFamily="34" charset="-122"/>
                  <a:sym typeface="宋体" panose="02010600030101010101" pitchFamily="2" charset="-122"/>
                </a:rPr>
                <a:t>目前的所有期刊，根据合作协议，</a:t>
              </a:r>
              <a:r>
                <a:rPr lang="en-US" altLang="zh-CN"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首发仅限在知网平台网络发布。</a:t>
              </a:r>
              <a:endParaRPr lang="zh-CN" altLang="en-US"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4830" name="AutoShape 4"/>
          <p:cNvSpPr/>
          <p:nvPr/>
        </p:nvSpPr>
        <p:spPr>
          <a:xfrm>
            <a:off x="1942465" y="1805940"/>
            <a:ext cx="487045" cy="1419860"/>
          </a:xfrm>
          <a:prstGeom prst="roundRect">
            <a:avLst>
              <a:gd name="adj" fmla="val 13093"/>
            </a:avLst>
          </a:prstGeom>
          <a:solidFill>
            <a:srgbClr val="DD8047"/>
          </a:solidFill>
          <a:ln w="3175">
            <a:noFill/>
          </a:ln>
        </p:spPr>
        <p:txBody>
          <a:bodyPr anchor="ctr"/>
          <a:p>
            <a:pPr algn="ctr"/>
            <a:r>
              <a:rPr lang="zh-CN" altLang="en-US" sz="2000" b="1" dirty="0">
                <a:solidFill>
                  <a:schemeClr val="bg1"/>
                </a:solidFill>
                <a:latin typeface="微软雅黑" panose="020B0503020204020204" pitchFamily="34" charset="-122"/>
                <a:ea typeface="微软雅黑" panose="020B0503020204020204" pitchFamily="34" charset="-122"/>
              </a:rPr>
              <a:t>网络</a:t>
            </a:r>
            <a:endParaRPr lang="zh-CN" altLang="en-US"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首发</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2110105" y="4057650"/>
            <a:ext cx="8759825" cy="1634841"/>
            <a:chOff x="1131" y="3924"/>
            <a:chExt cx="13168" cy="2306"/>
          </a:xfrm>
        </p:grpSpPr>
        <p:sp>
          <p:nvSpPr>
            <p:cNvPr id="10" name="AutoShape 6"/>
            <p:cNvSpPr/>
            <p:nvPr/>
          </p:nvSpPr>
          <p:spPr>
            <a:xfrm>
              <a:off x="1131" y="3924"/>
              <a:ext cx="13064" cy="2305"/>
            </a:xfrm>
            <a:prstGeom prst="roundRect">
              <a:avLst>
                <a:gd name="adj" fmla="val 13125"/>
              </a:avLst>
            </a:prstGeom>
            <a:noFill/>
            <a:ln w="3175" cap="flat" cmpd="sng">
              <a:solidFill>
                <a:srgbClr val="67B0E3">
                  <a:alpha val="67842"/>
                </a:srgbClr>
              </a:solidFill>
              <a:prstDash val="solid"/>
              <a:round/>
              <a:headEnd type="none" w="med" len="med"/>
              <a:tailEnd type="none" w="med" len="med"/>
            </a:ln>
          </p:spPr>
          <p:txBody>
            <a:bodyPr anchor="t"/>
            <a:p>
              <a:pPr marL="171450" indent="-171450" algn="just">
                <a:lnSpc>
                  <a:spcPct val="140000"/>
                </a:lnSpc>
                <a:buFont typeface="Arial" panose="020B0604020202020204" pitchFamily="34" charset="0"/>
                <a:buChar char="•"/>
              </a:pPr>
              <a:r>
                <a:rPr lang="zh-CN" altLang="en-US" sz="11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a:t>
              </a:r>
              <a:endParaRPr lang="zh-CN" altLang="en-US" sz="11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泪滴形 10"/>
            <p:cNvSpPr/>
            <p:nvPr/>
          </p:nvSpPr>
          <p:spPr>
            <a:xfrm rot="2160000">
              <a:off x="1678" y="4311"/>
              <a:ext cx="190" cy="190"/>
            </a:xfrm>
            <a:prstGeom prst="teardrop">
              <a:avLst/>
            </a:prstGeom>
            <a:solidFill>
              <a:schemeClr val="bg1"/>
            </a:solidFill>
            <a:ln>
              <a:solidFill>
                <a:srgbClr val="67B0E3"/>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4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2" name="泪滴形 11"/>
            <p:cNvSpPr/>
            <p:nvPr/>
          </p:nvSpPr>
          <p:spPr>
            <a:xfrm rot="2160000">
              <a:off x="1678" y="5538"/>
              <a:ext cx="190" cy="190"/>
            </a:xfrm>
            <a:prstGeom prst="teardrop">
              <a:avLst/>
            </a:prstGeom>
            <a:solidFill>
              <a:schemeClr val="bg1"/>
            </a:solidFill>
            <a:ln>
              <a:solidFill>
                <a:srgbClr val="67B0E3"/>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4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3" name="文本框 67"/>
            <p:cNvSpPr txBox="1"/>
            <p:nvPr/>
          </p:nvSpPr>
          <p:spPr>
            <a:xfrm>
              <a:off x="2113" y="3924"/>
              <a:ext cx="12186" cy="1171"/>
            </a:xfrm>
            <a:prstGeom prst="rect">
              <a:avLst/>
            </a:prstGeom>
            <a:noFill/>
            <a:ln w="9525">
              <a:noFill/>
            </a:ln>
          </p:spPr>
          <p:txBody>
            <a:bodyPr anchor="t">
              <a:spAutoFit/>
            </a:bodyPr>
            <a:p>
              <a:pPr marL="0" lvl="1" indent="0" eaLnBrk="1" hangingPunct="1">
                <a:lnSpc>
                  <a:spcPct val="120000"/>
                </a:lnSpc>
                <a:spcBef>
                  <a:spcPts val="1200"/>
                </a:spcBef>
              </a:pPr>
              <a:r>
                <a:rPr lang="zh-CN" altLang="en-US" sz="2000"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rPr>
                <a:t>增强出版包含根文献和附加内容，经过组织和封装，形成一个有内在联系的复合数字作品的数字出版物，是全部学术成果的出版。    </a:t>
              </a:r>
              <a:endParaRPr lang="zh-CN" altLang="en-US" sz="2000" b="1" dirty="0">
                <a:solidFill>
                  <a:srgbClr val="333F5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4" name="文本框 13"/>
            <p:cNvSpPr txBox="1"/>
            <p:nvPr/>
          </p:nvSpPr>
          <p:spPr>
            <a:xfrm>
              <a:off x="1991" y="5009"/>
              <a:ext cx="12189" cy="1221"/>
            </a:xfrm>
            <a:prstGeom prst="rect">
              <a:avLst/>
            </a:prstGeom>
            <a:noFill/>
          </p:spPr>
          <p:txBody>
            <a:bodyPr>
              <a:spAutoFit/>
            </a:bodyPr>
            <a:p>
              <a:pPr marL="0" marR="0" lvl="1" indent="0" algn="l" defTabSz="914400" rtl="0" eaLnBrk="1" fontAlgn="auto" latinLnBrk="0" hangingPunct="1">
                <a:lnSpc>
                  <a:spcPct val="140000"/>
                </a:lnSpc>
                <a:spcBef>
                  <a:spcPts val="1200"/>
                </a:spcBef>
                <a:spcAft>
                  <a:spcPct val="0"/>
                </a:spcAft>
                <a:buClrTx/>
                <a:buSzTx/>
                <a:buFontTx/>
                <a:buNone/>
                <a:defRPr/>
              </a:pPr>
              <a:r>
                <a:rPr kumimoji="0" lang="zh-CN" altLang="en-US" b="1" i="0" u="none" strike="noStrike" kern="0" cap="none" spc="0" normalizeH="0" baseline="0" noProof="1">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附加内容又叫增强材料：</a:t>
              </a:r>
              <a:r>
                <a:rPr kumimoji="0" lang="zh-CN" altLang="en-US" b="0" i="0" u="none" strike="noStrike" kern="0" cap="none" spc="0" normalizeH="0" baseline="0" noProof="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伴随根文献一起进行数字化出版，其内容包括文本、数据表格、图像、音频、视频、软件程序、手稿等，通常仅通过网络呈现。     </a:t>
              </a:r>
              <a:endParaRPr kumimoji="0" lang="zh-CN" altLang="en-US" b="0" i="0" u="none" strike="noStrike" kern="0" cap="none" spc="0" normalizeH="0" baseline="0" noProof="1">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4831" name="AutoShape 4"/>
          <p:cNvSpPr/>
          <p:nvPr/>
        </p:nvSpPr>
        <p:spPr>
          <a:xfrm>
            <a:off x="1941830" y="4185285"/>
            <a:ext cx="487680" cy="1361440"/>
          </a:xfrm>
          <a:prstGeom prst="roundRect">
            <a:avLst>
              <a:gd name="adj" fmla="val 13125"/>
            </a:avLst>
          </a:prstGeom>
          <a:solidFill>
            <a:srgbClr val="A491BB"/>
          </a:solidFill>
          <a:ln w="3175">
            <a:noFill/>
          </a:ln>
        </p:spPr>
        <p:txBody>
          <a:bodyPr anchor="ctr"/>
          <a:p>
            <a:pPr algn="ctr"/>
            <a:r>
              <a:rPr lang="zh-CN" altLang="en-US" sz="2000" b="1" dirty="0">
                <a:solidFill>
                  <a:schemeClr val="bg1"/>
                </a:solidFill>
                <a:latin typeface="微软雅黑" panose="020B0503020204020204" pitchFamily="34" charset="-122"/>
                <a:ea typeface="微软雅黑" panose="020B0503020204020204" pitchFamily="34" charset="-122"/>
              </a:rPr>
              <a:t>增强出版</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30"/>
                                        </p:tgtEl>
                                        <p:attrNameLst>
                                          <p:attrName>style.visibility</p:attrName>
                                        </p:attrNameLst>
                                      </p:cBhvr>
                                      <p:to>
                                        <p:strVal val="visible"/>
                                      </p:to>
                                    </p:set>
                                    <p:animEffect transition="in" filter="blinds(horizontal)">
                                      <p:cBhvr>
                                        <p:cTn id="7" dur="500"/>
                                        <p:tgtEl>
                                          <p:spTgt spid="348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4831"/>
                                        </p:tgtEl>
                                        <p:attrNameLst>
                                          <p:attrName>style.visibility</p:attrName>
                                        </p:attrNameLst>
                                      </p:cBhvr>
                                      <p:to>
                                        <p:strVal val="visible"/>
                                      </p:to>
                                    </p:set>
                                    <p:animEffect transition="in" filter="blinds(horizontal)">
                                      <p:cBhvr>
                                        <p:cTn id="16" dur="500"/>
                                        <p:tgtEl>
                                          <p:spTgt spid="348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0" grpId="0" bldLvl="0" animBg="1"/>
      <p:bldP spid="34831" grpId="0" bldLvl="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89091"/>
            <a:ext cx="12192000" cy="1292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宋体" panose="02010600030101010101" pitchFamily="2" charset="-122"/>
            </a:endParaRPr>
          </a:p>
        </p:txBody>
      </p:sp>
      <p:sp>
        <p:nvSpPr>
          <p:cNvPr id="40" name="文本框 17"/>
          <p:cNvSpPr txBox="1"/>
          <p:nvPr/>
        </p:nvSpPr>
        <p:spPr>
          <a:xfrm>
            <a:off x="4450080" y="2686685"/>
            <a:ext cx="5807075" cy="748030"/>
          </a:xfrm>
          <a:prstGeom prst="rect">
            <a:avLst/>
          </a:prstGeom>
          <a:noFill/>
        </p:spPr>
        <p:txBody>
          <a:bodyPr wrap="square" rtlCol="0">
            <a:spAutoFit/>
          </a:bodyPr>
          <a:lstStyle/>
          <a:p>
            <a:pPr defTabSz="1218565"/>
            <a:r>
              <a:rPr lang="zh-CN" altLang="en-US" sz="4265" b="1" dirty="0">
                <a:solidFill>
                  <a:prstClr val="white"/>
                </a:solidFill>
                <a:latin typeface="微软雅黑" panose="020B0503020204020204" pitchFamily="34" charset="-122"/>
                <a:ea typeface="微软雅黑" panose="020B0503020204020204" pitchFamily="34" charset="-122"/>
              </a:rPr>
              <a:t>阅读、下载与拓展</a:t>
            </a:r>
            <a:endParaRPr lang="zh-CN" altLang="en-US" sz="4265" b="1" dirty="0">
              <a:solidFill>
                <a:prstClr val="white"/>
              </a:solidFill>
              <a:latin typeface="微软雅黑" panose="020B0503020204020204" pitchFamily="34" charset="-122"/>
              <a:ea typeface="微软雅黑" panose="020B0503020204020204" pitchFamily="34" charset="-122"/>
            </a:endParaRPr>
          </a:p>
        </p:txBody>
      </p:sp>
      <p:sp>
        <p:nvSpPr>
          <p:cNvPr id="41" name="文本框 19"/>
          <p:cNvSpPr txBox="1"/>
          <p:nvPr/>
        </p:nvSpPr>
        <p:spPr bwMode="auto">
          <a:xfrm>
            <a:off x="4450112" y="3910697"/>
            <a:ext cx="5677161" cy="975995"/>
          </a:xfrm>
          <a:prstGeom prst="rect">
            <a:avLst/>
          </a:prstGeom>
          <a:noFill/>
        </p:spPr>
        <p:txBody>
          <a:bodyPr wrap="square" lIns="91440" tIns="45720" rIns="91440" bIns="45720">
            <a:spAutoFit/>
          </a:bodyPr>
          <a:lstStyle/>
          <a:p>
            <a:pPr defTabSz="1218565">
              <a:lnSpc>
                <a:spcPct val="120000"/>
              </a:lnSpc>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阅读：</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HTML</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在线阅读、</a:t>
            </a:r>
            <a:endPar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endParaRPr>
          </a:p>
          <a:p>
            <a:pPr defTabSz="1218565">
              <a:lnSpc>
                <a:spcPct val="120000"/>
              </a:lnSpc>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下载：</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PDF</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下载、</a:t>
            </a:r>
            <a:r>
              <a:rPr lang="en-US" altLang="zh-CN" sz="1600" dirty="0">
                <a:solidFill>
                  <a:prstClr val="black">
                    <a:lumMod val="75000"/>
                    <a:lumOff val="25000"/>
                  </a:prstClr>
                </a:solidFill>
                <a:latin typeface="微软雅黑" panose="020B0503020204020204" pitchFamily="34" charset="-122"/>
                <a:ea typeface="微软雅黑" panose="020B0503020204020204" pitchFamily="34" charset="-122"/>
              </a:rPr>
              <a:t>CAJ</a:t>
            </a: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下载</a:t>
            </a:r>
            <a:endPar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endParaRPr>
          </a:p>
          <a:p>
            <a:pPr defTabSz="1218565">
              <a:lnSpc>
                <a:spcPct val="120000"/>
              </a:lnSpc>
            </a:pPr>
            <a:r>
              <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rPr>
              <a:t>拓展：知网节</a:t>
            </a:r>
            <a:endParaRPr lang="zh-CN" altLang="en-US" sz="1600" dirty="0">
              <a:solidFill>
                <a:prstClr val="black">
                  <a:lumMod val="75000"/>
                  <a:lumOff val="25000"/>
                </a:prstClr>
              </a:solidFill>
              <a:latin typeface="微软雅黑" panose="020B0503020204020204" pitchFamily="34" charset="-122"/>
              <a:ea typeface="微软雅黑" panose="020B0503020204020204" pitchFamily="34" charset="-122"/>
            </a:endParaRPr>
          </a:p>
        </p:txBody>
      </p:sp>
      <p:grpSp>
        <p:nvGrpSpPr>
          <p:cNvPr id="76" name="组合 75"/>
          <p:cNvGrpSpPr/>
          <p:nvPr/>
        </p:nvGrpSpPr>
        <p:grpSpPr>
          <a:xfrm>
            <a:off x="4655840" y="1532163"/>
            <a:ext cx="552688" cy="552688"/>
            <a:chOff x="3543574" y="4265651"/>
            <a:chExt cx="414516" cy="414516"/>
          </a:xfrm>
        </p:grpSpPr>
        <p:sp>
          <p:nvSpPr>
            <p:cNvPr id="44" name="椭圆 43"/>
            <p:cNvSpPr/>
            <p:nvPr/>
          </p:nvSpPr>
          <p:spPr>
            <a:xfrm>
              <a:off x="3543574" y="4265651"/>
              <a:ext cx="414516" cy="414516"/>
            </a:xfrm>
            <a:prstGeom prst="ellipse">
              <a:avLst/>
            </a:prstGeom>
            <a:solidFill>
              <a:schemeClr val="accent1"/>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47" name="组合 46"/>
            <p:cNvGrpSpPr/>
            <p:nvPr/>
          </p:nvGrpSpPr>
          <p:grpSpPr>
            <a:xfrm>
              <a:off x="3629640" y="4325788"/>
              <a:ext cx="259976" cy="261734"/>
              <a:chOff x="5042691" y="2273922"/>
              <a:chExt cx="702937" cy="707690"/>
            </a:xfrm>
            <a:solidFill>
              <a:schemeClr val="bg1"/>
            </a:solidFill>
          </p:grpSpPr>
          <p:sp>
            <p:nvSpPr>
              <p:cNvPr id="74"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5" name="Freeform 13"/>
              <p:cNvSpPr>
                <a:spLocks noEditPoints="1"/>
              </p:cNvSpPr>
              <p:nvPr/>
            </p:nvSpPr>
            <p:spPr bwMode="auto">
              <a:xfrm>
                <a:off x="5042691" y="2273922"/>
                <a:ext cx="529215" cy="655759"/>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7" name="组合 76"/>
          <p:cNvGrpSpPr/>
          <p:nvPr/>
        </p:nvGrpSpPr>
        <p:grpSpPr>
          <a:xfrm>
            <a:off x="5400575" y="1532163"/>
            <a:ext cx="552688" cy="552688"/>
            <a:chOff x="4102125" y="4265651"/>
            <a:chExt cx="414516" cy="414516"/>
          </a:xfrm>
        </p:grpSpPr>
        <p:sp>
          <p:nvSpPr>
            <p:cNvPr id="45" name="椭圆 44"/>
            <p:cNvSpPr/>
            <p:nvPr/>
          </p:nvSpPr>
          <p:spPr>
            <a:xfrm>
              <a:off x="4102125" y="4265651"/>
              <a:ext cx="414516" cy="414516"/>
            </a:xfrm>
            <a:prstGeom prst="ellipse">
              <a:avLst/>
            </a:prstGeom>
            <a:solidFill>
              <a:schemeClr val="accent2"/>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48" name="组合 47"/>
            <p:cNvGrpSpPr/>
            <p:nvPr/>
          </p:nvGrpSpPr>
          <p:grpSpPr>
            <a:xfrm>
              <a:off x="4199233" y="4358783"/>
              <a:ext cx="238761" cy="198211"/>
              <a:chOff x="3132963" y="3140191"/>
              <a:chExt cx="645573" cy="535933"/>
            </a:xfrm>
            <a:solidFill>
              <a:schemeClr val="bg1"/>
            </a:solidFill>
          </p:grpSpPr>
          <p:sp>
            <p:nvSpPr>
              <p:cNvPr id="68"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9"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0"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1"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2"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3"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9" name="组合 78"/>
          <p:cNvGrpSpPr/>
          <p:nvPr/>
        </p:nvGrpSpPr>
        <p:grpSpPr>
          <a:xfrm>
            <a:off x="6839723" y="1532163"/>
            <a:ext cx="552688" cy="552688"/>
            <a:chOff x="5181486" y="4265651"/>
            <a:chExt cx="414516" cy="414516"/>
          </a:xfrm>
        </p:grpSpPr>
        <p:sp>
          <p:nvSpPr>
            <p:cNvPr id="46" name="椭圆 45"/>
            <p:cNvSpPr/>
            <p:nvPr/>
          </p:nvSpPr>
          <p:spPr>
            <a:xfrm>
              <a:off x="5181486" y="4265651"/>
              <a:ext cx="414516" cy="414516"/>
            </a:xfrm>
            <a:prstGeom prst="ellipse">
              <a:avLst/>
            </a:prstGeom>
            <a:solidFill>
              <a:schemeClr val="accent4"/>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50" name="组合 49"/>
            <p:cNvGrpSpPr/>
            <p:nvPr/>
          </p:nvGrpSpPr>
          <p:grpSpPr>
            <a:xfrm>
              <a:off x="5287222" y="4375239"/>
              <a:ext cx="253419" cy="172633"/>
              <a:chOff x="4895160" y="4287159"/>
              <a:chExt cx="571418" cy="389258"/>
            </a:xfrm>
            <a:solidFill>
              <a:schemeClr val="bg1"/>
            </a:solidFill>
          </p:grpSpPr>
          <p:sp>
            <p:nvSpPr>
              <p:cNvPr id="59"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0"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1"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2"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3"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4"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5"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6"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7"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8" name="组合 77"/>
          <p:cNvGrpSpPr/>
          <p:nvPr/>
        </p:nvGrpSpPr>
        <p:grpSpPr>
          <a:xfrm>
            <a:off x="6099657" y="1532163"/>
            <a:ext cx="552688" cy="552688"/>
            <a:chOff x="4626437" y="4265651"/>
            <a:chExt cx="414516" cy="414516"/>
          </a:xfrm>
        </p:grpSpPr>
        <p:sp>
          <p:nvSpPr>
            <p:cNvPr id="49" name="椭圆 48"/>
            <p:cNvSpPr/>
            <p:nvPr/>
          </p:nvSpPr>
          <p:spPr>
            <a:xfrm>
              <a:off x="4626437" y="4265651"/>
              <a:ext cx="414516" cy="414516"/>
            </a:xfrm>
            <a:prstGeom prst="ellipse">
              <a:avLst/>
            </a:prstGeom>
            <a:solidFill>
              <a:schemeClr val="accent3"/>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latin typeface="Calibri" panose="020F0502020204030204"/>
                <a:ea typeface="宋体" panose="02010600030101010101" pitchFamily="2" charset="-122"/>
              </a:endParaRPr>
            </a:p>
          </p:txBody>
        </p:sp>
        <p:grpSp>
          <p:nvGrpSpPr>
            <p:cNvPr id="51" name="组合 50"/>
            <p:cNvGrpSpPr/>
            <p:nvPr/>
          </p:nvGrpSpPr>
          <p:grpSpPr>
            <a:xfrm>
              <a:off x="4710891" y="4356960"/>
              <a:ext cx="232896" cy="199705"/>
              <a:chOff x="3546346" y="2339026"/>
              <a:chExt cx="897787" cy="769842"/>
            </a:xfrm>
            <a:solidFill>
              <a:schemeClr val="bg1"/>
            </a:solidFill>
          </p:grpSpPr>
          <p:sp>
            <p:nvSpPr>
              <p:cNvPr id="52"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3"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4"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5"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6"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7"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8"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grpSp>
      </p:grpSp>
      <p:grpSp>
        <p:nvGrpSpPr>
          <p:cNvPr id="83" name="组合 82"/>
          <p:cNvGrpSpPr/>
          <p:nvPr/>
        </p:nvGrpSpPr>
        <p:grpSpPr>
          <a:xfrm>
            <a:off x="1822608" y="1985808"/>
            <a:ext cx="2114741" cy="2115265"/>
            <a:chOff x="1041891" y="2887277"/>
            <a:chExt cx="1036261" cy="1036518"/>
          </a:xfrm>
        </p:grpSpPr>
        <p:sp>
          <p:nvSpPr>
            <p:cNvPr id="84" name="Oval 53"/>
            <p:cNvSpPr>
              <a:spLocks noChangeArrowheads="1"/>
            </p:cNvSpPr>
            <p:nvPr/>
          </p:nvSpPr>
          <p:spPr bwMode="auto">
            <a:xfrm>
              <a:off x="1041891" y="2887277"/>
              <a:ext cx="1036261" cy="1036518"/>
            </a:xfrm>
            <a:prstGeom prst="ellipse">
              <a:avLst/>
            </a:prstGeom>
            <a:solidFill>
              <a:schemeClr val="accent1"/>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5865">
                <a:solidFill>
                  <a:prstClr val="white"/>
                </a:solidFill>
                <a:latin typeface="微软雅黑" panose="020B0503020204020204" pitchFamily="34" charset="-122"/>
                <a:ea typeface="微软雅黑" panose="020B0503020204020204" pitchFamily="34" charset="-122"/>
              </a:endParaRPr>
            </a:p>
          </p:txBody>
        </p:sp>
        <p:sp>
          <p:nvSpPr>
            <p:cNvPr id="85" name="Text Box 58"/>
            <p:cNvSpPr txBox="1">
              <a:spLocks noChangeArrowheads="1"/>
            </p:cNvSpPr>
            <p:nvPr/>
          </p:nvSpPr>
          <p:spPr bwMode="auto">
            <a:xfrm>
              <a:off x="1159958" y="3077737"/>
              <a:ext cx="782803" cy="7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8800" dirty="0">
                  <a:solidFill>
                    <a:prstClr val="white"/>
                  </a:solidFill>
                  <a:latin typeface="Impact" panose="020B0806030902050204" pitchFamily="34" charset="0"/>
                  <a:ea typeface="微软雅黑" panose="020B0503020204020204" pitchFamily="34" charset="-122"/>
                </a:rPr>
                <a:t>03</a:t>
              </a:r>
              <a:endParaRPr lang="en-US" altLang="zh-CN" sz="8800" dirty="0">
                <a:solidFill>
                  <a:prstClr val="white"/>
                </a:solidFill>
                <a:latin typeface="Impact" panose="020B080603090205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heel(1)">
                                      <p:cBhvr>
                                        <p:cTn id="11" dur="650"/>
                                        <p:tgtEl>
                                          <p:spTgt spid="83"/>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p:cTn id="15" dur="500" fill="hold"/>
                                        <p:tgtEl>
                                          <p:spTgt spid="76"/>
                                        </p:tgtEl>
                                        <p:attrNameLst>
                                          <p:attrName>ppt_w</p:attrName>
                                        </p:attrNameLst>
                                      </p:cBhvr>
                                      <p:tavLst>
                                        <p:tav tm="0">
                                          <p:val>
                                            <p:fltVal val="0"/>
                                          </p:val>
                                        </p:tav>
                                        <p:tav tm="100000">
                                          <p:val>
                                            <p:strVal val="#ppt_w"/>
                                          </p:val>
                                        </p:tav>
                                      </p:tavLst>
                                    </p:anim>
                                    <p:anim calcmode="lin" valueType="num">
                                      <p:cBhvr>
                                        <p:cTn id="16" dur="500" fill="hold"/>
                                        <p:tgtEl>
                                          <p:spTgt spid="76"/>
                                        </p:tgtEl>
                                        <p:attrNameLst>
                                          <p:attrName>ppt_h</p:attrName>
                                        </p:attrNameLst>
                                      </p:cBhvr>
                                      <p:tavLst>
                                        <p:tav tm="0">
                                          <p:val>
                                            <p:fltVal val="0"/>
                                          </p:val>
                                        </p:tav>
                                        <p:tav tm="100000">
                                          <p:val>
                                            <p:strVal val="#ppt_h"/>
                                          </p:val>
                                        </p:tav>
                                      </p:tavLst>
                                    </p:anim>
                                    <p:animEffect transition="in" filter="fade">
                                      <p:cBhvr>
                                        <p:cTn id="17" dur="500"/>
                                        <p:tgtEl>
                                          <p:spTgt spid="76"/>
                                        </p:tgtEl>
                                      </p:cBhvr>
                                    </p:animEffect>
                                  </p:childTnLst>
                                </p:cTn>
                              </p:par>
                              <p:par>
                                <p:cTn id="18" presetID="53" presetClass="entr" presetSubtype="16" fill="hold" nodeType="withEffect">
                                  <p:stCondLst>
                                    <p:cond delay="30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60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par>
                                <p:cTn id="28" presetID="53" presetClass="entr" presetSubtype="16" fill="hold" nodeType="withEffect">
                                  <p:stCondLst>
                                    <p:cond delay="900"/>
                                  </p:stCondLst>
                                  <p:childTnLst>
                                    <p:set>
                                      <p:cBhvr>
                                        <p:cTn id="29" dur="1" fill="hold">
                                          <p:stCondLst>
                                            <p:cond delay="0"/>
                                          </p:stCondLst>
                                        </p:cTn>
                                        <p:tgtEl>
                                          <p:spTgt spid="79"/>
                                        </p:tgtEl>
                                        <p:attrNameLst>
                                          <p:attrName>style.visibility</p:attrName>
                                        </p:attrNameLst>
                                      </p:cBhvr>
                                      <p:to>
                                        <p:strVal val="visible"/>
                                      </p:to>
                                    </p:set>
                                    <p:anim calcmode="lin" valueType="num">
                                      <p:cBhvr>
                                        <p:cTn id="30" dur="500" fill="hold"/>
                                        <p:tgtEl>
                                          <p:spTgt spid="79"/>
                                        </p:tgtEl>
                                        <p:attrNameLst>
                                          <p:attrName>ppt_w</p:attrName>
                                        </p:attrNameLst>
                                      </p:cBhvr>
                                      <p:tavLst>
                                        <p:tav tm="0">
                                          <p:val>
                                            <p:fltVal val="0"/>
                                          </p:val>
                                        </p:tav>
                                        <p:tav tm="100000">
                                          <p:val>
                                            <p:strVal val="#ppt_w"/>
                                          </p:val>
                                        </p:tav>
                                      </p:tavLst>
                                    </p:anim>
                                    <p:anim calcmode="lin" valueType="num">
                                      <p:cBhvr>
                                        <p:cTn id="31" dur="500" fill="hold"/>
                                        <p:tgtEl>
                                          <p:spTgt spid="79"/>
                                        </p:tgtEl>
                                        <p:attrNameLst>
                                          <p:attrName>ppt_h</p:attrName>
                                        </p:attrNameLst>
                                      </p:cBhvr>
                                      <p:tavLst>
                                        <p:tav tm="0">
                                          <p:val>
                                            <p:fltVal val="0"/>
                                          </p:val>
                                        </p:tav>
                                        <p:tav tm="100000">
                                          <p:val>
                                            <p:strVal val="#ppt_h"/>
                                          </p:val>
                                        </p:tav>
                                      </p:tavLst>
                                    </p:anim>
                                    <p:animEffect transition="in" filter="fade">
                                      <p:cBhvr>
                                        <p:cTn id="32" dur="500"/>
                                        <p:tgtEl>
                                          <p:spTgt spid="7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par>
                          <p:cTn id="37" fill="hold">
                            <p:stCondLst>
                              <p:cond delay="2500"/>
                            </p:stCondLst>
                            <p:childTnLst>
                              <p:par>
                                <p:cTn id="38" presetID="22" presetClass="entr" presetSubtype="2" fill="hold" grpId="0" nodeType="afterEffect">
                                  <p:stCondLst>
                                    <p:cond delay="0"/>
                                  </p:stCondLst>
                                  <p:iterate type="lt">
                                    <p:tmPct val="4878"/>
                                  </p:iterate>
                                  <p:childTnLst>
                                    <p:set>
                                      <p:cBhvr>
                                        <p:cTn id="39" dur="1" fill="hold">
                                          <p:stCondLst>
                                            <p:cond delay="0"/>
                                          </p:stCondLst>
                                        </p:cTn>
                                        <p:tgtEl>
                                          <p:spTgt spid="41"/>
                                        </p:tgtEl>
                                        <p:attrNameLst>
                                          <p:attrName>style.visibility</p:attrName>
                                        </p:attrNameLst>
                                      </p:cBhvr>
                                      <p:to>
                                        <p:strVal val="visible"/>
                                      </p:to>
                                    </p:set>
                                    <p:animEffect transition="in" filter="wipe(righ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0" grpId="0"/>
      <p:bldP spid="4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在线阅读</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6629" y="864287"/>
            <a:ext cx="11553825" cy="5953125"/>
          </a:xfrm>
          <a:prstGeom prst="rect">
            <a:avLst/>
          </a:prstGeom>
        </p:spPr>
      </p:pic>
      <p:sp>
        <p:nvSpPr>
          <p:cNvPr id="6" name="圆角矩形 7"/>
          <p:cNvSpPr/>
          <p:nvPr/>
        </p:nvSpPr>
        <p:spPr>
          <a:xfrm>
            <a:off x="10848513" y="3429000"/>
            <a:ext cx="1006858" cy="3388412"/>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987778"/>
            <a:ext cx="12192000" cy="5870222"/>
          </a:xfrm>
          <a:prstGeom prst="rect">
            <a:avLst/>
          </a:prstGeom>
        </p:spPr>
      </p:pic>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在线阅读</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744913" y="4613275"/>
            <a:ext cx="4189412" cy="1014413"/>
          </a:xfrm>
          <a:prstGeom prst="rect">
            <a:avLst/>
          </a:prstGeom>
          <a:noFill/>
          <a:ln w="9525">
            <a:noFill/>
          </a:ln>
        </p:spPr>
        <p:txBody>
          <a:bodyPr wrap="square" anchor="t">
            <a:spAutoFit/>
          </a:bodyPr>
          <a:lstStyle/>
          <a:p>
            <a:pPr algn="ctr"/>
            <a:r>
              <a:rPr lang="zh-CN" altLang="en-US" sz="6000" b="1">
                <a:solidFill>
                  <a:srgbClr val="FF0000"/>
                </a:solidFill>
                <a:latin typeface="微软雅黑" panose="020B0503020204020204" pitchFamily="34" charset="-122"/>
                <a:ea typeface="微软雅黑" panose="020B0503020204020204" pitchFamily="34" charset="-122"/>
              </a:rPr>
              <a:t>文章正文</a:t>
            </a:r>
            <a:endParaRPr lang="zh-CN" altLang="en-US" sz="6000" b="1">
              <a:solidFill>
                <a:srgbClr val="FF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0" y="3276776"/>
            <a:ext cx="2235200" cy="646113"/>
          </a:xfrm>
          <a:prstGeom prst="rect">
            <a:avLst/>
          </a:prstGeom>
          <a:noFill/>
          <a:ln w="9525">
            <a:noFill/>
          </a:ln>
        </p:spPr>
        <p:txBody>
          <a:bodyPr wrap="square" anchor="t">
            <a:spAutoFit/>
          </a:bodyPr>
          <a:lstStyle/>
          <a:p>
            <a:r>
              <a:rPr lang="zh-CN" altLang="en-US" sz="3600" b="1" dirty="0">
                <a:solidFill>
                  <a:srgbClr val="FF0000"/>
                </a:solidFill>
                <a:latin typeface="微软雅黑" panose="020B0503020204020204" pitchFamily="34" charset="-122"/>
                <a:ea typeface="微软雅黑" panose="020B0503020204020204" pitchFamily="34" charset="-122"/>
              </a:rPr>
              <a:t>目录结构</a:t>
            </a:r>
            <a:endParaRPr lang="zh-CN" altLang="en-US" sz="3600" b="1" dirty="0">
              <a:solidFill>
                <a:srgbClr val="FF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10104437" y="3278364"/>
            <a:ext cx="2087563" cy="644525"/>
          </a:xfrm>
          <a:prstGeom prst="rect">
            <a:avLst/>
          </a:prstGeom>
          <a:noFill/>
          <a:ln w="9525">
            <a:noFill/>
          </a:ln>
        </p:spPr>
        <p:txBody>
          <a:bodyPr wrap="square" anchor="t">
            <a:spAutoFit/>
          </a:bodyPr>
          <a:lstStyle/>
          <a:p>
            <a:r>
              <a:rPr lang="zh-CN" altLang="en-US" sz="3600" b="1" dirty="0">
                <a:solidFill>
                  <a:srgbClr val="FF0000"/>
                </a:solidFill>
                <a:latin typeface="微软雅黑" panose="020B0503020204020204" pitchFamily="34" charset="-122"/>
                <a:ea typeface="微软雅黑" panose="020B0503020204020204" pitchFamily="34" charset="-122"/>
              </a:rPr>
              <a:t>参考文献</a:t>
            </a:r>
            <a:endParaRPr lang="zh-CN" altLang="en-US" sz="36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在线阅读</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936697"/>
            <a:ext cx="12192000" cy="5921303"/>
          </a:xfrm>
          <a:prstGeom prst="rect">
            <a:avLst/>
          </a:prstGeom>
        </p:spPr>
      </p:pic>
      <p:pic>
        <p:nvPicPr>
          <p:cNvPr id="6" name="图片 5"/>
          <p:cNvPicPr>
            <a:picLocks noChangeAspect="1"/>
          </p:cNvPicPr>
          <p:nvPr/>
        </p:nvPicPr>
        <p:blipFill>
          <a:blip r:embed="rId2"/>
          <a:stretch>
            <a:fillRect/>
          </a:stretch>
        </p:blipFill>
        <p:spPr>
          <a:xfrm>
            <a:off x="2103603" y="1463010"/>
            <a:ext cx="7414187" cy="486867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在线阅读</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23620" y="947420"/>
            <a:ext cx="10144125" cy="5572125"/>
          </a:xfrm>
          <a:prstGeom prst="rect">
            <a:avLst/>
          </a:prstGeom>
        </p:spPr>
      </p:pic>
      <p:pic>
        <p:nvPicPr>
          <p:cNvPr id="3" name="图片 2"/>
          <p:cNvPicPr>
            <a:picLocks noChangeAspect="1"/>
          </p:cNvPicPr>
          <p:nvPr/>
        </p:nvPicPr>
        <p:blipFill>
          <a:blip r:embed="rId2"/>
          <a:stretch>
            <a:fillRect/>
          </a:stretch>
        </p:blipFill>
        <p:spPr>
          <a:xfrm>
            <a:off x="471805" y="871220"/>
            <a:ext cx="11249025" cy="5724525"/>
          </a:xfrm>
          <a:prstGeom prst="rect">
            <a:avLst/>
          </a:prstGeom>
        </p:spPr>
      </p:pic>
      <p:sp>
        <p:nvSpPr>
          <p:cNvPr id="6" name="圆角矩形 5"/>
          <p:cNvSpPr/>
          <p:nvPr/>
        </p:nvSpPr>
        <p:spPr>
          <a:xfrm>
            <a:off x="664210" y="3253740"/>
            <a:ext cx="807720" cy="3168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 2050"/>
          <p:cNvSpPr/>
          <p:nvPr/>
        </p:nvSpPr>
        <p:spPr bwMode="auto">
          <a:xfrm>
            <a:off x="2662299" y="1167618"/>
            <a:ext cx="447144" cy="576776"/>
          </a:xfrm>
          <a:custGeom>
            <a:avLst/>
            <a:gdLst/>
            <a:ahLst/>
            <a:cxnLst/>
            <a:rect l="0" t="0" r="r" b="b"/>
            <a:pathLst>
              <a:path w="1646238" h="2433638">
                <a:moveTo>
                  <a:pt x="577732" y="161925"/>
                </a:moveTo>
                <a:lnTo>
                  <a:pt x="586070" y="162719"/>
                </a:lnTo>
                <a:lnTo>
                  <a:pt x="593614" y="163910"/>
                </a:lnTo>
                <a:lnTo>
                  <a:pt x="597585" y="164703"/>
                </a:lnTo>
                <a:lnTo>
                  <a:pt x="601953" y="165894"/>
                </a:lnTo>
                <a:lnTo>
                  <a:pt x="605526" y="167482"/>
                </a:lnTo>
                <a:lnTo>
                  <a:pt x="609100" y="169069"/>
                </a:lnTo>
                <a:lnTo>
                  <a:pt x="612674" y="171053"/>
                </a:lnTo>
                <a:lnTo>
                  <a:pt x="616247" y="173435"/>
                </a:lnTo>
                <a:lnTo>
                  <a:pt x="619821" y="176610"/>
                </a:lnTo>
                <a:lnTo>
                  <a:pt x="623394" y="179388"/>
                </a:lnTo>
                <a:lnTo>
                  <a:pt x="626968" y="182563"/>
                </a:lnTo>
                <a:lnTo>
                  <a:pt x="630145" y="186135"/>
                </a:lnTo>
                <a:lnTo>
                  <a:pt x="633321" y="190103"/>
                </a:lnTo>
                <a:lnTo>
                  <a:pt x="636498" y="194469"/>
                </a:lnTo>
                <a:lnTo>
                  <a:pt x="639674" y="199232"/>
                </a:lnTo>
                <a:lnTo>
                  <a:pt x="642454" y="204788"/>
                </a:lnTo>
                <a:lnTo>
                  <a:pt x="645233" y="210344"/>
                </a:lnTo>
                <a:lnTo>
                  <a:pt x="648013" y="216297"/>
                </a:lnTo>
                <a:lnTo>
                  <a:pt x="650792" y="222647"/>
                </a:lnTo>
                <a:lnTo>
                  <a:pt x="653969" y="229394"/>
                </a:lnTo>
                <a:lnTo>
                  <a:pt x="656351" y="237332"/>
                </a:lnTo>
                <a:lnTo>
                  <a:pt x="658733" y="245269"/>
                </a:lnTo>
                <a:lnTo>
                  <a:pt x="838208" y="927100"/>
                </a:lnTo>
                <a:lnTo>
                  <a:pt x="840193" y="928291"/>
                </a:lnTo>
                <a:lnTo>
                  <a:pt x="841781" y="933450"/>
                </a:lnTo>
                <a:lnTo>
                  <a:pt x="899356" y="921941"/>
                </a:lnTo>
                <a:lnTo>
                  <a:pt x="911665" y="922338"/>
                </a:lnTo>
                <a:lnTo>
                  <a:pt x="923180" y="923529"/>
                </a:lnTo>
                <a:lnTo>
                  <a:pt x="935489" y="924719"/>
                </a:lnTo>
                <a:lnTo>
                  <a:pt x="946607" y="926704"/>
                </a:lnTo>
                <a:lnTo>
                  <a:pt x="957725" y="929482"/>
                </a:lnTo>
                <a:lnTo>
                  <a:pt x="969240" y="932657"/>
                </a:lnTo>
                <a:lnTo>
                  <a:pt x="979960" y="936229"/>
                </a:lnTo>
                <a:lnTo>
                  <a:pt x="991078" y="939800"/>
                </a:lnTo>
                <a:lnTo>
                  <a:pt x="1001402" y="944166"/>
                </a:lnTo>
                <a:lnTo>
                  <a:pt x="1011726" y="948929"/>
                </a:lnTo>
                <a:lnTo>
                  <a:pt x="1022049" y="954485"/>
                </a:lnTo>
                <a:lnTo>
                  <a:pt x="1031976" y="960438"/>
                </a:lnTo>
                <a:lnTo>
                  <a:pt x="1041506" y="966788"/>
                </a:lnTo>
                <a:lnTo>
                  <a:pt x="1051432" y="973535"/>
                </a:lnTo>
                <a:lnTo>
                  <a:pt x="1060565" y="980679"/>
                </a:lnTo>
                <a:lnTo>
                  <a:pt x="1069697" y="988616"/>
                </a:lnTo>
                <a:lnTo>
                  <a:pt x="1076050" y="994172"/>
                </a:lnTo>
                <a:lnTo>
                  <a:pt x="1081212" y="999729"/>
                </a:lnTo>
                <a:lnTo>
                  <a:pt x="1086374" y="1005682"/>
                </a:lnTo>
                <a:lnTo>
                  <a:pt x="1090345" y="1012032"/>
                </a:lnTo>
                <a:lnTo>
                  <a:pt x="1126478" y="1071960"/>
                </a:lnTo>
                <a:lnTo>
                  <a:pt x="1183258" y="1074341"/>
                </a:lnTo>
                <a:lnTo>
                  <a:pt x="1184847" y="1075532"/>
                </a:lnTo>
                <a:lnTo>
                  <a:pt x="1199538" y="1077913"/>
                </a:lnTo>
                <a:lnTo>
                  <a:pt x="1214230" y="1081088"/>
                </a:lnTo>
                <a:lnTo>
                  <a:pt x="1228524" y="1085057"/>
                </a:lnTo>
                <a:lnTo>
                  <a:pt x="1242818" y="1089422"/>
                </a:lnTo>
                <a:lnTo>
                  <a:pt x="1256716" y="1094582"/>
                </a:lnTo>
                <a:lnTo>
                  <a:pt x="1271010" y="1100932"/>
                </a:lnTo>
                <a:lnTo>
                  <a:pt x="1284510" y="1106885"/>
                </a:lnTo>
                <a:lnTo>
                  <a:pt x="1298011" y="1114029"/>
                </a:lnTo>
                <a:lnTo>
                  <a:pt x="1310717" y="1121172"/>
                </a:lnTo>
                <a:lnTo>
                  <a:pt x="1323820" y="1129507"/>
                </a:lnTo>
                <a:lnTo>
                  <a:pt x="1336129" y="1137444"/>
                </a:lnTo>
                <a:lnTo>
                  <a:pt x="1348041" y="1146175"/>
                </a:lnTo>
                <a:lnTo>
                  <a:pt x="1359953" y="1155700"/>
                </a:lnTo>
                <a:lnTo>
                  <a:pt x="1371071" y="1165225"/>
                </a:lnTo>
                <a:lnTo>
                  <a:pt x="1381792" y="1175147"/>
                </a:lnTo>
                <a:lnTo>
                  <a:pt x="1392115" y="1185863"/>
                </a:lnTo>
                <a:lnTo>
                  <a:pt x="1408792" y="1204119"/>
                </a:lnTo>
                <a:lnTo>
                  <a:pt x="1424278" y="1223566"/>
                </a:lnTo>
                <a:lnTo>
                  <a:pt x="1439763" y="1243410"/>
                </a:lnTo>
                <a:lnTo>
                  <a:pt x="1454058" y="1263254"/>
                </a:lnTo>
                <a:lnTo>
                  <a:pt x="1467955" y="1283891"/>
                </a:lnTo>
                <a:lnTo>
                  <a:pt x="1480264" y="1305322"/>
                </a:lnTo>
                <a:lnTo>
                  <a:pt x="1492970" y="1327150"/>
                </a:lnTo>
                <a:lnTo>
                  <a:pt x="1504088" y="1348582"/>
                </a:lnTo>
                <a:lnTo>
                  <a:pt x="1505279" y="1351360"/>
                </a:lnTo>
                <a:lnTo>
                  <a:pt x="1506471" y="1352154"/>
                </a:lnTo>
                <a:lnTo>
                  <a:pt x="1508059" y="1352550"/>
                </a:lnTo>
                <a:lnTo>
                  <a:pt x="1518780" y="1353344"/>
                </a:lnTo>
                <a:lnTo>
                  <a:pt x="1528309" y="1355329"/>
                </a:lnTo>
                <a:lnTo>
                  <a:pt x="1537839" y="1357710"/>
                </a:lnTo>
                <a:lnTo>
                  <a:pt x="1546971" y="1360885"/>
                </a:lnTo>
                <a:lnTo>
                  <a:pt x="1555707" y="1364457"/>
                </a:lnTo>
                <a:lnTo>
                  <a:pt x="1563648" y="1368822"/>
                </a:lnTo>
                <a:lnTo>
                  <a:pt x="1571590" y="1373982"/>
                </a:lnTo>
                <a:lnTo>
                  <a:pt x="1578737" y="1379935"/>
                </a:lnTo>
                <a:lnTo>
                  <a:pt x="1585487" y="1385888"/>
                </a:lnTo>
                <a:lnTo>
                  <a:pt x="1591840" y="1392238"/>
                </a:lnTo>
                <a:lnTo>
                  <a:pt x="1597796" y="1398985"/>
                </a:lnTo>
                <a:lnTo>
                  <a:pt x="1603752" y="1406525"/>
                </a:lnTo>
                <a:lnTo>
                  <a:pt x="1608914" y="1413669"/>
                </a:lnTo>
                <a:lnTo>
                  <a:pt x="1613678" y="1421607"/>
                </a:lnTo>
                <a:lnTo>
                  <a:pt x="1618046" y="1429544"/>
                </a:lnTo>
                <a:lnTo>
                  <a:pt x="1622017" y="1437879"/>
                </a:lnTo>
                <a:lnTo>
                  <a:pt x="1625988" y="1446213"/>
                </a:lnTo>
                <a:lnTo>
                  <a:pt x="1629561" y="1454547"/>
                </a:lnTo>
                <a:lnTo>
                  <a:pt x="1632738" y="1463279"/>
                </a:lnTo>
                <a:lnTo>
                  <a:pt x="1635517" y="1471613"/>
                </a:lnTo>
                <a:lnTo>
                  <a:pt x="1637900" y="1479947"/>
                </a:lnTo>
                <a:lnTo>
                  <a:pt x="1639885" y="1488282"/>
                </a:lnTo>
                <a:lnTo>
                  <a:pt x="1641473" y="1497013"/>
                </a:lnTo>
                <a:lnTo>
                  <a:pt x="1643062" y="1504950"/>
                </a:lnTo>
                <a:lnTo>
                  <a:pt x="1644253" y="1512491"/>
                </a:lnTo>
                <a:lnTo>
                  <a:pt x="1645047" y="1520429"/>
                </a:lnTo>
                <a:lnTo>
                  <a:pt x="1645841" y="1527969"/>
                </a:lnTo>
                <a:lnTo>
                  <a:pt x="1646238" y="1534716"/>
                </a:lnTo>
                <a:lnTo>
                  <a:pt x="1646238" y="1541463"/>
                </a:lnTo>
                <a:lnTo>
                  <a:pt x="1646238" y="1548210"/>
                </a:lnTo>
                <a:lnTo>
                  <a:pt x="1645841" y="1553766"/>
                </a:lnTo>
                <a:lnTo>
                  <a:pt x="1645444" y="1558925"/>
                </a:lnTo>
                <a:lnTo>
                  <a:pt x="1643458" y="1570832"/>
                </a:lnTo>
                <a:lnTo>
                  <a:pt x="1642267" y="1583532"/>
                </a:lnTo>
                <a:lnTo>
                  <a:pt x="1641473" y="1595835"/>
                </a:lnTo>
                <a:lnTo>
                  <a:pt x="1640679" y="1608535"/>
                </a:lnTo>
                <a:lnTo>
                  <a:pt x="1634723" y="1749029"/>
                </a:lnTo>
                <a:lnTo>
                  <a:pt x="1628370" y="1889126"/>
                </a:lnTo>
                <a:lnTo>
                  <a:pt x="1627973" y="1902222"/>
                </a:lnTo>
                <a:lnTo>
                  <a:pt x="1626385" y="1915716"/>
                </a:lnTo>
                <a:lnTo>
                  <a:pt x="1625194" y="1928416"/>
                </a:lnTo>
                <a:lnTo>
                  <a:pt x="1623208" y="1941910"/>
                </a:lnTo>
                <a:lnTo>
                  <a:pt x="1621223" y="1954610"/>
                </a:lnTo>
                <a:lnTo>
                  <a:pt x="1618840" y="1968104"/>
                </a:lnTo>
                <a:lnTo>
                  <a:pt x="1616061" y="1980804"/>
                </a:lnTo>
                <a:lnTo>
                  <a:pt x="1612884" y="1993504"/>
                </a:lnTo>
                <a:lnTo>
                  <a:pt x="1604546" y="2026444"/>
                </a:lnTo>
                <a:lnTo>
                  <a:pt x="1595414" y="2058988"/>
                </a:lnTo>
                <a:lnTo>
                  <a:pt x="1586281" y="2091532"/>
                </a:lnTo>
                <a:lnTo>
                  <a:pt x="1577148" y="2123679"/>
                </a:lnTo>
                <a:lnTo>
                  <a:pt x="1579134" y="2125663"/>
                </a:lnTo>
                <a:lnTo>
                  <a:pt x="1617252" y="2294732"/>
                </a:lnTo>
                <a:lnTo>
                  <a:pt x="1571590" y="2303463"/>
                </a:lnTo>
                <a:lnTo>
                  <a:pt x="1487411" y="2318147"/>
                </a:lnTo>
                <a:lnTo>
                  <a:pt x="1251951" y="2359026"/>
                </a:lnTo>
                <a:lnTo>
                  <a:pt x="1000608" y="2402285"/>
                </a:lnTo>
                <a:lnTo>
                  <a:pt x="897370" y="2420541"/>
                </a:lnTo>
                <a:lnTo>
                  <a:pt x="824310" y="2433638"/>
                </a:lnTo>
                <a:lnTo>
                  <a:pt x="785398" y="2236391"/>
                </a:lnTo>
                <a:lnTo>
                  <a:pt x="781030" y="2228851"/>
                </a:lnTo>
                <a:lnTo>
                  <a:pt x="776662" y="2221707"/>
                </a:lnTo>
                <a:lnTo>
                  <a:pt x="771897" y="2214563"/>
                </a:lnTo>
                <a:lnTo>
                  <a:pt x="767133" y="2207816"/>
                </a:lnTo>
                <a:lnTo>
                  <a:pt x="761574" y="2201069"/>
                </a:lnTo>
                <a:lnTo>
                  <a:pt x="756015" y="2194719"/>
                </a:lnTo>
                <a:lnTo>
                  <a:pt x="750456" y="2188369"/>
                </a:lnTo>
                <a:lnTo>
                  <a:pt x="744897" y="2182416"/>
                </a:lnTo>
                <a:lnTo>
                  <a:pt x="738544" y="2176463"/>
                </a:lnTo>
                <a:lnTo>
                  <a:pt x="732191" y="2170907"/>
                </a:lnTo>
                <a:lnTo>
                  <a:pt x="725441" y="2165351"/>
                </a:lnTo>
                <a:lnTo>
                  <a:pt x="719088" y="2159794"/>
                </a:lnTo>
                <a:lnTo>
                  <a:pt x="711940" y="2155032"/>
                </a:lnTo>
                <a:lnTo>
                  <a:pt x="704396" y="2149873"/>
                </a:lnTo>
                <a:lnTo>
                  <a:pt x="697249" y="2145507"/>
                </a:lnTo>
                <a:lnTo>
                  <a:pt x="689705" y="2141141"/>
                </a:lnTo>
                <a:lnTo>
                  <a:pt x="678984" y="2135585"/>
                </a:lnTo>
                <a:lnTo>
                  <a:pt x="668660" y="2130029"/>
                </a:lnTo>
                <a:lnTo>
                  <a:pt x="648807" y="2118519"/>
                </a:lnTo>
                <a:lnTo>
                  <a:pt x="630145" y="2106216"/>
                </a:lnTo>
                <a:lnTo>
                  <a:pt x="611482" y="2093119"/>
                </a:lnTo>
                <a:lnTo>
                  <a:pt x="593217" y="2080022"/>
                </a:lnTo>
                <a:lnTo>
                  <a:pt x="576144" y="2065735"/>
                </a:lnTo>
                <a:lnTo>
                  <a:pt x="559070" y="2051447"/>
                </a:lnTo>
                <a:lnTo>
                  <a:pt x="543187" y="2035969"/>
                </a:lnTo>
                <a:lnTo>
                  <a:pt x="526907" y="2020491"/>
                </a:lnTo>
                <a:lnTo>
                  <a:pt x="511422" y="2004616"/>
                </a:lnTo>
                <a:lnTo>
                  <a:pt x="496333" y="1988344"/>
                </a:lnTo>
                <a:lnTo>
                  <a:pt x="481245" y="1971676"/>
                </a:lnTo>
                <a:lnTo>
                  <a:pt x="466951" y="1954610"/>
                </a:lnTo>
                <a:lnTo>
                  <a:pt x="452259" y="1937147"/>
                </a:lnTo>
                <a:lnTo>
                  <a:pt x="424067" y="1902222"/>
                </a:lnTo>
                <a:lnTo>
                  <a:pt x="418111" y="1894285"/>
                </a:lnTo>
                <a:lnTo>
                  <a:pt x="412552" y="1886744"/>
                </a:lnTo>
                <a:lnTo>
                  <a:pt x="401435" y="1870472"/>
                </a:lnTo>
                <a:lnTo>
                  <a:pt x="391508" y="1853804"/>
                </a:lnTo>
                <a:lnTo>
                  <a:pt x="381978" y="1837532"/>
                </a:lnTo>
                <a:lnTo>
                  <a:pt x="372846" y="1820069"/>
                </a:lnTo>
                <a:lnTo>
                  <a:pt x="364110" y="1803401"/>
                </a:lnTo>
                <a:lnTo>
                  <a:pt x="356169" y="1785541"/>
                </a:lnTo>
                <a:lnTo>
                  <a:pt x="348228" y="1768079"/>
                </a:lnTo>
                <a:lnTo>
                  <a:pt x="332345" y="1733551"/>
                </a:lnTo>
                <a:lnTo>
                  <a:pt x="324404" y="1716485"/>
                </a:lnTo>
                <a:lnTo>
                  <a:pt x="316065" y="1699022"/>
                </a:lnTo>
                <a:lnTo>
                  <a:pt x="307727" y="1682354"/>
                </a:lnTo>
                <a:lnTo>
                  <a:pt x="298991" y="1666082"/>
                </a:lnTo>
                <a:lnTo>
                  <a:pt x="289462" y="1649413"/>
                </a:lnTo>
                <a:lnTo>
                  <a:pt x="279535" y="1633935"/>
                </a:lnTo>
                <a:lnTo>
                  <a:pt x="275962" y="1624410"/>
                </a:lnTo>
                <a:lnTo>
                  <a:pt x="271594" y="1614885"/>
                </a:lnTo>
                <a:lnTo>
                  <a:pt x="266829" y="1605360"/>
                </a:lnTo>
                <a:lnTo>
                  <a:pt x="261667" y="1595835"/>
                </a:lnTo>
                <a:lnTo>
                  <a:pt x="256505" y="1586310"/>
                </a:lnTo>
                <a:lnTo>
                  <a:pt x="250946" y="1577182"/>
                </a:lnTo>
                <a:lnTo>
                  <a:pt x="239431" y="1558132"/>
                </a:lnTo>
                <a:lnTo>
                  <a:pt x="227122" y="1539479"/>
                </a:lnTo>
                <a:lnTo>
                  <a:pt x="214813" y="1521619"/>
                </a:lnTo>
                <a:lnTo>
                  <a:pt x="190592" y="1486694"/>
                </a:lnTo>
                <a:lnTo>
                  <a:pt x="185827" y="1479154"/>
                </a:lnTo>
                <a:lnTo>
                  <a:pt x="181063" y="1470422"/>
                </a:lnTo>
                <a:lnTo>
                  <a:pt x="170342" y="1450579"/>
                </a:lnTo>
                <a:lnTo>
                  <a:pt x="164783" y="1441054"/>
                </a:lnTo>
                <a:lnTo>
                  <a:pt x="159224" y="1431132"/>
                </a:lnTo>
                <a:lnTo>
                  <a:pt x="156444" y="1427163"/>
                </a:lnTo>
                <a:lnTo>
                  <a:pt x="153268" y="1423194"/>
                </a:lnTo>
                <a:lnTo>
                  <a:pt x="149694" y="1419622"/>
                </a:lnTo>
                <a:lnTo>
                  <a:pt x="146518" y="1416447"/>
                </a:lnTo>
                <a:lnTo>
                  <a:pt x="143738" y="1413272"/>
                </a:lnTo>
                <a:lnTo>
                  <a:pt x="140959" y="1409304"/>
                </a:lnTo>
                <a:lnTo>
                  <a:pt x="138576" y="1404541"/>
                </a:lnTo>
                <a:lnTo>
                  <a:pt x="136591" y="1398985"/>
                </a:lnTo>
                <a:lnTo>
                  <a:pt x="134209" y="1393429"/>
                </a:lnTo>
                <a:lnTo>
                  <a:pt x="132620" y="1387475"/>
                </a:lnTo>
                <a:lnTo>
                  <a:pt x="129047" y="1373982"/>
                </a:lnTo>
                <a:lnTo>
                  <a:pt x="125870" y="1360488"/>
                </a:lnTo>
                <a:lnTo>
                  <a:pt x="122694" y="1346994"/>
                </a:lnTo>
                <a:lnTo>
                  <a:pt x="120311" y="1335485"/>
                </a:lnTo>
                <a:lnTo>
                  <a:pt x="117532" y="1325563"/>
                </a:lnTo>
                <a:lnTo>
                  <a:pt x="109194" y="1300560"/>
                </a:lnTo>
                <a:lnTo>
                  <a:pt x="100458" y="1276350"/>
                </a:lnTo>
                <a:lnTo>
                  <a:pt x="95296" y="1264047"/>
                </a:lnTo>
                <a:lnTo>
                  <a:pt x="90531" y="1252538"/>
                </a:lnTo>
                <a:lnTo>
                  <a:pt x="85767" y="1241425"/>
                </a:lnTo>
                <a:lnTo>
                  <a:pt x="80208" y="1229916"/>
                </a:lnTo>
                <a:lnTo>
                  <a:pt x="77031" y="1223566"/>
                </a:lnTo>
                <a:lnTo>
                  <a:pt x="73458" y="1217216"/>
                </a:lnTo>
                <a:lnTo>
                  <a:pt x="65119" y="1203722"/>
                </a:lnTo>
                <a:lnTo>
                  <a:pt x="55987" y="1190625"/>
                </a:lnTo>
                <a:lnTo>
                  <a:pt x="46457" y="1177132"/>
                </a:lnTo>
                <a:lnTo>
                  <a:pt x="26207" y="1150938"/>
                </a:lnTo>
                <a:lnTo>
                  <a:pt x="6353" y="1125538"/>
                </a:lnTo>
                <a:lnTo>
                  <a:pt x="3574" y="1121172"/>
                </a:lnTo>
                <a:lnTo>
                  <a:pt x="1589" y="1116410"/>
                </a:lnTo>
                <a:lnTo>
                  <a:pt x="397" y="1111250"/>
                </a:lnTo>
                <a:lnTo>
                  <a:pt x="0" y="1106091"/>
                </a:lnTo>
                <a:lnTo>
                  <a:pt x="0" y="1100535"/>
                </a:lnTo>
                <a:lnTo>
                  <a:pt x="794" y="1094582"/>
                </a:lnTo>
                <a:lnTo>
                  <a:pt x="1986" y="1088629"/>
                </a:lnTo>
                <a:lnTo>
                  <a:pt x="3574" y="1083072"/>
                </a:lnTo>
                <a:lnTo>
                  <a:pt x="5559" y="1077516"/>
                </a:lnTo>
                <a:lnTo>
                  <a:pt x="8339" y="1071960"/>
                </a:lnTo>
                <a:lnTo>
                  <a:pt x="11118" y="1066404"/>
                </a:lnTo>
                <a:lnTo>
                  <a:pt x="14295" y="1061641"/>
                </a:lnTo>
                <a:lnTo>
                  <a:pt x="17868" y="1056879"/>
                </a:lnTo>
                <a:lnTo>
                  <a:pt x="21045" y="1052910"/>
                </a:lnTo>
                <a:lnTo>
                  <a:pt x="24618" y="1048941"/>
                </a:lnTo>
                <a:lnTo>
                  <a:pt x="28192" y="1045766"/>
                </a:lnTo>
                <a:lnTo>
                  <a:pt x="33751" y="1041400"/>
                </a:lnTo>
                <a:lnTo>
                  <a:pt x="39310" y="1037432"/>
                </a:lnTo>
                <a:lnTo>
                  <a:pt x="45663" y="1034257"/>
                </a:lnTo>
                <a:lnTo>
                  <a:pt x="52016" y="1031479"/>
                </a:lnTo>
                <a:lnTo>
                  <a:pt x="58369" y="1029097"/>
                </a:lnTo>
                <a:lnTo>
                  <a:pt x="64722" y="1027113"/>
                </a:lnTo>
                <a:lnTo>
                  <a:pt x="71869" y="1025922"/>
                </a:lnTo>
                <a:lnTo>
                  <a:pt x="78619" y="1024732"/>
                </a:lnTo>
                <a:lnTo>
                  <a:pt x="85767" y="1023938"/>
                </a:lnTo>
                <a:lnTo>
                  <a:pt x="92517" y="1023541"/>
                </a:lnTo>
                <a:lnTo>
                  <a:pt x="100061" y="1023938"/>
                </a:lnTo>
                <a:lnTo>
                  <a:pt x="107208" y="1024335"/>
                </a:lnTo>
                <a:lnTo>
                  <a:pt x="114355" y="1024732"/>
                </a:lnTo>
                <a:lnTo>
                  <a:pt x="121503" y="1025922"/>
                </a:lnTo>
                <a:lnTo>
                  <a:pt x="129047" y="1027510"/>
                </a:lnTo>
                <a:lnTo>
                  <a:pt x="136194" y="1029097"/>
                </a:lnTo>
                <a:lnTo>
                  <a:pt x="143341" y="1031082"/>
                </a:lnTo>
                <a:lnTo>
                  <a:pt x="150488" y="1033066"/>
                </a:lnTo>
                <a:lnTo>
                  <a:pt x="157636" y="1035844"/>
                </a:lnTo>
                <a:lnTo>
                  <a:pt x="164783" y="1038622"/>
                </a:lnTo>
                <a:lnTo>
                  <a:pt x="171533" y="1041400"/>
                </a:lnTo>
                <a:lnTo>
                  <a:pt x="177886" y="1044972"/>
                </a:lnTo>
                <a:lnTo>
                  <a:pt x="185033" y="1048544"/>
                </a:lnTo>
                <a:lnTo>
                  <a:pt x="191386" y="1052116"/>
                </a:lnTo>
                <a:lnTo>
                  <a:pt x="197739" y="1055688"/>
                </a:lnTo>
                <a:lnTo>
                  <a:pt x="203695" y="1059657"/>
                </a:lnTo>
                <a:lnTo>
                  <a:pt x="209651" y="1064022"/>
                </a:lnTo>
                <a:lnTo>
                  <a:pt x="215210" y="1067991"/>
                </a:lnTo>
                <a:lnTo>
                  <a:pt x="220769" y="1072754"/>
                </a:lnTo>
                <a:lnTo>
                  <a:pt x="225534" y="1077516"/>
                </a:lnTo>
                <a:lnTo>
                  <a:pt x="230299" y="1081882"/>
                </a:lnTo>
                <a:lnTo>
                  <a:pt x="235064" y="1086644"/>
                </a:lnTo>
                <a:lnTo>
                  <a:pt x="239828" y="1092200"/>
                </a:lnTo>
                <a:lnTo>
                  <a:pt x="244593" y="1097757"/>
                </a:lnTo>
                <a:lnTo>
                  <a:pt x="252932" y="1109663"/>
                </a:lnTo>
                <a:lnTo>
                  <a:pt x="260873" y="1121966"/>
                </a:lnTo>
                <a:lnTo>
                  <a:pt x="268814" y="1135063"/>
                </a:lnTo>
                <a:lnTo>
                  <a:pt x="283903" y="1160463"/>
                </a:lnTo>
                <a:lnTo>
                  <a:pt x="291447" y="1173163"/>
                </a:lnTo>
                <a:lnTo>
                  <a:pt x="299388" y="1185069"/>
                </a:lnTo>
                <a:lnTo>
                  <a:pt x="306139" y="1195785"/>
                </a:lnTo>
                <a:lnTo>
                  <a:pt x="312889" y="1206897"/>
                </a:lnTo>
                <a:lnTo>
                  <a:pt x="327580" y="1230710"/>
                </a:lnTo>
                <a:lnTo>
                  <a:pt x="342272" y="1255713"/>
                </a:lnTo>
                <a:lnTo>
                  <a:pt x="357757" y="1281113"/>
                </a:lnTo>
                <a:lnTo>
                  <a:pt x="365699" y="1293416"/>
                </a:lnTo>
                <a:lnTo>
                  <a:pt x="373640" y="1305719"/>
                </a:lnTo>
                <a:lnTo>
                  <a:pt x="382375" y="1317229"/>
                </a:lnTo>
                <a:lnTo>
                  <a:pt x="390714" y="1328738"/>
                </a:lnTo>
                <a:lnTo>
                  <a:pt x="399846" y="1339454"/>
                </a:lnTo>
                <a:lnTo>
                  <a:pt x="409376" y="1348979"/>
                </a:lnTo>
                <a:lnTo>
                  <a:pt x="418905" y="1358504"/>
                </a:lnTo>
                <a:lnTo>
                  <a:pt x="423670" y="1362472"/>
                </a:lnTo>
                <a:lnTo>
                  <a:pt x="428832" y="1366441"/>
                </a:lnTo>
                <a:lnTo>
                  <a:pt x="437171" y="1372791"/>
                </a:lnTo>
                <a:lnTo>
                  <a:pt x="445112" y="1378744"/>
                </a:lnTo>
                <a:lnTo>
                  <a:pt x="453450" y="1383904"/>
                </a:lnTo>
                <a:lnTo>
                  <a:pt x="462186" y="1388666"/>
                </a:lnTo>
                <a:lnTo>
                  <a:pt x="470921" y="1392635"/>
                </a:lnTo>
                <a:lnTo>
                  <a:pt x="479260" y="1396207"/>
                </a:lnTo>
                <a:lnTo>
                  <a:pt x="488789" y="1399382"/>
                </a:lnTo>
                <a:lnTo>
                  <a:pt x="497525" y="1402160"/>
                </a:lnTo>
                <a:lnTo>
                  <a:pt x="506657" y="1404144"/>
                </a:lnTo>
                <a:lnTo>
                  <a:pt x="516187" y="1405732"/>
                </a:lnTo>
                <a:lnTo>
                  <a:pt x="525716" y="1407319"/>
                </a:lnTo>
                <a:lnTo>
                  <a:pt x="535246" y="1408113"/>
                </a:lnTo>
                <a:lnTo>
                  <a:pt x="545172" y="1408113"/>
                </a:lnTo>
                <a:lnTo>
                  <a:pt x="555099" y="1407716"/>
                </a:lnTo>
                <a:lnTo>
                  <a:pt x="565423" y="1406922"/>
                </a:lnTo>
                <a:lnTo>
                  <a:pt x="575746" y="1404938"/>
                </a:lnTo>
                <a:lnTo>
                  <a:pt x="578923" y="1404541"/>
                </a:lnTo>
                <a:lnTo>
                  <a:pt x="582497" y="1402954"/>
                </a:lnTo>
                <a:lnTo>
                  <a:pt x="586467" y="1401366"/>
                </a:lnTo>
                <a:lnTo>
                  <a:pt x="590041" y="1398985"/>
                </a:lnTo>
                <a:lnTo>
                  <a:pt x="594012" y="1395810"/>
                </a:lnTo>
                <a:lnTo>
                  <a:pt x="597585" y="1392635"/>
                </a:lnTo>
                <a:lnTo>
                  <a:pt x="601556" y="1389460"/>
                </a:lnTo>
                <a:lnTo>
                  <a:pt x="604335" y="1385491"/>
                </a:lnTo>
                <a:lnTo>
                  <a:pt x="609894" y="1379141"/>
                </a:lnTo>
                <a:lnTo>
                  <a:pt x="614659" y="1372394"/>
                </a:lnTo>
                <a:lnTo>
                  <a:pt x="619424" y="1365647"/>
                </a:lnTo>
                <a:lnTo>
                  <a:pt x="623394" y="1358900"/>
                </a:lnTo>
                <a:lnTo>
                  <a:pt x="627762" y="1352154"/>
                </a:lnTo>
                <a:lnTo>
                  <a:pt x="631336" y="1344613"/>
                </a:lnTo>
                <a:lnTo>
                  <a:pt x="634512" y="1337469"/>
                </a:lnTo>
                <a:lnTo>
                  <a:pt x="637292" y="1330325"/>
                </a:lnTo>
                <a:lnTo>
                  <a:pt x="640071" y="1323182"/>
                </a:lnTo>
                <a:lnTo>
                  <a:pt x="642057" y="1315244"/>
                </a:lnTo>
                <a:lnTo>
                  <a:pt x="644042" y="1307704"/>
                </a:lnTo>
                <a:lnTo>
                  <a:pt x="645233" y="1299766"/>
                </a:lnTo>
                <a:lnTo>
                  <a:pt x="646424" y="1291829"/>
                </a:lnTo>
                <a:lnTo>
                  <a:pt x="647218" y="1283891"/>
                </a:lnTo>
                <a:lnTo>
                  <a:pt x="647616" y="1275557"/>
                </a:lnTo>
                <a:lnTo>
                  <a:pt x="648013" y="1267619"/>
                </a:lnTo>
                <a:lnTo>
                  <a:pt x="647616" y="1259682"/>
                </a:lnTo>
                <a:lnTo>
                  <a:pt x="647218" y="1252538"/>
                </a:lnTo>
                <a:lnTo>
                  <a:pt x="646424" y="1245394"/>
                </a:lnTo>
                <a:lnTo>
                  <a:pt x="645233" y="1237457"/>
                </a:lnTo>
                <a:lnTo>
                  <a:pt x="466951" y="280988"/>
                </a:lnTo>
                <a:lnTo>
                  <a:pt x="465362" y="271463"/>
                </a:lnTo>
                <a:lnTo>
                  <a:pt x="464568" y="263128"/>
                </a:lnTo>
                <a:lnTo>
                  <a:pt x="464568" y="254397"/>
                </a:lnTo>
                <a:lnTo>
                  <a:pt x="464965" y="246857"/>
                </a:lnTo>
                <a:lnTo>
                  <a:pt x="465759" y="239316"/>
                </a:lnTo>
                <a:lnTo>
                  <a:pt x="467348" y="232569"/>
                </a:lnTo>
                <a:lnTo>
                  <a:pt x="468936" y="225822"/>
                </a:lnTo>
                <a:lnTo>
                  <a:pt x="471318" y="219869"/>
                </a:lnTo>
                <a:lnTo>
                  <a:pt x="473701" y="214313"/>
                </a:lnTo>
                <a:lnTo>
                  <a:pt x="476480" y="209153"/>
                </a:lnTo>
                <a:lnTo>
                  <a:pt x="479657" y="204391"/>
                </a:lnTo>
                <a:lnTo>
                  <a:pt x="482833" y="199628"/>
                </a:lnTo>
                <a:lnTo>
                  <a:pt x="486407" y="195263"/>
                </a:lnTo>
                <a:lnTo>
                  <a:pt x="490775" y="191691"/>
                </a:lnTo>
                <a:lnTo>
                  <a:pt x="494348" y="188119"/>
                </a:lnTo>
                <a:lnTo>
                  <a:pt x="498319" y="184944"/>
                </a:lnTo>
                <a:lnTo>
                  <a:pt x="502289" y="182166"/>
                </a:lnTo>
                <a:lnTo>
                  <a:pt x="506657" y="179785"/>
                </a:lnTo>
                <a:lnTo>
                  <a:pt x="514201" y="175419"/>
                </a:lnTo>
                <a:lnTo>
                  <a:pt x="522143" y="171450"/>
                </a:lnTo>
                <a:lnTo>
                  <a:pt x="528893" y="169069"/>
                </a:lnTo>
                <a:lnTo>
                  <a:pt x="534849" y="167482"/>
                </a:lnTo>
                <a:lnTo>
                  <a:pt x="539614" y="166291"/>
                </a:lnTo>
                <a:lnTo>
                  <a:pt x="543981" y="165497"/>
                </a:lnTo>
                <a:lnTo>
                  <a:pt x="552320" y="163910"/>
                </a:lnTo>
                <a:lnTo>
                  <a:pt x="561055" y="162719"/>
                </a:lnTo>
                <a:lnTo>
                  <a:pt x="569393" y="162322"/>
                </a:lnTo>
                <a:lnTo>
                  <a:pt x="577732" y="161925"/>
                </a:lnTo>
                <a:close/>
                <a:moveTo>
                  <a:pt x="576263" y="0"/>
                </a:moveTo>
                <a:lnTo>
                  <a:pt x="594539" y="397"/>
                </a:lnTo>
                <a:lnTo>
                  <a:pt x="612419" y="1589"/>
                </a:lnTo>
                <a:lnTo>
                  <a:pt x="630298" y="3973"/>
                </a:lnTo>
                <a:lnTo>
                  <a:pt x="647780" y="7151"/>
                </a:lnTo>
                <a:lnTo>
                  <a:pt x="664864" y="10727"/>
                </a:lnTo>
                <a:lnTo>
                  <a:pt x="681551" y="15098"/>
                </a:lnTo>
                <a:lnTo>
                  <a:pt x="697841" y="20263"/>
                </a:lnTo>
                <a:lnTo>
                  <a:pt x="714131" y="26620"/>
                </a:lnTo>
                <a:lnTo>
                  <a:pt x="729626" y="33374"/>
                </a:lnTo>
                <a:lnTo>
                  <a:pt x="745122" y="41321"/>
                </a:lnTo>
                <a:lnTo>
                  <a:pt x="759822" y="50062"/>
                </a:lnTo>
                <a:lnTo>
                  <a:pt x="774920" y="59200"/>
                </a:lnTo>
                <a:lnTo>
                  <a:pt x="788826" y="69530"/>
                </a:lnTo>
                <a:lnTo>
                  <a:pt x="803130" y="80655"/>
                </a:lnTo>
                <a:lnTo>
                  <a:pt x="816638" y="92575"/>
                </a:lnTo>
                <a:lnTo>
                  <a:pt x="830147" y="105289"/>
                </a:lnTo>
                <a:lnTo>
                  <a:pt x="842464" y="118798"/>
                </a:lnTo>
                <a:lnTo>
                  <a:pt x="854780" y="132307"/>
                </a:lnTo>
                <a:lnTo>
                  <a:pt x="865508" y="146610"/>
                </a:lnTo>
                <a:lnTo>
                  <a:pt x="876235" y="160516"/>
                </a:lnTo>
                <a:lnTo>
                  <a:pt x="885374" y="175615"/>
                </a:lnTo>
                <a:lnTo>
                  <a:pt x="894115" y="190315"/>
                </a:lnTo>
                <a:lnTo>
                  <a:pt x="901664" y="205811"/>
                </a:lnTo>
                <a:lnTo>
                  <a:pt x="908815" y="221306"/>
                </a:lnTo>
                <a:lnTo>
                  <a:pt x="915172" y="237596"/>
                </a:lnTo>
                <a:lnTo>
                  <a:pt x="920337" y="253886"/>
                </a:lnTo>
                <a:lnTo>
                  <a:pt x="924708" y="270574"/>
                </a:lnTo>
                <a:lnTo>
                  <a:pt x="928284" y="287658"/>
                </a:lnTo>
                <a:lnTo>
                  <a:pt x="931462" y="304743"/>
                </a:lnTo>
                <a:lnTo>
                  <a:pt x="933449" y="322622"/>
                </a:lnTo>
                <a:lnTo>
                  <a:pt x="934641" y="340502"/>
                </a:lnTo>
                <a:lnTo>
                  <a:pt x="935038" y="359175"/>
                </a:lnTo>
                <a:lnTo>
                  <a:pt x="934641" y="377452"/>
                </a:lnTo>
                <a:lnTo>
                  <a:pt x="933449" y="395331"/>
                </a:lnTo>
                <a:lnTo>
                  <a:pt x="931462" y="413211"/>
                </a:lnTo>
                <a:lnTo>
                  <a:pt x="928284" y="430693"/>
                </a:lnTo>
                <a:lnTo>
                  <a:pt x="924708" y="447777"/>
                </a:lnTo>
                <a:lnTo>
                  <a:pt x="920337" y="464465"/>
                </a:lnTo>
                <a:lnTo>
                  <a:pt x="915172" y="480755"/>
                </a:lnTo>
                <a:lnTo>
                  <a:pt x="908815" y="496647"/>
                </a:lnTo>
                <a:lnTo>
                  <a:pt x="901664" y="512540"/>
                </a:lnTo>
                <a:lnTo>
                  <a:pt x="894115" y="527638"/>
                </a:lnTo>
                <a:lnTo>
                  <a:pt x="885374" y="543134"/>
                </a:lnTo>
                <a:lnTo>
                  <a:pt x="876235" y="557437"/>
                </a:lnTo>
                <a:lnTo>
                  <a:pt x="865508" y="572138"/>
                </a:lnTo>
                <a:lnTo>
                  <a:pt x="854780" y="585647"/>
                </a:lnTo>
                <a:lnTo>
                  <a:pt x="842464" y="599553"/>
                </a:lnTo>
                <a:lnTo>
                  <a:pt x="830147" y="612664"/>
                </a:lnTo>
                <a:lnTo>
                  <a:pt x="830147" y="613061"/>
                </a:lnTo>
                <a:lnTo>
                  <a:pt x="822201" y="620611"/>
                </a:lnTo>
                <a:lnTo>
                  <a:pt x="813857" y="628160"/>
                </a:lnTo>
                <a:lnTo>
                  <a:pt x="805911" y="634914"/>
                </a:lnTo>
                <a:lnTo>
                  <a:pt x="797964" y="641668"/>
                </a:lnTo>
                <a:lnTo>
                  <a:pt x="791607" y="619419"/>
                </a:lnTo>
                <a:lnTo>
                  <a:pt x="785250" y="597963"/>
                </a:lnTo>
                <a:lnTo>
                  <a:pt x="778496" y="576111"/>
                </a:lnTo>
                <a:lnTo>
                  <a:pt x="771344" y="553861"/>
                </a:lnTo>
                <a:lnTo>
                  <a:pt x="780880" y="543928"/>
                </a:lnTo>
                <a:lnTo>
                  <a:pt x="790018" y="533201"/>
                </a:lnTo>
                <a:lnTo>
                  <a:pt x="798759" y="522473"/>
                </a:lnTo>
                <a:lnTo>
                  <a:pt x="806705" y="511745"/>
                </a:lnTo>
                <a:lnTo>
                  <a:pt x="813857" y="500223"/>
                </a:lnTo>
                <a:lnTo>
                  <a:pt x="820611" y="488701"/>
                </a:lnTo>
                <a:lnTo>
                  <a:pt x="826571" y="476782"/>
                </a:lnTo>
                <a:lnTo>
                  <a:pt x="831736" y="464862"/>
                </a:lnTo>
                <a:lnTo>
                  <a:pt x="836504" y="452545"/>
                </a:lnTo>
                <a:lnTo>
                  <a:pt x="840477" y="439831"/>
                </a:lnTo>
                <a:lnTo>
                  <a:pt x="844053" y="427117"/>
                </a:lnTo>
                <a:lnTo>
                  <a:pt x="846834" y="414005"/>
                </a:lnTo>
                <a:lnTo>
                  <a:pt x="849218" y="400894"/>
                </a:lnTo>
                <a:lnTo>
                  <a:pt x="850807" y="386988"/>
                </a:lnTo>
                <a:lnTo>
                  <a:pt x="851602" y="373479"/>
                </a:lnTo>
                <a:lnTo>
                  <a:pt x="851999" y="359175"/>
                </a:lnTo>
                <a:lnTo>
                  <a:pt x="851602" y="344872"/>
                </a:lnTo>
                <a:lnTo>
                  <a:pt x="850807" y="330966"/>
                </a:lnTo>
                <a:lnTo>
                  <a:pt x="849218" y="317457"/>
                </a:lnTo>
                <a:lnTo>
                  <a:pt x="846834" y="303948"/>
                </a:lnTo>
                <a:lnTo>
                  <a:pt x="844053" y="291234"/>
                </a:lnTo>
                <a:lnTo>
                  <a:pt x="840477" y="278123"/>
                </a:lnTo>
                <a:lnTo>
                  <a:pt x="836504" y="265806"/>
                </a:lnTo>
                <a:lnTo>
                  <a:pt x="831736" y="253092"/>
                </a:lnTo>
                <a:lnTo>
                  <a:pt x="826571" y="241172"/>
                </a:lnTo>
                <a:lnTo>
                  <a:pt x="820611" y="229253"/>
                </a:lnTo>
                <a:lnTo>
                  <a:pt x="813460" y="217730"/>
                </a:lnTo>
                <a:lnTo>
                  <a:pt x="806308" y="206605"/>
                </a:lnTo>
                <a:lnTo>
                  <a:pt x="798759" y="195481"/>
                </a:lnTo>
                <a:lnTo>
                  <a:pt x="789621" y="185150"/>
                </a:lnTo>
                <a:lnTo>
                  <a:pt x="780880" y="174820"/>
                </a:lnTo>
                <a:lnTo>
                  <a:pt x="770947" y="164092"/>
                </a:lnTo>
                <a:lnTo>
                  <a:pt x="760617" y="154556"/>
                </a:lnTo>
                <a:lnTo>
                  <a:pt x="750287" y="145021"/>
                </a:lnTo>
                <a:lnTo>
                  <a:pt x="739559" y="136677"/>
                </a:lnTo>
                <a:lnTo>
                  <a:pt x="728434" y="129128"/>
                </a:lnTo>
                <a:lnTo>
                  <a:pt x="717310" y="121976"/>
                </a:lnTo>
                <a:lnTo>
                  <a:pt x="705788" y="114825"/>
                </a:lnTo>
                <a:lnTo>
                  <a:pt x="693868" y="108865"/>
                </a:lnTo>
                <a:lnTo>
                  <a:pt x="682346" y="103700"/>
                </a:lnTo>
                <a:lnTo>
                  <a:pt x="669632" y="98932"/>
                </a:lnTo>
                <a:lnTo>
                  <a:pt x="657315" y="94959"/>
                </a:lnTo>
                <a:lnTo>
                  <a:pt x="644204" y="91383"/>
                </a:lnTo>
                <a:lnTo>
                  <a:pt x="631490" y="88204"/>
                </a:lnTo>
                <a:lnTo>
                  <a:pt x="617584" y="86218"/>
                </a:lnTo>
                <a:lnTo>
                  <a:pt x="604472" y="84628"/>
                </a:lnTo>
                <a:lnTo>
                  <a:pt x="590169" y="83436"/>
                </a:lnTo>
                <a:lnTo>
                  <a:pt x="576263" y="83436"/>
                </a:lnTo>
                <a:lnTo>
                  <a:pt x="561960" y="83436"/>
                </a:lnTo>
                <a:lnTo>
                  <a:pt x="548451" y="84628"/>
                </a:lnTo>
                <a:lnTo>
                  <a:pt x="534545" y="86218"/>
                </a:lnTo>
                <a:lnTo>
                  <a:pt x="521434" y="88204"/>
                </a:lnTo>
                <a:lnTo>
                  <a:pt x="507925" y="91383"/>
                </a:lnTo>
                <a:lnTo>
                  <a:pt x="495211" y="94959"/>
                </a:lnTo>
                <a:lnTo>
                  <a:pt x="482497" y="98932"/>
                </a:lnTo>
                <a:lnTo>
                  <a:pt x="470578" y="103700"/>
                </a:lnTo>
                <a:lnTo>
                  <a:pt x="458658" y="108865"/>
                </a:lnTo>
                <a:lnTo>
                  <a:pt x="446341" y="114825"/>
                </a:lnTo>
                <a:lnTo>
                  <a:pt x="435217" y="121976"/>
                </a:lnTo>
                <a:lnTo>
                  <a:pt x="423694" y="129128"/>
                </a:lnTo>
                <a:lnTo>
                  <a:pt x="412967" y="136677"/>
                </a:lnTo>
                <a:lnTo>
                  <a:pt x="401842" y="145021"/>
                </a:lnTo>
                <a:lnTo>
                  <a:pt x="391512" y="154556"/>
                </a:lnTo>
                <a:lnTo>
                  <a:pt x="381579" y="164092"/>
                </a:lnTo>
                <a:lnTo>
                  <a:pt x="381182" y="164092"/>
                </a:lnTo>
                <a:lnTo>
                  <a:pt x="371249" y="174820"/>
                </a:lnTo>
                <a:lnTo>
                  <a:pt x="362111" y="185150"/>
                </a:lnTo>
                <a:lnTo>
                  <a:pt x="353767" y="195481"/>
                </a:lnTo>
                <a:lnTo>
                  <a:pt x="345821" y="207003"/>
                </a:lnTo>
                <a:lnTo>
                  <a:pt x="338669" y="218128"/>
                </a:lnTo>
                <a:lnTo>
                  <a:pt x="331915" y="229253"/>
                </a:lnTo>
                <a:lnTo>
                  <a:pt x="325955" y="241172"/>
                </a:lnTo>
                <a:lnTo>
                  <a:pt x="320790" y="253092"/>
                </a:lnTo>
                <a:lnTo>
                  <a:pt x="315625" y="265806"/>
                </a:lnTo>
                <a:lnTo>
                  <a:pt x="311652" y="278123"/>
                </a:lnTo>
                <a:lnTo>
                  <a:pt x="308473" y="291234"/>
                </a:lnTo>
                <a:lnTo>
                  <a:pt x="305692" y="303948"/>
                </a:lnTo>
                <a:lnTo>
                  <a:pt x="303308" y="317457"/>
                </a:lnTo>
                <a:lnTo>
                  <a:pt x="301719" y="330966"/>
                </a:lnTo>
                <a:lnTo>
                  <a:pt x="300924" y="345269"/>
                </a:lnTo>
                <a:lnTo>
                  <a:pt x="300527" y="359175"/>
                </a:lnTo>
                <a:lnTo>
                  <a:pt x="300924" y="373479"/>
                </a:lnTo>
                <a:lnTo>
                  <a:pt x="301719" y="386988"/>
                </a:lnTo>
                <a:lnTo>
                  <a:pt x="303308" y="400894"/>
                </a:lnTo>
                <a:lnTo>
                  <a:pt x="305692" y="414005"/>
                </a:lnTo>
                <a:lnTo>
                  <a:pt x="308473" y="427514"/>
                </a:lnTo>
                <a:lnTo>
                  <a:pt x="311652" y="440228"/>
                </a:lnTo>
                <a:lnTo>
                  <a:pt x="315625" y="452545"/>
                </a:lnTo>
                <a:lnTo>
                  <a:pt x="320790" y="464862"/>
                </a:lnTo>
                <a:lnTo>
                  <a:pt x="325955" y="476782"/>
                </a:lnTo>
                <a:lnTo>
                  <a:pt x="331915" y="489098"/>
                </a:lnTo>
                <a:lnTo>
                  <a:pt x="338669" y="500223"/>
                </a:lnTo>
                <a:lnTo>
                  <a:pt x="345821" y="511745"/>
                </a:lnTo>
                <a:lnTo>
                  <a:pt x="353767" y="522870"/>
                </a:lnTo>
                <a:lnTo>
                  <a:pt x="362111" y="533201"/>
                </a:lnTo>
                <a:lnTo>
                  <a:pt x="371249" y="543928"/>
                </a:lnTo>
                <a:lnTo>
                  <a:pt x="381182" y="554258"/>
                </a:lnTo>
                <a:lnTo>
                  <a:pt x="387539" y="560218"/>
                </a:lnTo>
                <a:lnTo>
                  <a:pt x="393896" y="566575"/>
                </a:lnTo>
                <a:lnTo>
                  <a:pt x="400650" y="572138"/>
                </a:lnTo>
                <a:lnTo>
                  <a:pt x="407405" y="577700"/>
                </a:lnTo>
                <a:lnTo>
                  <a:pt x="414159" y="582468"/>
                </a:lnTo>
                <a:lnTo>
                  <a:pt x="420913" y="587633"/>
                </a:lnTo>
                <a:lnTo>
                  <a:pt x="428065" y="592401"/>
                </a:lnTo>
                <a:lnTo>
                  <a:pt x="435614" y="597169"/>
                </a:lnTo>
                <a:lnTo>
                  <a:pt x="442368" y="601142"/>
                </a:lnTo>
                <a:lnTo>
                  <a:pt x="449917" y="605115"/>
                </a:lnTo>
                <a:lnTo>
                  <a:pt x="457069" y="608691"/>
                </a:lnTo>
                <a:lnTo>
                  <a:pt x="465015" y="612267"/>
                </a:lnTo>
                <a:lnTo>
                  <a:pt x="472564" y="615445"/>
                </a:lnTo>
                <a:lnTo>
                  <a:pt x="480113" y="618227"/>
                </a:lnTo>
                <a:lnTo>
                  <a:pt x="488457" y="621008"/>
                </a:lnTo>
                <a:lnTo>
                  <a:pt x="496403" y="623789"/>
                </a:lnTo>
                <a:lnTo>
                  <a:pt x="498787" y="634914"/>
                </a:lnTo>
                <a:lnTo>
                  <a:pt x="501171" y="645642"/>
                </a:lnTo>
                <a:lnTo>
                  <a:pt x="505541" y="667891"/>
                </a:lnTo>
                <a:lnTo>
                  <a:pt x="508720" y="690141"/>
                </a:lnTo>
                <a:lnTo>
                  <a:pt x="511501" y="712788"/>
                </a:lnTo>
                <a:lnTo>
                  <a:pt x="498390" y="710404"/>
                </a:lnTo>
                <a:lnTo>
                  <a:pt x="484881" y="707226"/>
                </a:lnTo>
                <a:lnTo>
                  <a:pt x="472167" y="703253"/>
                </a:lnTo>
                <a:lnTo>
                  <a:pt x="459453" y="699279"/>
                </a:lnTo>
                <a:lnTo>
                  <a:pt x="446739" y="694909"/>
                </a:lnTo>
                <a:lnTo>
                  <a:pt x="434819" y="690141"/>
                </a:lnTo>
                <a:lnTo>
                  <a:pt x="422503" y="684579"/>
                </a:lnTo>
                <a:lnTo>
                  <a:pt x="410583" y="678619"/>
                </a:lnTo>
                <a:lnTo>
                  <a:pt x="398664" y="671864"/>
                </a:lnTo>
                <a:lnTo>
                  <a:pt x="387142" y="665110"/>
                </a:lnTo>
                <a:lnTo>
                  <a:pt x="376017" y="657561"/>
                </a:lnTo>
                <a:lnTo>
                  <a:pt x="364892" y="649615"/>
                </a:lnTo>
                <a:lnTo>
                  <a:pt x="354164" y="641271"/>
                </a:lnTo>
                <a:lnTo>
                  <a:pt x="343040" y="632133"/>
                </a:lnTo>
                <a:lnTo>
                  <a:pt x="332709" y="622994"/>
                </a:lnTo>
                <a:lnTo>
                  <a:pt x="322379" y="612664"/>
                </a:lnTo>
                <a:lnTo>
                  <a:pt x="309665" y="599553"/>
                </a:lnTo>
                <a:lnTo>
                  <a:pt x="297746" y="585647"/>
                </a:lnTo>
                <a:lnTo>
                  <a:pt x="286621" y="572138"/>
                </a:lnTo>
                <a:lnTo>
                  <a:pt x="276291" y="557437"/>
                </a:lnTo>
                <a:lnTo>
                  <a:pt x="267153" y="543134"/>
                </a:lnTo>
                <a:lnTo>
                  <a:pt x="258412" y="527638"/>
                </a:lnTo>
                <a:lnTo>
                  <a:pt x="250465" y="512540"/>
                </a:lnTo>
                <a:lnTo>
                  <a:pt x="243711" y="496647"/>
                </a:lnTo>
                <a:lnTo>
                  <a:pt x="237751" y="480755"/>
                </a:lnTo>
                <a:lnTo>
                  <a:pt x="231792" y="464465"/>
                </a:lnTo>
                <a:lnTo>
                  <a:pt x="227421" y="447777"/>
                </a:lnTo>
                <a:lnTo>
                  <a:pt x="223845" y="430693"/>
                </a:lnTo>
                <a:lnTo>
                  <a:pt x="221064" y="413211"/>
                </a:lnTo>
                <a:lnTo>
                  <a:pt x="219078" y="395331"/>
                </a:lnTo>
                <a:lnTo>
                  <a:pt x="217886" y="377452"/>
                </a:lnTo>
                <a:lnTo>
                  <a:pt x="217488" y="359175"/>
                </a:lnTo>
                <a:lnTo>
                  <a:pt x="217886" y="340502"/>
                </a:lnTo>
                <a:lnTo>
                  <a:pt x="219078" y="322622"/>
                </a:lnTo>
                <a:lnTo>
                  <a:pt x="221064" y="304743"/>
                </a:lnTo>
                <a:lnTo>
                  <a:pt x="223845" y="287658"/>
                </a:lnTo>
                <a:lnTo>
                  <a:pt x="227421" y="270574"/>
                </a:lnTo>
                <a:lnTo>
                  <a:pt x="231792" y="253886"/>
                </a:lnTo>
                <a:lnTo>
                  <a:pt x="237751" y="237596"/>
                </a:lnTo>
                <a:lnTo>
                  <a:pt x="243711" y="221306"/>
                </a:lnTo>
                <a:lnTo>
                  <a:pt x="250465" y="205811"/>
                </a:lnTo>
                <a:lnTo>
                  <a:pt x="258412" y="190315"/>
                </a:lnTo>
                <a:lnTo>
                  <a:pt x="267153" y="175615"/>
                </a:lnTo>
                <a:lnTo>
                  <a:pt x="276291" y="160516"/>
                </a:lnTo>
                <a:lnTo>
                  <a:pt x="286621" y="146610"/>
                </a:lnTo>
                <a:lnTo>
                  <a:pt x="297746" y="132307"/>
                </a:lnTo>
                <a:lnTo>
                  <a:pt x="309665" y="118798"/>
                </a:lnTo>
                <a:lnTo>
                  <a:pt x="322379" y="105289"/>
                </a:lnTo>
                <a:lnTo>
                  <a:pt x="335491" y="92575"/>
                </a:lnTo>
                <a:lnTo>
                  <a:pt x="349397" y="80655"/>
                </a:lnTo>
                <a:lnTo>
                  <a:pt x="363303" y="69530"/>
                </a:lnTo>
                <a:lnTo>
                  <a:pt x="378003" y="59200"/>
                </a:lnTo>
                <a:lnTo>
                  <a:pt x="392307" y="50062"/>
                </a:lnTo>
                <a:lnTo>
                  <a:pt x="407405" y="41321"/>
                </a:lnTo>
                <a:lnTo>
                  <a:pt x="422900" y="33374"/>
                </a:lnTo>
                <a:lnTo>
                  <a:pt x="438395" y="26620"/>
                </a:lnTo>
                <a:lnTo>
                  <a:pt x="454288" y="20263"/>
                </a:lnTo>
                <a:lnTo>
                  <a:pt x="470975" y="15098"/>
                </a:lnTo>
                <a:lnTo>
                  <a:pt x="487662" y="10727"/>
                </a:lnTo>
                <a:lnTo>
                  <a:pt x="504747" y="7151"/>
                </a:lnTo>
                <a:lnTo>
                  <a:pt x="522228" y="3973"/>
                </a:lnTo>
                <a:lnTo>
                  <a:pt x="539710" y="1589"/>
                </a:lnTo>
                <a:lnTo>
                  <a:pt x="557589" y="397"/>
                </a:lnTo>
                <a:lnTo>
                  <a:pt x="576263"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在线阅读</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459740" y="1119505"/>
            <a:ext cx="11272520" cy="4618990"/>
          </a:xfrm>
          <a:prstGeom prst="rect">
            <a:avLst/>
          </a:prstGeom>
        </p:spPr>
      </p:pic>
      <p:sp>
        <p:nvSpPr>
          <p:cNvPr id="6" name="文本框 5"/>
          <p:cNvSpPr txBox="1"/>
          <p:nvPr/>
        </p:nvSpPr>
        <p:spPr>
          <a:xfrm>
            <a:off x="1836420" y="4864100"/>
            <a:ext cx="1776730" cy="368300"/>
          </a:xfrm>
          <a:prstGeom prst="rect">
            <a:avLst/>
          </a:prstGeom>
          <a:solidFill>
            <a:schemeClr val="bg1"/>
          </a:solidFill>
        </p:spPr>
        <p:txBody>
          <a:bodyPr wrap="square" rtlCol="0">
            <a:spAutoFit/>
          </a:bodyPr>
          <a:lstStyle/>
          <a:p>
            <a:r>
              <a:rPr lang="zh-CN" altLang="en-US">
                <a:latin typeface="微软雅黑" panose="020B0503020204020204" pitchFamily="34" charset="-122"/>
                <a:ea typeface="微软雅黑" panose="020B0503020204020204" pitchFamily="34" charset="-122"/>
              </a:rPr>
              <a:t>人工智能</a:t>
            </a:r>
            <a:endParaRPr lang="zh-CN" altLang="en-US">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116840" y="977265"/>
            <a:ext cx="11732895" cy="5619750"/>
          </a:xfrm>
          <a:prstGeom prst="rect">
            <a:avLst/>
          </a:prstGeom>
        </p:spPr>
      </p:pic>
      <p:pic>
        <p:nvPicPr>
          <p:cNvPr id="8" name="图片 7"/>
          <p:cNvPicPr>
            <a:picLocks noChangeAspect="1"/>
          </p:cNvPicPr>
          <p:nvPr/>
        </p:nvPicPr>
        <p:blipFill>
          <a:blip r:embed="rId3"/>
          <a:stretch>
            <a:fillRect/>
          </a:stretch>
        </p:blipFill>
        <p:spPr>
          <a:xfrm>
            <a:off x="116840" y="2593340"/>
            <a:ext cx="11382375" cy="14573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在线阅读</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90550" y="1032510"/>
            <a:ext cx="11240770" cy="4650740"/>
          </a:xfrm>
          <a:prstGeom prst="rect">
            <a:avLst/>
          </a:prstGeom>
        </p:spPr>
      </p:pic>
      <p:pic>
        <p:nvPicPr>
          <p:cNvPr id="3" name="图片 2"/>
          <p:cNvPicPr>
            <a:picLocks noChangeAspect="1"/>
          </p:cNvPicPr>
          <p:nvPr/>
        </p:nvPicPr>
        <p:blipFill>
          <a:blip r:embed="rId2"/>
          <a:stretch>
            <a:fillRect/>
          </a:stretch>
        </p:blipFill>
        <p:spPr>
          <a:xfrm>
            <a:off x="195580" y="828040"/>
            <a:ext cx="11801475" cy="56769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97763" y="190345"/>
            <a:ext cx="2011680" cy="645160"/>
          </a:xfrm>
          <a:prstGeom prst="rect">
            <a:avLst/>
          </a:prstGeom>
          <a:noFill/>
        </p:spPr>
        <p:txBody>
          <a:bodyPr wrap="none" rtlCol="0">
            <a:spAutoFit/>
          </a:bodyPr>
          <a:lstStyle/>
          <a:p>
            <a:pPr marL="0" marR="0" lvl="0" indent="0" algn="l" defTabSz="1218565"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中国知网</a:t>
            </a:r>
            <a:endParaRPr kumimoji="0" lang="zh-CN" altLang="en-US" sz="3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a:spLocks noChangeArrowheads="1"/>
          </p:cNvSpPr>
          <p:nvPr/>
        </p:nvSpPr>
        <p:spPr bwMode="auto">
          <a:xfrm>
            <a:off x="483799" y="1349930"/>
            <a:ext cx="722471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defRPr/>
            </a:pPr>
            <a:r>
              <a:rPr kumimoji="0" lang="zh-CN" altLang="zh-CN" sz="2000" b="1"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Calibri" panose="020F0502020204030204" pitchFamily="34" charset="0"/>
              </a:rPr>
              <a:t>国家重大信息化建设项目</a:t>
            </a:r>
            <a:r>
              <a:rPr kumimoji="0" lang="en-US" altLang="zh-CN" sz="2000" b="1"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Calibri" panose="020F0502020204030204" pitchFamily="34" charset="0"/>
              </a:rPr>
              <a:t>“</a:t>
            </a:r>
            <a:r>
              <a:rPr kumimoji="0" lang="zh-CN" altLang="zh-CN" sz="2000" b="1"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Calibri" panose="020F0502020204030204" pitchFamily="34" charset="0"/>
              </a:rPr>
              <a:t>中国知识基础设施工程”</a:t>
            </a:r>
            <a:r>
              <a:rPr kumimoji="0" lang="zh-CN" altLang="en-US" sz="2000" b="1"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Calibri" panose="020F0502020204030204" pitchFamily="34" charset="0"/>
              </a:rPr>
              <a:t> </a:t>
            </a:r>
            <a:endParaRPr kumimoji="0" lang="zh-CN" altLang="en-US" sz="2000" b="1"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Calibri" panose="020F0502020204030204" pitchFamily="34" charset="0"/>
            </a:endParaRPr>
          </a:p>
          <a:p>
            <a:pPr marL="0" marR="0" lvl="0" indent="0" algn="l" defTabSz="914400" rtl="0" eaLnBrk="1" fontAlgn="auto" latinLnBrk="0" hangingPunct="1">
              <a:lnSpc>
                <a:spcPct val="150000"/>
              </a:lnSpc>
              <a:spcBef>
                <a:spcPct val="0"/>
              </a:spcBef>
              <a:spcAft>
                <a:spcPts val="0"/>
              </a:spcAft>
              <a:buClrTx/>
              <a:buSzTx/>
              <a:buFontTx/>
              <a:buNone/>
              <a:defRPr/>
            </a:pPr>
            <a:endParaRPr kumimoji="0" lang="en-US" altLang="zh-CN"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endParaRPr>
          </a:p>
          <a:p>
            <a:pPr marL="0" marR="0" lvl="0" indent="0" algn="l" defTabSz="914400" rtl="0" eaLnBrk="1" fontAlgn="auto" latinLnBrk="0" hangingPunct="1">
              <a:lnSpc>
                <a:spcPct val="150000"/>
              </a:lnSpc>
              <a:spcBef>
                <a:spcPct val="0"/>
              </a:spcBef>
              <a:spcAft>
                <a:spcPts val="0"/>
              </a:spcAft>
              <a:buClrTx/>
              <a:buSzTx/>
              <a:buFontTx/>
              <a:buNone/>
              <a:defRPr/>
            </a:pPr>
            <a:endParaRPr kumimoji="0" lang="zh-CN" altLang="en-US" sz="2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a:p>
            <a:pPr marL="0" marR="0" lvl="0" indent="0" algn="l" defTabSz="914400" rtl="0" eaLnBrk="1" fontAlgn="auto" latinLnBrk="0" hangingPunct="1">
              <a:lnSpc>
                <a:spcPct val="150000"/>
              </a:lnSpc>
              <a:spcBef>
                <a:spcPct val="0"/>
              </a:spcBef>
              <a:spcAft>
                <a:spcPts val="0"/>
              </a:spcAft>
              <a:buClrTx/>
              <a:buSzTx/>
              <a:buFontTx/>
              <a:buNone/>
              <a:defRPr/>
            </a:pPr>
            <a:endParaRPr kumimoji="0" lang="en-US" altLang="zh-CN" sz="24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endParaRPr>
          </a:p>
        </p:txBody>
      </p:sp>
      <p:sp>
        <p:nvSpPr>
          <p:cNvPr id="11" name="文本框 10"/>
          <p:cNvSpPr txBox="1">
            <a:spLocks noChangeArrowheads="1"/>
          </p:cNvSpPr>
          <p:nvPr/>
        </p:nvSpPr>
        <p:spPr bwMode="auto">
          <a:xfrm>
            <a:off x="6673850" y="3284538"/>
            <a:ext cx="5303838"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rPr>
              <a:t>CNKI工程于1995年正式立项，在政府及社会各界多方努力下，建成了世界上全文信息量规模最大的“CNKI数字图书馆——</a:t>
            </a:r>
            <a:r>
              <a:rPr kumimoji="0" lang="zh-CN" altLang="en-US" sz="2400" b="0" i="0" u="none" strike="noStrike" kern="1200" cap="none" spc="0" normalizeH="0" baseline="0" noProof="0" dirty="0">
                <a:ln>
                  <a:noFill/>
                </a:ln>
                <a:solidFill>
                  <a:srgbClr val="C00000"/>
                </a:solidFill>
                <a:effectLst/>
                <a:uLnTx/>
                <a:uFillTx/>
                <a:latin typeface="锐字工房云字库大标宋GBK" pitchFamily="34" charset="-122"/>
                <a:ea typeface="锐字工房云字库大标宋GBK" pitchFamily="34" charset="-122"/>
                <a:cs typeface="+mn-cs"/>
                <a:sym typeface="+mn-ea"/>
              </a:rPr>
              <a:t>中国知网</a:t>
            </a:r>
            <a:r>
              <a:rPr kumimoji="0" lang="zh-CN" altLang="en-US"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rPr>
              <a:t>”</a:t>
            </a:r>
            <a:endParaRPr kumimoji="0" lang="zh-CN" altLang="en-US"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endParaRPr>
          </a:p>
          <a:p>
            <a:pPr marL="0" marR="0" lvl="0" indent="0" algn="l" defTabSz="914400"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Calibri" panose="020F0502020204030204" pitchFamily="34" charset="0"/>
              </a:rPr>
              <a:t>平台网址：</a:t>
            </a:r>
            <a:r>
              <a:rPr kumimoji="0" lang="zh-CN" altLang="en-US" sz="2800" b="0" i="0" u="none" strike="noStrike" kern="1200" cap="none" spc="0" normalizeH="0" baseline="0" noProof="0" dirty="0">
                <a:ln>
                  <a:noFill/>
                </a:ln>
                <a:solidFill>
                  <a:srgbClr val="C00000"/>
                </a:solidFill>
                <a:effectLst/>
                <a:uLnTx/>
                <a:uFillTx/>
                <a:latin typeface="锐字工房云字库大标宋GBK" pitchFamily="34" charset="-122"/>
                <a:ea typeface="锐字工房云字库大标宋GBK" pitchFamily="34" charset="-122"/>
                <a:cs typeface="+mn-cs"/>
                <a:sym typeface="Calibri" panose="020F0502020204030204" pitchFamily="34" charset="0"/>
              </a:rPr>
              <a:t>www.cnki.net</a:t>
            </a:r>
            <a:endParaRPr kumimoji="0" lang="zh-CN" altLang="en-US" sz="2800" b="0" i="0" u="none" strike="noStrike" kern="1200" cap="none" spc="0" normalizeH="0" baseline="0" noProof="0" dirty="0">
              <a:ln>
                <a:noFill/>
              </a:ln>
              <a:solidFill>
                <a:srgbClr val="C00000"/>
              </a:solidFill>
              <a:effectLst/>
              <a:uLnTx/>
              <a:uFillTx/>
              <a:latin typeface="锐字工房云字库大标宋GBK" pitchFamily="34" charset="-122"/>
              <a:ea typeface="锐字工房云字库大标宋GBK" pitchFamily="34" charset="-122"/>
              <a:cs typeface="+mn-cs"/>
              <a:sym typeface="Calibri" panose="020F0502020204030204" pitchFamily="34" charset="0"/>
            </a:endParaRPr>
          </a:p>
        </p:txBody>
      </p:sp>
      <p:sp>
        <p:nvSpPr>
          <p:cNvPr id="13" name="文本框 12"/>
          <p:cNvSpPr txBox="1">
            <a:spLocks noChangeArrowheads="1"/>
          </p:cNvSpPr>
          <p:nvPr/>
        </p:nvSpPr>
        <p:spPr bwMode="auto">
          <a:xfrm>
            <a:off x="282591" y="1877696"/>
            <a:ext cx="1080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rPr>
              <a:t>（</a:t>
            </a:r>
            <a:r>
              <a:rPr kumimoji="0" lang="en-US" altLang="zh-CN"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rPr>
              <a:t>China National Knowledge Infrastructure</a:t>
            </a:r>
            <a:r>
              <a:rPr kumimoji="0" lang="zh-CN" altLang="en-US"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rPr>
              <a:t>，简称 </a:t>
            </a:r>
            <a:r>
              <a:rPr kumimoji="0" lang="en-US" altLang="zh-CN" sz="2400" b="0" i="0" u="none" strike="noStrike" kern="1200" cap="none" spc="0" normalizeH="0" baseline="0" noProof="0" dirty="0">
                <a:ln>
                  <a:noFill/>
                </a:ln>
                <a:solidFill>
                  <a:srgbClr val="C00000"/>
                </a:solidFill>
                <a:effectLst/>
                <a:uLnTx/>
                <a:uFillTx/>
                <a:latin typeface="锐字工房云字库大标宋GBK" pitchFamily="34" charset="-122"/>
                <a:ea typeface="锐字工房云字库大标宋GBK" pitchFamily="34" charset="-122"/>
                <a:cs typeface="+mn-cs"/>
                <a:sym typeface="+mn-ea"/>
              </a:rPr>
              <a:t>CNKI</a:t>
            </a:r>
            <a:r>
              <a:rPr kumimoji="0" lang="zh-CN" altLang="en-US" sz="2000" b="0" i="0" u="none" strike="noStrike" kern="1200" cap="none" spc="0" normalizeH="0" baseline="0" noProof="0" dirty="0">
                <a:ln>
                  <a:noFill/>
                </a:ln>
                <a:solidFill>
                  <a:srgbClr val="000000"/>
                </a:solidFill>
                <a:effectLst/>
                <a:uLnTx/>
                <a:uFillTx/>
                <a:latin typeface="锐字工房云字库大标宋GBK" pitchFamily="34" charset="-122"/>
                <a:ea typeface="锐字工房云字库大标宋GBK" pitchFamily="34" charset="-122"/>
                <a:cs typeface="+mn-cs"/>
                <a:sym typeface="+mn-ea"/>
              </a:rPr>
              <a:t>）</a:t>
            </a:r>
            <a:endParaRPr kumimoji="0" lang="zh-CN" altLang="en-US" sz="2000" b="1" i="0" u="none" strike="noStrike" kern="1200" cap="none" spc="0" normalizeH="0" baseline="0" noProof="0" dirty="0">
              <a:ln>
                <a:noFill/>
              </a:ln>
              <a:solidFill>
                <a:srgbClr val="FF0000"/>
              </a:solidFill>
              <a:effectLst/>
              <a:uLnTx/>
              <a:uFillTx/>
              <a:latin typeface="锐字工房云字库大标宋GBK" pitchFamily="34" charset="-122"/>
              <a:ea typeface="锐字工房云字库大标宋GBK" pitchFamily="34" charset="-122"/>
              <a:cs typeface="+mn-cs"/>
              <a:sym typeface="+mn-ea"/>
            </a:endParaRPr>
          </a:p>
        </p:txBody>
      </p:sp>
      <p:pic>
        <p:nvPicPr>
          <p:cNvPr id="15" name="图片 14"/>
          <p:cNvPicPr>
            <a:picLocks noChangeAspect="1"/>
          </p:cNvPicPr>
          <p:nvPr/>
        </p:nvPicPr>
        <p:blipFill>
          <a:blip r:embed="rId1"/>
          <a:stretch>
            <a:fillRect/>
          </a:stretch>
        </p:blipFill>
        <p:spPr>
          <a:xfrm>
            <a:off x="508952" y="2581117"/>
            <a:ext cx="5903595" cy="3161665"/>
          </a:xfrm>
          <a:prstGeom prst="rect">
            <a:avLst/>
          </a:prstGeom>
          <a:effectLst>
            <a:reflection blurRad="6350" stA="50000" endA="275" endPos="40000" dist="101600" dir="5400000" sy="-100000" algn="bl" rotWithShape="0"/>
          </a:effectLst>
        </p:spPr>
      </p:pic>
      <p:pic>
        <p:nvPicPr>
          <p:cNvPr id="17" name="图片 16" descr="知网LOGO-PN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09719" y="1476217"/>
            <a:ext cx="28321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常用工具</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97915" y="1035050"/>
            <a:ext cx="10077450" cy="1847850"/>
          </a:xfrm>
          <a:prstGeom prst="rect">
            <a:avLst/>
          </a:prstGeom>
        </p:spPr>
      </p:pic>
      <p:pic>
        <p:nvPicPr>
          <p:cNvPr id="3" name="图片 2"/>
          <p:cNvPicPr>
            <a:picLocks noChangeAspect="1"/>
          </p:cNvPicPr>
          <p:nvPr/>
        </p:nvPicPr>
        <p:blipFill>
          <a:blip r:embed="rId2"/>
          <a:stretch>
            <a:fillRect/>
          </a:stretch>
        </p:blipFill>
        <p:spPr>
          <a:xfrm>
            <a:off x="0" y="3159125"/>
            <a:ext cx="8431530" cy="2979420"/>
          </a:xfrm>
          <a:prstGeom prst="rect">
            <a:avLst/>
          </a:prstGeom>
        </p:spPr>
      </p:pic>
      <p:pic>
        <p:nvPicPr>
          <p:cNvPr id="8" name="图片 7"/>
          <p:cNvPicPr>
            <a:picLocks noChangeAspect="1"/>
          </p:cNvPicPr>
          <p:nvPr/>
        </p:nvPicPr>
        <p:blipFill>
          <a:blip r:embed="rId3"/>
          <a:stretch>
            <a:fillRect/>
          </a:stretch>
        </p:blipFill>
        <p:spPr>
          <a:xfrm>
            <a:off x="4391025" y="3089910"/>
            <a:ext cx="7650480" cy="311785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辅助工具</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95275" y="1052512"/>
            <a:ext cx="11601450" cy="4752975"/>
          </a:xfrm>
          <a:prstGeom prst="rect">
            <a:avLst/>
          </a:prstGeom>
        </p:spPr>
      </p:pic>
      <p:pic>
        <p:nvPicPr>
          <p:cNvPr id="6" name="图片 5"/>
          <p:cNvPicPr>
            <a:picLocks noChangeAspect="1"/>
          </p:cNvPicPr>
          <p:nvPr/>
        </p:nvPicPr>
        <p:blipFill>
          <a:blip r:embed="rId2"/>
          <a:stretch>
            <a:fillRect/>
          </a:stretch>
        </p:blipFill>
        <p:spPr>
          <a:xfrm>
            <a:off x="0" y="1052512"/>
            <a:ext cx="12192000" cy="521476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文献下载</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14583" y="988973"/>
            <a:ext cx="10362834" cy="5502314"/>
          </a:xfrm>
          <a:prstGeom prst="rect">
            <a:avLst/>
          </a:prstGeom>
        </p:spPr>
      </p:pic>
    </p:spTree>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2500" y="1093625"/>
            <a:ext cx="10287000" cy="5581650"/>
          </a:xfrm>
          <a:prstGeom prst="rect">
            <a:avLst/>
          </a:prstGeom>
        </p:spPr>
      </p:pic>
      <p:sp>
        <p:nvSpPr>
          <p:cNvPr id="5" name="TextBox 22"/>
          <p:cNvSpPr txBox="1"/>
          <p:nvPr/>
        </p:nvSpPr>
        <p:spPr>
          <a:xfrm>
            <a:off x="1097763" y="182725"/>
            <a:ext cx="2011680" cy="645160"/>
          </a:xfrm>
          <a:prstGeom prst="rect">
            <a:avLst/>
          </a:prstGeom>
          <a:noFill/>
        </p:spPr>
        <p:txBody>
          <a:bodyPr wrap="none" rtlCol="0">
            <a:spAutoFit/>
          </a:bodyPr>
          <a:lstStyle/>
          <a:p>
            <a:pPr defTabSz="1218565"/>
            <a:r>
              <a:rPr lang="zh-CN" altLang="en-US" sz="3600" b="1" dirty="0">
                <a:solidFill>
                  <a:schemeClr val="tx1"/>
                </a:solidFill>
                <a:latin typeface="微软雅黑" panose="020B0503020204020204" pitchFamily="34" charset="-122"/>
                <a:ea typeface="微软雅黑" panose="020B0503020204020204" pitchFamily="34" charset="-122"/>
              </a:rPr>
              <a:t>文献下载</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2" name="圆角矩形 1"/>
          <p:cNvSpPr/>
          <p:nvPr/>
        </p:nvSpPr>
        <p:spPr>
          <a:xfrm>
            <a:off x="2420785" y="5462221"/>
            <a:ext cx="1377315" cy="516548"/>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grpSp>
        <p:nvGrpSpPr>
          <p:cNvPr id="71684" name="Group 2"/>
          <p:cNvGrpSpPr/>
          <p:nvPr/>
        </p:nvGrpSpPr>
        <p:grpSpPr>
          <a:xfrm>
            <a:off x="205105" y="1022985"/>
            <a:ext cx="9777730" cy="5613811"/>
            <a:chOff x="0" y="0"/>
            <a:chExt cx="18859" cy="8539"/>
          </a:xfrm>
        </p:grpSpPr>
        <p:sp>
          <p:nvSpPr>
            <p:cNvPr id="57347" name="Text Box 23"/>
            <p:cNvSpPr/>
            <p:nvPr/>
          </p:nvSpPr>
          <p:spPr>
            <a:xfrm>
              <a:off x="0" y="2390"/>
              <a:ext cx="4177" cy="2386"/>
            </a:xfrm>
            <a:prstGeom prst="rect">
              <a:avLst/>
            </a:prstGeom>
            <a:noFill/>
            <a:ln w="9525">
              <a:noFill/>
            </a:ln>
          </p:spPr>
          <p:txBody>
            <a:bodyPr vert="horz" wrap="square" anchor="t">
              <a:spAutoFit/>
              <a:scene3d>
                <a:camera prst="orthographicFront"/>
                <a:lightRig rig="threePt" dir="t"/>
              </a:scene3d>
            </a:bodyPr>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基本信息</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单期内容</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全期目录</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影响力趋势</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推荐文献、作者、期刊</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48" name="Text Box 29"/>
            <p:cNvSpPr/>
            <p:nvPr/>
          </p:nvSpPr>
          <p:spPr>
            <a:xfrm>
              <a:off x="0" y="4430"/>
              <a:ext cx="3457" cy="2760"/>
            </a:xfrm>
            <a:prstGeom prst="rect">
              <a:avLst/>
            </a:prstGeom>
            <a:noFill/>
            <a:ln w="9525">
              <a:noFill/>
            </a:ln>
          </p:spPr>
          <p:txBody>
            <a:bodyPr vert="horz" wrap="square" anchor="t">
              <a:spAutoFit/>
              <a:scene3d>
                <a:camera prst="orthographicFront"/>
                <a:lightRig rig="threePt" dir="t"/>
              </a:scene3d>
            </a:bodyPr>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百科辞典解释</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所属领域</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相似、相关词</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关键、相关文献</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学科分布</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相关作者</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相关机构</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71687" name="Group 5"/>
            <p:cNvGrpSpPr/>
            <p:nvPr/>
          </p:nvGrpSpPr>
          <p:grpSpPr>
            <a:xfrm>
              <a:off x="1837" y="0"/>
              <a:ext cx="17022" cy="8539"/>
              <a:chOff x="0" y="0"/>
              <a:chExt cx="17022" cy="8539"/>
            </a:xfrm>
          </p:grpSpPr>
          <p:sp>
            <p:nvSpPr>
              <p:cNvPr id="57350" name="Oval 2"/>
              <p:cNvSpPr/>
              <p:nvPr/>
            </p:nvSpPr>
            <p:spPr>
              <a:xfrm flipH="1" flipV="1">
                <a:off x="5182" y="3205"/>
                <a:ext cx="747" cy="560"/>
              </a:xfrm>
              <a:prstGeom prst="ellipse">
                <a:avLst/>
              </a:prstGeom>
              <a:noFill/>
              <a:ln w="25400" cap="flat" cmpd="sng">
                <a:solidFill>
                  <a:srgbClr val="AFDDFF"/>
                </a:solidFill>
                <a:prstDash val="solid"/>
                <a:headEnd type="none" w="med" len="med"/>
                <a:tailEnd type="none" w="med" len="med"/>
              </a:ln>
            </p:spPr>
            <p:txBody>
              <a:bodyPr vert="horz" wrap="square" anchor="t"/>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51" name="Oval 3"/>
              <p:cNvSpPr/>
              <p:nvPr/>
            </p:nvSpPr>
            <p:spPr>
              <a:xfrm flipH="1" flipV="1">
                <a:off x="7116" y="2423"/>
                <a:ext cx="747" cy="560"/>
              </a:xfrm>
              <a:prstGeom prst="ellipse">
                <a:avLst/>
              </a:prstGeom>
              <a:noFill/>
              <a:ln w="25400" cap="flat" cmpd="sng">
                <a:solidFill>
                  <a:srgbClr val="AFDDFF"/>
                </a:solidFill>
                <a:prstDash val="solid"/>
                <a:headEnd type="none" w="med" len="med"/>
                <a:tailEnd type="none" w="med" len="med"/>
              </a:ln>
            </p:spPr>
            <p:txBody>
              <a:bodyPr vert="horz" wrap="square" anchor="t"/>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52" name="Oval 4"/>
              <p:cNvSpPr/>
              <p:nvPr/>
            </p:nvSpPr>
            <p:spPr>
              <a:xfrm flipH="1" flipV="1">
                <a:off x="9963" y="4830"/>
                <a:ext cx="747" cy="560"/>
              </a:xfrm>
              <a:prstGeom prst="ellipse">
                <a:avLst/>
              </a:prstGeom>
              <a:noFill/>
              <a:ln w="25400" cap="flat" cmpd="sng">
                <a:solidFill>
                  <a:srgbClr val="AFDDFF"/>
                </a:solidFill>
                <a:prstDash val="solid"/>
                <a:headEnd type="none" w="med" len="med"/>
                <a:tailEnd type="none" w="med" len="med"/>
              </a:ln>
            </p:spPr>
            <p:txBody>
              <a:bodyPr vert="horz" wrap="square" anchor="t"/>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53" name="Oval 5"/>
              <p:cNvSpPr/>
              <p:nvPr/>
            </p:nvSpPr>
            <p:spPr>
              <a:xfrm flipH="1" flipV="1">
                <a:off x="9173" y="6248"/>
                <a:ext cx="747" cy="560"/>
              </a:xfrm>
              <a:prstGeom prst="ellipse">
                <a:avLst/>
              </a:prstGeom>
              <a:noFill/>
              <a:ln w="25400" cap="flat" cmpd="sng">
                <a:solidFill>
                  <a:srgbClr val="AFDDFF"/>
                </a:solidFill>
                <a:prstDash val="solid"/>
                <a:headEnd type="none" w="med" len="med"/>
                <a:tailEnd type="none" w="med" len="med"/>
              </a:ln>
            </p:spPr>
            <p:txBody>
              <a:bodyPr vert="horz" wrap="square" anchor="t"/>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54" name="Oval 6"/>
              <p:cNvSpPr/>
              <p:nvPr/>
            </p:nvSpPr>
            <p:spPr>
              <a:xfrm flipH="1" flipV="1">
                <a:off x="4625" y="6128"/>
                <a:ext cx="750" cy="560"/>
              </a:xfrm>
              <a:prstGeom prst="ellipse">
                <a:avLst/>
              </a:prstGeom>
              <a:noFill/>
              <a:ln w="25400" cap="flat" cmpd="sng">
                <a:solidFill>
                  <a:srgbClr val="AFDDFF"/>
                </a:solidFill>
                <a:prstDash val="solid"/>
                <a:headEnd type="none" w="med" len="med"/>
                <a:tailEnd type="none" w="med" len="med"/>
              </a:ln>
            </p:spPr>
            <p:txBody>
              <a:bodyPr vert="horz" wrap="square" anchor="t"/>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55" name="Oval 7"/>
              <p:cNvSpPr/>
              <p:nvPr/>
            </p:nvSpPr>
            <p:spPr>
              <a:xfrm flipH="1" flipV="1">
                <a:off x="3808" y="4775"/>
                <a:ext cx="747" cy="563"/>
              </a:xfrm>
              <a:prstGeom prst="ellipse">
                <a:avLst/>
              </a:prstGeom>
              <a:noFill/>
              <a:ln w="25400" cap="flat" cmpd="sng">
                <a:solidFill>
                  <a:srgbClr val="AFDDFF"/>
                </a:solidFill>
                <a:prstDash val="solid"/>
                <a:headEnd type="none" w="med" len="med"/>
                <a:tailEnd type="none" w="med" len="med"/>
              </a:ln>
            </p:spPr>
            <p:txBody>
              <a:bodyPr vert="horz" wrap="square" anchor="t"/>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56" name="Oval 8"/>
              <p:cNvSpPr/>
              <p:nvPr/>
            </p:nvSpPr>
            <p:spPr>
              <a:xfrm>
                <a:off x="3481" y="1935"/>
                <a:ext cx="7713" cy="5785"/>
              </a:xfrm>
              <a:prstGeom prst="ellipse">
                <a:avLst/>
              </a:prstGeom>
              <a:noFill/>
              <a:ln w="25400" cap="flat" cmpd="sng">
                <a:solidFill>
                  <a:srgbClr val="ADDAFF"/>
                </a:solidFill>
                <a:prstDash val="solid"/>
                <a:headEnd type="none" w="med" len="med"/>
                <a:tailEnd type="none" w="med" len="med"/>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57" name="AutoShape 10"/>
              <p:cNvSpPr/>
              <p:nvPr/>
            </p:nvSpPr>
            <p:spPr>
              <a:xfrm>
                <a:off x="6442" y="1595"/>
                <a:ext cx="1934" cy="680"/>
              </a:xfrm>
              <a:prstGeom prst="flowChartProcess">
                <a:avLst/>
              </a:prstGeom>
              <a:solidFill>
                <a:srgbClr val="5B9BD0">
                  <a:alpha val="100000"/>
                </a:srgbClr>
              </a:solidFill>
              <a:ln w="9525">
                <a:noFill/>
              </a:ln>
            </p:spPr>
            <p:txBody>
              <a:bodyPr vert="horz"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文献</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58" name="AutoShape 11"/>
              <p:cNvSpPr/>
              <p:nvPr/>
            </p:nvSpPr>
            <p:spPr>
              <a:xfrm>
                <a:off x="10010" y="2955"/>
                <a:ext cx="1937" cy="680"/>
              </a:xfrm>
              <a:prstGeom prst="flowChartProcess">
                <a:avLst/>
              </a:prstGeom>
              <a:solidFill>
                <a:srgbClr val="EE7E34">
                  <a:alpha val="100000"/>
                </a:srgbClr>
              </a:solidFill>
              <a:ln w="9525">
                <a:noFill/>
              </a:ln>
            </p:spPr>
            <p:txBody>
              <a:bodyPr vert="horz" wrap="none" lIns="90170" tIns="46990" rIns="90170" bIns="4699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作者</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59" name="AutoShape 12"/>
              <p:cNvSpPr/>
              <p:nvPr/>
            </p:nvSpPr>
            <p:spPr>
              <a:xfrm>
                <a:off x="3995" y="6925"/>
                <a:ext cx="1934" cy="680"/>
              </a:xfrm>
              <a:prstGeom prst="flowChartProcess">
                <a:avLst/>
              </a:prstGeom>
              <a:solidFill>
                <a:srgbClr val="FBB319">
                  <a:alpha val="100000"/>
                </a:srgbClr>
              </a:solidFill>
              <a:ln w="9525">
                <a:noFill/>
              </a:ln>
            </p:spPr>
            <p:txBody>
              <a:bodyPr vert="horz" wrap="none" lIns="90170" tIns="46990" rIns="90170" bIns="4699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基金</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60" name="AutoShape 13"/>
              <p:cNvSpPr/>
              <p:nvPr/>
            </p:nvSpPr>
            <p:spPr>
              <a:xfrm>
                <a:off x="2058" y="5110"/>
                <a:ext cx="1937" cy="680"/>
              </a:xfrm>
              <a:prstGeom prst="flowChartProcess">
                <a:avLst/>
              </a:prstGeom>
              <a:solidFill>
                <a:srgbClr val="FF5050">
                  <a:alpha val="71999"/>
                </a:srgbClr>
              </a:solidFill>
              <a:ln w="9525">
                <a:noFill/>
              </a:ln>
            </p:spPr>
            <p:txBody>
              <a:bodyPr vert="horz" wrap="none" lIns="90170" tIns="46990" rIns="90170" bIns="4699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关键词</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61" name="AutoShape 14"/>
              <p:cNvSpPr/>
              <p:nvPr/>
            </p:nvSpPr>
            <p:spPr>
              <a:xfrm>
                <a:off x="10587" y="5110"/>
                <a:ext cx="1936" cy="680"/>
              </a:xfrm>
              <a:prstGeom prst="flowChartProcess">
                <a:avLst/>
              </a:prstGeom>
              <a:solidFill>
                <a:srgbClr val="9966FF">
                  <a:alpha val="68999"/>
                </a:srgbClr>
              </a:solidFill>
              <a:ln w="9525">
                <a:noFill/>
              </a:ln>
            </p:spPr>
            <p:txBody>
              <a:bodyPr vert="horz" wrap="none" lIns="90170" tIns="46990" rIns="90170" bIns="4699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机构</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62" name="AutoShape 15"/>
              <p:cNvSpPr/>
              <p:nvPr/>
            </p:nvSpPr>
            <p:spPr>
              <a:xfrm>
                <a:off x="8649" y="6925"/>
                <a:ext cx="1938" cy="680"/>
              </a:xfrm>
              <a:prstGeom prst="flowChartProcess">
                <a:avLst/>
              </a:prstGeom>
              <a:solidFill>
                <a:srgbClr val="FFFFFF">
                  <a:alpha val="67000"/>
                </a:srgbClr>
              </a:solidFill>
              <a:ln w="9525">
                <a:noFill/>
              </a:ln>
            </p:spPr>
            <p:txBody>
              <a:bodyPr vert="horz" wrap="none" lIns="90170" tIns="46990" rIns="90170" bIns="46990" anchor="ctr">
                <a:scene3d>
                  <a:camera prst="orthographicFront"/>
                  <a:lightRig rig="threePt" dir="t"/>
                </a:scene3d>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学科</a:t>
                </a:r>
                <a:endParaRPr kumimoji="0" lang="zh-CN" altLang="en-US" sz="20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63" name="AutoShape 16"/>
              <p:cNvSpPr/>
              <p:nvPr/>
            </p:nvSpPr>
            <p:spPr>
              <a:xfrm>
                <a:off x="3025" y="2955"/>
                <a:ext cx="1936" cy="680"/>
              </a:xfrm>
              <a:prstGeom prst="flowChartProcess">
                <a:avLst/>
              </a:prstGeom>
              <a:solidFill>
                <a:srgbClr val="6EAF44">
                  <a:alpha val="100000"/>
                </a:srgbClr>
              </a:solidFill>
              <a:ln w="9525">
                <a:noFill/>
              </a:ln>
            </p:spPr>
            <p:txBody>
              <a:bodyPr vert="horz" wrap="none" lIns="90170" tIns="46990" rIns="90170" bIns="46990"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刊物</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64" name="Text Box 17"/>
              <p:cNvSpPr/>
              <p:nvPr/>
            </p:nvSpPr>
            <p:spPr>
              <a:xfrm>
                <a:off x="5673" y="800"/>
                <a:ext cx="2040" cy="888"/>
              </a:xfrm>
              <a:prstGeom prst="rect">
                <a:avLst/>
              </a:prstGeom>
              <a:noFill/>
              <a:ln w="9525">
                <a:noFill/>
              </a:ln>
            </p:spPr>
            <p:txBody>
              <a:bodyPr vert="horz" wrap="square" anchor="t">
                <a:spAutoFit/>
                <a:scene3d>
                  <a:camera prst="orthographicFront"/>
                  <a:lightRig rig="threePt" dir="t"/>
                </a:scene3d>
              </a:bodyPr>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知识节点</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知识网络</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65" name="Line 18"/>
              <p:cNvSpPr/>
              <p:nvPr/>
            </p:nvSpPr>
            <p:spPr>
              <a:xfrm flipV="1">
                <a:off x="5852" y="1693"/>
                <a:ext cx="934" cy="2"/>
              </a:xfrm>
              <a:prstGeom prst="line">
                <a:avLst/>
              </a:prstGeom>
              <a:ln w="9525" cap="flat" cmpd="sng">
                <a:solidFill>
                  <a:srgbClr val="0B69B1"/>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66" name="Oval 19"/>
              <p:cNvSpPr/>
              <p:nvPr/>
            </p:nvSpPr>
            <p:spPr>
              <a:xfrm flipV="1">
                <a:off x="5772" y="1628"/>
                <a:ext cx="157" cy="117"/>
              </a:xfrm>
              <a:prstGeom prst="ellipse">
                <a:avLst/>
              </a:prstGeom>
              <a:solidFill>
                <a:srgbClr val="0B69B1">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67" name="Text Box 20"/>
              <p:cNvSpPr/>
              <p:nvPr/>
            </p:nvSpPr>
            <p:spPr>
              <a:xfrm>
                <a:off x="11990" y="543"/>
                <a:ext cx="3587" cy="3135"/>
              </a:xfrm>
              <a:prstGeom prst="rect">
                <a:avLst/>
              </a:prstGeom>
              <a:noFill/>
              <a:ln w="9525">
                <a:noFill/>
              </a:ln>
            </p:spPr>
            <p:txBody>
              <a:bodyPr vert="horz" wrap="square" anchor="t">
                <a:spAutoFit/>
                <a:scene3d>
                  <a:camera prst="orthographicFront"/>
                  <a:lightRig rig="threePt" dir="t"/>
                </a:scene3d>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基本信息</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作者关注领域</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获得支持的基金</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作者文献</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曾参考的文献</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作者的导师</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合作作者</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指导的学生</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68" name="Line 21"/>
              <p:cNvSpPr/>
              <p:nvPr/>
            </p:nvSpPr>
            <p:spPr>
              <a:xfrm flipV="1">
                <a:off x="11723" y="3368"/>
                <a:ext cx="2571" cy="2"/>
              </a:xfrm>
              <a:prstGeom prst="line">
                <a:avLst/>
              </a:prstGeom>
              <a:ln w="9525" cap="flat" cmpd="sng">
                <a:solidFill>
                  <a:srgbClr val="0B69B1"/>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69" name="Oval 22"/>
              <p:cNvSpPr/>
              <p:nvPr/>
            </p:nvSpPr>
            <p:spPr>
              <a:xfrm flipV="1">
                <a:off x="14198" y="3328"/>
                <a:ext cx="160" cy="120"/>
              </a:xfrm>
              <a:prstGeom prst="ellipse">
                <a:avLst/>
              </a:prstGeom>
              <a:solidFill>
                <a:srgbClr val="0B69B1">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70" name="Line 24"/>
              <p:cNvSpPr/>
              <p:nvPr/>
            </p:nvSpPr>
            <p:spPr>
              <a:xfrm flipV="1">
                <a:off x="2421" y="3495"/>
                <a:ext cx="744" cy="0"/>
              </a:xfrm>
              <a:prstGeom prst="line">
                <a:avLst/>
              </a:prstGeom>
              <a:ln w="9525" cap="flat" cmpd="sng">
                <a:solidFill>
                  <a:srgbClr val="0B69B1"/>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71" name="Oval 25"/>
              <p:cNvSpPr/>
              <p:nvPr/>
            </p:nvSpPr>
            <p:spPr>
              <a:xfrm flipV="1">
                <a:off x="2341" y="3448"/>
                <a:ext cx="160" cy="117"/>
              </a:xfrm>
              <a:prstGeom prst="ellipse">
                <a:avLst/>
              </a:prstGeom>
              <a:solidFill>
                <a:srgbClr val="0B69B1">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72" name="Text Box 26"/>
              <p:cNvSpPr/>
              <p:nvPr/>
            </p:nvSpPr>
            <p:spPr>
              <a:xfrm>
                <a:off x="12917" y="4528"/>
                <a:ext cx="3588" cy="2386"/>
              </a:xfrm>
              <a:prstGeom prst="rect">
                <a:avLst/>
              </a:prstGeom>
              <a:noFill/>
              <a:ln w="9525">
                <a:noFill/>
              </a:ln>
            </p:spPr>
            <p:txBody>
              <a:bodyPr vert="horz" wrap="square" anchor="t">
                <a:spAutoFit/>
                <a:scene3d>
                  <a:camera prst="orthographicFront"/>
                  <a:lightRig rig="threePt" dir="t"/>
                </a:scene3d>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基本信息</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机构作者</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主办刊物</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重点学科</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机构文献</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上下级机构</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73" name="Line 27"/>
              <p:cNvSpPr/>
              <p:nvPr/>
            </p:nvSpPr>
            <p:spPr>
              <a:xfrm flipV="1">
                <a:off x="12264" y="5540"/>
                <a:ext cx="637" cy="8"/>
              </a:xfrm>
              <a:prstGeom prst="line">
                <a:avLst/>
              </a:prstGeom>
              <a:ln w="9525" cap="flat" cmpd="sng">
                <a:solidFill>
                  <a:srgbClr val="0B69B1"/>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74" name="Oval 28"/>
              <p:cNvSpPr/>
              <p:nvPr/>
            </p:nvSpPr>
            <p:spPr>
              <a:xfrm flipV="1">
                <a:off x="12757" y="5490"/>
                <a:ext cx="160" cy="118"/>
              </a:xfrm>
              <a:prstGeom prst="ellipse">
                <a:avLst/>
              </a:prstGeom>
              <a:solidFill>
                <a:srgbClr val="0B69B1">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75" name="Text Box 30"/>
              <p:cNvSpPr/>
              <p:nvPr/>
            </p:nvSpPr>
            <p:spPr>
              <a:xfrm>
                <a:off x="11056" y="7115"/>
                <a:ext cx="3588" cy="513"/>
              </a:xfrm>
              <a:prstGeom prst="rect">
                <a:avLst/>
              </a:prstGeom>
              <a:noFill/>
              <a:ln w="9525">
                <a:noFill/>
              </a:ln>
            </p:spPr>
            <p:txBody>
              <a:bodyPr vert="horz" wrap="square" anchor="t">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a:t>
                </a:r>
                <a:endParaRPr kumimoji="0" lang="zh-CN"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76" name="Line 31"/>
              <p:cNvSpPr/>
              <p:nvPr/>
            </p:nvSpPr>
            <p:spPr>
              <a:xfrm>
                <a:off x="10263" y="7430"/>
                <a:ext cx="638" cy="0"/>
              </a:xfrm>
              <a:prstGeom prst="line">
                <a:avLst/>
              </a:prstGeom>
              <a:ln w="9525" cap="flat" cmpd="sng">
                <a:solidFill>
                  <a:srgbClr val="0B69B1"/>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77" name="Oval 32"/>
              <p:cNvSpPr/>
              <p:nvPr/>
            </p:nvSpPr>
            <p:spPr>
              <a:xfrm flipV="1">
                <a:off x="10901" y="7390"/>
                <a:ext cx="155" cy="118"/>
              </a:xfrm>
              <a:prstGeom prst="ellipse">
                <a:avLst/>
              </a:prstGeom>
              <a:solidFill>
                <a:srgbClr val="0B69B1">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78" name="Line 33"/>
              <p:cNvSpPr/>
              <p:nvPr/>
            </p:nvSpPr>
            <p:spPr>
              <a:xfrm>
                <a:off x="1667" y="5675"/>
                <a:ext cx="754" cy="3"/>
              </a:xfrm>
              <a:prstGeom prst="line">
                <a:avLst/>
              </a:prstGeom>
              <a:ln w="9525" cap="flat" cmpd="sng">
                <a:solidFill>
                  <a:srgbClr val="0B69B1"/>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79" name="Oval 34"/>
              <p:cNvSpPr/>
              <p:nvPr/>
            </p:nvSpPr>
            <p:spPr>
              <a:xfrm flipV="1">
                <a:off x="1641" y="5613"/>
                <a:ext cx="160" cy="117"/>
              </a:xfrm>
              <a:prstGeom prst="ellipse">
                <a:avLst/>
              </a:prstGeom>
              <a:solidFill>
                <a:srgbClr val="0B69B1">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80" name="Text Box 35"/>
              <p:cNvSpPr/>
              <p:nvPr/>
            </p:nvSpPr>
            <p:spPr>
              <a:xfrm>
                <a:off x="0" y="6528"/>
                <a:ext cx="3588" cy="2011"/>
              </a:xfrm>
              <a:prstGeom prst="rect">
                <a:avLst/>
              </a:prstGeom>
              <a:noFill/>
              <a:ln w="9525">
                <a:noFill/>
              </a:ln>
            </p:spPr>
            <p:txBody>
              <a:bodyPr vert="horz" wrap="square" anchor="t">
                <a:spAutoFit/>
                <a:scene3d>
                  <a:camera prst="orthographicFront"/>
                  <a:lightRig rig="threePt" dir="t"/>
                </a:scene3d>
              </a:bodyPr>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基本信息</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基金文献</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高成果领域</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高产出作者</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高产出机构</a:t>
                </a:r>
                <a:endParaRPr kumimoji="0" lang="zh-CN" altLang="en-US" sz="1600" b="0" i="0" u="none" strike="noStrike" kern="1200" cap="none" spc="0" normalizeH="0" baseline="0" noProof="0" dirty="0">
                  <a:ln>
                    <a:noFill/>
                  </a:ln>
                  <a:solidFill>
                    <a:srgbClr val="5B9BD5"/>
                  </a:solidFill>
                  <a:effectLst>
                    <a:outerShdw blurRad="38100" dist="25400" dir="5400000" algn="ctr" rotWithShape="0">
                      <a:srgbClr val="6E747A">
                        <a:alpha val="43000"/>
                      </a:srgb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81" name="Line 36"/>
              <p:cNvSpPr/>
              <p:nvPr/>
            </p:nvSpPr>
            <p:spPr>
              <a:xfrm flipV="1">
                <a:off x="3481" y="7430"/>
                <a:ext cx="738" cy="0"/>
              </a:xfrm>
              <a:prstGeom prst="line">
                <a:avLst/>
              </a:prstGeom>
              <a:ln w="9525" cap="flat" cmpd="sng">
                <a:solidFill>
                  <a:srgbClr val="0B69B1"/>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82" name="Oval 37"/>
              <p:cNvSpPr/>
              <p:nvPr/>
            </p:nvSpPr>
            <p:spPr>
              <a:xfrm flipV="1">
                <a:off x="3478" y="7373"/>
                <a:ext cx="160" cy="120"/>
              </a:xfrm>
              <a:prstGeom prst="ellipse">
                <a:avLst/>
              </a:prstGeom>
              <a:solidFill>
                <a:srgbClr val="0B69B1">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83" name="Line 38"/>
              <p:cNvSpPr/>
              <p:nvPr/>
            </p:nvSpPr>
            <p:spPr>
              <a:xfrm flipV="1">
                <a:off x="4961" y="2370"/>
                <a:ext cx="2726" cy="958"/>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84" name="Line 39"/>
              <p:cNvSpPr/>
              <p:nvPr/>
            </p:nvSpPr>
            <p:spPr>
              <a:xfrm>
                <a:off x="5225" y="3330"/>
                <a:ext cx="4388" cy="3580"/>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85" name="Line 40"/>
              <p:cNvSpPr/>
              <p:nvPr/>
            </p:nvSpPr>
            <p:spPr>
              <a:xfrm flipH="1">
                <a:off x="4182" y="3138"/>
                <a:ext cx="1053" cy="2372"/>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86" name="Oval 41"/>
              <p:cNvSpPr/>
              <p:nvPr/>
            </p:nvSpPr>
            <p:spPr>
              <a:xfrm flipH="1" flipV="1">
                <a:off x="9443" y="2703"/>
                <a:ext cx="746" cy="560"/>
              </a:xfrm>
              <a:prstGeom prst="ellipse">
                <a:avLst/>
              </a:prstGeom>
              <a:noFill/>
              <a:ln w="25400" cap="flat" cmpd="sng">
                <a:solidFill>
                  <a:srgbClr val="085489"/>
                </a:solidFill>
                <a:prstDash val="solid"/>
                <a:headEnd type="none" w="med" len="med"/>
                <a:tailEnd type="none" w="med" len="med"/>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87" name="Line 42"/>
              <p:cNvSpPr/>
              <p:nvPr/>
            </p:nvSpPr>
            <p:spPr>
              <a:xfrm flipH="1">
                <a:off x="4999" y="3285"/>
                <a:ext cx="223" cy="3625"/>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88" name="Line 43"/>
              <p:cNvSpPr/>
              <p:nvPr/>
            </p:nvSpPr>
            <p:spPr>
              <a:xfrm flipV="1">
                <a:off x="4992" y="2370"/>
                <a:ext cx="2610" cy="4440"/>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89" name="Line 44"/>
              <p:cNvSpPr/>
              <p:nvPr/>
            </p:nvSpPr>
            <p:spPr>
              <a:xfrm flipH="1" flipV="1">
                <a:off x="4292" y="5260"/>
                <a:ext cx="783" cy="1363"/>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90" name="Line 45"/>
              <p:cNvSpPr/>
              <p:nvPr/>
            </p:nvSpPr>
            <p:spPr>
              <a:xfrm flipH="1" flipV="1">
                <a:off x="7602" y="2405"/>
                <a:ext cx="2011" cy="4405"/>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91" name="Text Box 46"/>
              <p:cNvSpPr/>
              <p:nvPr/>
            </p:nvSpPr>
            <p:spPr>
              <a:xfrm>
                <a:off x="2451" y="0"/>
                <a:ext cx="2691" cy="2760"/>
              </a:xfrm>
              <a:prstGeom prst="rect">
                <a:avLst/>
              </a:prstGeom>
              <a:noFill/>
              <a:ln w="9525">
                <a:noFill/>
              </a:ln>
            </p:spPr>
            <p:txBody>
              <a:bodyPr vert="horz" wrap="square" anchor="t">
                <a:spAutoFit/>
                <a:scene3d>
                  <a:camera prst="orthographicFront"/>
                  <a:lightRig rig="threePt" dir="t"/>
                </a:scene3d>
              </a:bodyPr>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引文网络</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发表刊物</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相关作者</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相关关键词</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所属学科</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推荐文献、期刊</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392" name="Line 47"/>
              <p:cNvSpPr/>
              <p:nvPr/>
            </p:nvSpPr>
            <p:spPr>
              <a:xfrm flipH="1" flipV="1">
                <a:off x="5222" y="6810"/>
                <a:ext cx="4391" cy="0"/>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93" name="Line 48"/>
              <p:cNvSpPr/>
              <p:nvPr/>
            </p:nvSpPr>
            <p:spPr>
              <a:xfrm flipH="1" flipV="1">
                <a:off x="7602" y="2370"/>
                <a:ext cx="2888" cy="3138"/>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94" name="Line 49"/>
              <p:cNvSpPr/>
              <p:nvPr/>
            </p:nvSpPr>
            <p:spPr>
              <a:xfrm flipH="1" flipV="1">
                <a:off x="5219" y="3330"/>
                <a:ext cx="5117" cy="2178"/>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95" name="Line 50"/>
              <p:cNvSpPr/>
              <p:nvPr/>
            </p:nvSpPr>
            <p:spPr>
              <a:xfrm flipH="1">
                <a:off x="4999" y="5508"/>
                <a:ext cx="5337" cy="1300"/>
              </a:xfrm>
              <a:prstGeom prst="line">
                <a:avLst/>
              </a:prstGeom>
              <a:ln w="25400" cap="flat" cmpd="sng">
                <a:solidFill>
                  <a:srgbClr val="AFDDFF"/>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96" name="Oval 51"/>
              <p:cNvSpPr/>
              <p:nvPr/>
            </p:nvSpPr>
            <p:spPr>
              <a:xfrm flipV="1">
                <a:off x="4775" y="6573"/>
                <a:ext cx="447" cy="337"/>
              </a:xfrm>
              <a:prstGeom prst="ellipse">
                <a:avLst/>
              </a:prstGeom>
              <a:solidFill>
                <a:srgbClr val="0B69B1">
                  <a:alpha val="100000"/>
                </a:srgbClr>
              </a:solidFill>
              <a:ln w="9525">
                <a:noFill/>
              </a:ln>
            </p:spPr>
            <p:txBody>
              <a:bodyPr rot="10800000" vert="horz" wrap="none"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97" name="Oval 52"/>
              <p:cNvSpPr/>
              <p:nvPr/>
            </p:nvSpPr>
            <p:spPr>
              <a:xfrm flipV="1">
                <a:off x="4022" y="5225"/>
                <a:ext cx="446" cy="335"/>
              </a:xfrm>
              <a:prstGeom prst="ellipse">
                <a:avLst/>
              </a:prstGeom>
              <a:solidFill>
                <a:srgbClr val="0B69B1">
                  <a:alpha val="100000"/>
                </a:srgbClr>
              </a:solidFill>
              <a:ln w="9525">
                <a:noFill/>
              </a:ln>
            </p:spPr>
            <p:txBody>
              <a:bodyPr rot="10800000" vert="horz" wrap="none"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398" name="Line 53"/>
              <p:cNvSpPr/>
              <p:nvPr/>
            </p:nvSpPr>
            <p:spPr>
              <a:xfrm flipH="1">
                <a:off x="4999" y="3205"/>
                <a:ext cx="5011" cy="3435"/>
              </a:xfrm>
              <a:prstGeom prst="line">
                <a:avLst/>
              </a:prstGeom>
              <a:ln w="25400" cap="flat" cmpd="sng">
                <a:solidFill>
                  <a:srgbClr val="085489"/>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399" name="Line 54"/>
              <p:cNvSpPr/>
              <p:nvPr/>
            </p:nvSpPr>
            <p:spPr>
              <a:xfrm flipH="1" flipV="1">
                <a:off x="7236" y="2370"/>
                <a:ext cx="2580" cy="915"/>
              </a:xfrm>
              <a:prstGeom prst="line">
                <a:avLst/>
              </a:prstGeom>
              <a:ln w="25400" cap="flat" cmpd="sng">
                <a:solidFill>
                  <a:srgbClr val="085489"/>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400" name="Line 55"/>
              <p:cNvSpPr/>
              <p:nvPr/>
            </p:nvSpPr>
            <p:spPr>
              <a:xfrm flipH="1">
                <a:off x="9613" y="3205"/>
                <a:ext cx="203" cy="3705"/>
              </a:xfrm>
              <a:prstGeom prst="line">
                <a:avLst/>
              </a:prstGeom>
              <a:ln w="25400" cap="flat" cmpd="sng">
                <a:solidFill>
                  <a:srgbClr val="085489"/>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401" name="Line 56"/>
              <p:cNvSpPr/>
              <p:nvPr/>
            </p:nvSpPr>
            <p:spPr>
              <a:xfrm>
                <a:off x="4999" y="3328"/>
                <a:ext cx="5014" cy="2"/>
              </a:xfrm>
              <a:prstGeom prst="line">
                <a:avLst/>
              </a:prstGeom>
              <a:ln w="25400" cap="flat" cmpd="sng">
                <a:solidFill>
                  <a:srgbClr val="085489"/>
                </a:solidFill>
                <a:prstDash val="solid"/>
                <a:headEnd type="stealth" w="lg" len="med"/>
                <a:tailEnd type="stealth" w="lg"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402" name="Line 57"/>
              <p:cNvSpPr/>
              <p:nvPr/>
            </p:nvSpPr>
            <p:spPr>
              <a:xfrm flipH="1">
                <a:off x="4215" y="3208"/>
                <a:ext cx="5705" cy="2302"/>
              </a:xfrm>
              <a:prstGeom prst="line">
                <a:avLst/>
              </a:prstGeom>
              <a:ln w="25400" cap="flat" cmpd="sng">
                <a:solidFill>
                  <a:srgbClr val="085489"/>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403" name="Line 58"/>
              <p:cNvSpPr/>
              <p:nvPr/>
            </p:nvSpPr>
            <p:spPr>
              <a:xfrm>
                <a:off x="9920" y="3285"/>
                <a:ext cx="570" cy="2225"/>
              </a:xfrm>
              <a:prstGeom prst="line">
                <a:avLst/>
              </a:prstGeom>
              <a:ln w="25400" cap="flat" cmpd="sng">
                <a:solidFill>
                  <a:srgbClr val="085489"/>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404" name="Oval 59"/>
              <p:cNvSpPr/>
              <p:nvPr/>
            </p:nvSpPr>
            <p:spPr>
              <a:xfrm flipV="1">
                <a:off x="9613" y="3130"/>
                <a:ext cx="447" cy="335"/>
              </a:xfrm>
              <a:prstGeom prst="ellipse">
                <a:avLst/>
              </a:prstGeom>
              <a:solidFill>
                <a:srgbClr val="0B69B1">
                  <a:alpha val="100000"/>
                </a:srgbClr>
              </a:solidFill>
              <a:ln w="9525">
                <a:noFill/>
              </a:ln>
            </p:spPr>
            <p:txBody>
              <a:bodyPr rot="10800000" vert="horz" wrap="none"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405" name="Oval 60"/>
              <p:cNvSpPr/>
              <p:nvPr/>
            </p:nvSpPr>
            <p:spPr>
              <a:xfrm flipV="1">
                <a:off x="4999" y="3135"/>
                <a:ext cx="447" cy="338"/>
              </a:xfrm>
              <a:prstGeom prst="ellipse">
                <a:avLst/>
              </a:prstGeom>
              <a:solidFill>
                <a:srgbClr val="0B69B1">
                  <a:alpha val="100000"/>
                </a:srgbClr>
              </a:solidFill>
              <a:ln w="9525">
                <a:noFill/>
              </a:ln>
            </p:spPr>
            <p:txBody>
              <a:bodyPr rot="10800000" vert="horz" wrap="none"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406" name="Oval 61"/>
              <p:cNvSpPr/>
              <p:nvPr/>
            </p:nvSpPr>
            <p:spPr>
              <a:xfrm flipV="1">
                <a:off x="7236" y="2248"/>
                <a:ext cx="451" cy="335"/>
              </a:xfrm>
              <a:prstGeom prst="ellipse">
                <a:avLst/>
              </a:prstGeom>
              <a:solidFill>
                <a:srgbClr val="0B69B1">
                  <a:alpha val="100000"/>
                </a:srgbClr>
              </a:solidFill>
              <a:ln w="9525">
                <a:noFill/>
              </a:ln>
            </p:spPr>
            <p:txBody>
              <a:bodyPr rot="10800000" vert="horz" wrap="none"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407" name="Text Box 62"/>
              <p:cNvSpPr/>
              <p:nvPr/>
            </p:nvSpPr>
            <p:spPr>
              <a:xfrm>
                <a:off x="15124" y="688"/>
                <a:ext cx="1898" cy="2760"/>
              </a:xfrm>
              <a:prstGeom prst="rect">
                <a:avLst/>
              </a:prstGeom>
              <a:noFill/>
              <a:ln w="9525">
                <a:noFill/>
              </a:ln>
            </p:spPr>
            <p:txBody>
              <a:bodyPr vert="horz" wrap="square" anchor="t">
                <a:spAutoFit/>
                <a:scene3d>
                  <a:camera prst="orthographicFront"/>
                  <a:lightRig rig="threePt" dir="t"/>
                </a:scene3d>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发表在：期刊</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报纸</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会议</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博硕士</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rPr>
                  <a:t>上的文献</a:t>
                </a:r>
                <a:endParaRPr kumimoji="0" lang="zh-CN" altLang="en-US" sz="16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57408" name="Line 63"/>
              <p:cNvSpPr/>
              <p:nvPr/>
            </p:nvSpPr>
            <p:spPr>
              <a:xfrm>
                <a:off x="13764" y="1808"/>
                <a:ext cx="1514" cy="2"/>
              </a:xfrm>
              <a:prstGeom prst="line">
                <a:avLst/>
              </a:prstGeom>
              <a:ln w="9525" cap="flat" cmpd="sng">
                <a:solidFill>
                  <a:srgbClr val="269EF2"/>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409" name="Oval 64"/>
              <p:cNvSpPr/>
              <p:nvPr/>
            </p:nvSpPr>
            <p:spPr>
              <a:xfrm flipV="1">
                <a:off x="15118" y="1753"/>
                <a:ext cx="157" cy="120"/>
              </a:xfrm>
              <a:prstGeom prst="ellipse">
                <a:avLst/>
              </a:prstGeom>
              <a:solidFill>
                <a:srgbClr val="269EF2">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410" name="Oval 65"/>
              <p:cNvSpPr/>
              <p:nvPr/>
            </p:nvSpPr>
            <p:spPr>
              <a:xfrm flipV="1">
                <a:off x="10167" y="5260"/>
                <a:ext cx="449" cy="335"/>
              </a:xfrm>
              <a:prstGeom prst="ellipse">
                <a:avLst/>
              </a:prstGeom>
              <a:solidFill>
                <a:srgbClr val="0B69B1">
                  <a:alpha val="100000"/>
                </a:srgbClr>
              </a:solidFill>
              <a:ln w="9525">
                <a:noFill/>
              </a:ln>
            </p:spPr>
            <p:txBody>
              <a:bodyPr rot="10800000" vert="horz" wrap="none"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411" name="Oval 66"/>
              <p:cNvSpPr/>
              <p:nvPr/>
            </p:nvSpPr>
            <p:spPr>
              <a:xfrm flipV="1">
                <a:off x="9370" y="6640"/>
                <a:ext cx="446" cy="335"/>
              </a:xfrm>
              <a:prstGeom prst="ellipse">
                <a:avLst/>
              </a:prstGeom>
              <a:solidFill>
                <a:srgbClr val="0B69B1">
                  <a:alpha val="100000"/>
                </a:srgbClr>
              </a:solidFill>
              <a:ln w="9525">
                <a:noFill/>
              </a:ln>
            </p:spPr>
            <p:txBody>
              <a:bodyPr rot="10800000" vert="horz" wrap="none"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412" name="Line 67"/>
              <p:cNvSpPr/>
              <p:nvPr/>
            </p:nvSpPr>
            <p:spPr>
              <a:xfrm flipV="1">
                <a:off x="5028" y="1360"/>
                <a:ext cx="934" cy="0"/>
              </a:xfrm>
              <a:prstGeom prst="line">
                <a:avLst/>
              </a:prstGeom>
              <a:ln w="9525" cap="flat" cmpd="sng">
                <a:solidFill>
                  <a:srgbClr val="0B69B1"/>
                </a:solidFill>
                <a:prstDash val="solid"/>
                <a:headEnd type="none" w="med" len="med"/>
                <a:tailEnd type="none" w="med" len="med"/>
              </a:ln>
            </p:spPr>
            <p:txBody>
              <a:bodyPr/>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7413" name="Oval 68"/>
              <p:cNvSpPr/>
              <p:nvPr/>
            </p:nvSpPr>
            <p:spPr>
              <a:xfrm flipV="1">
                <a:off x="5015" y="1295"/>
                <a:ext cx="160" cy="118"/>
              </a:xfrm>
              <a:prstGeom prst="ellipse">
                <a:avLst/>
              </a:prstGeom>
              <a:solidFill>
                <a:srgbClr val="0B69B1">
                  <a:alpha val="100000"/>
                </a:srgbClr>
              </a:solidFill>
              <a:ln w="9525">
                <a:noFill/>
              </a:ln>
            </p:spPr>
            <p:txBody>
              <a:bodyPr vert="horz" wrap="square" anchor="ctr"/>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Arial" panose="020B0604020202020204" charset="-116"/>
                </a:endParaRPr>
              </a:p>
            </p:txBody>
          </p:sp>
          <p:sp>
            <p:nvSpPr>
              <p:cNvPr id="57414" name="Text Box 69"/>
              <p:cNvSpPr/>
              <p:nvPr/>
            </p:nvSpPr>
            <p:spPr>
              <a:xfrm>
                <a:off x="2097" y="3755"/>
                <a:ext cx="2868" cy="794"/>
              </a:xfrm>
              <a:prstGeom prst="rect">
                <a:avLst/>
              </a:prstGeom>
              <a:noFill/>
              <a:ln w="9525">
                <a:noFill/>
              </a:ln>
            </p:spPr>
            <p:txBody>
              <a:bodyPr vert="horz" wrap="square" anchor="t">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（会议 报纸 年鉴）</a:t>
                </a:r>
                <a:endParaRPr kumimoji="0" lang="zh-CN" altLang="en-US" sz="14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sp>
        <p:nvSpPr>
          <p:cNvPr id="3" name="文本框 2"/>
          <p:cNvSpPr txBox="1"/>
          <p:nvPr/>
        </p:nvSpPr>
        <p:spPr>
          <a:xfrm>
            <a:off x="10150475" y="1675765"/>
            <a:ext cx="1808480" cy="4154170"/>
          </a:xfrm>
          <a:prstGeom prst="rect">
            <a:avLst/>
          </a:prstGeom>
          <a:noFill/>
        </p:spPr>
        <p:txBody>
          <a:bodyPr wrap="square" rtlCol="0">
            <a:spAutoFit/>
          </a:bodyPr>
          <a:p>
            <a:r>
              <a:rPr lang="zh-CN" altLang="en-US" sz="2400">
                <a:solidFill>
                  <a:schemeClr val="accent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发掘有价值文献，揭示不同文献、或知识之间的关联关系，构建了系统的知识网络和内容解释体系，有助于新知识的学习和挖掘。</a:t>
            </a:r>
            <a:endParaRPr lang="zh-CN" altLang="en-US" sz="2400">
              <a:solidFill>
                <a:schemeClr val="accent2">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cxnSp>
        <p:nvCxnSpPr>
          <p:cNvPr id="4" name="MH_Other_2"/>
          <p:cNvCxnSpPr/>
          <p:nvPr>
            <p:custDataLst>
              <p:tags r:id="rId1"/>
            </p:custDataLst>
          </p:nvPr>
        </p:nvCxnSpPr>
        <p:spPr>
          <a:xfrm flipV="1">
            <a:off x="4032250" y="3060700"/>
            <a:ext cx="1039813" cy="6350"/>
          </a:xfrm>
          <a:prstGeom prst="line">
            <a:avLst/>
          </a:prstGeom>
          <a:ln w="53975">
            <a:solidFill>
              <a:srgbClr val="DDDDDD"/>
            </a:solidFill>
            <a:prstDash val="sysDash"/>
          </a:ln>
        </p:spPr>
        <p:style>
          <a:lnRef idx="1">
            <a:schemeClr val="accent1"/>
          </a:lnRef>
          <a:fillRef idx="0">
            <a:schemeClr val="accent1"/>
          </a:fillRef>
          <a:effectRef idx="0">
            <a:schemeClr val="accent1"/>
          </a:effectRef>
          <a:fontRef idx="minor">
            <a:schemeClr val="tx1"/>
          </a:fontRef>
        </p:style>
      </p:cxnSp>
      <p:cxnSp>
        <p:nvCxnSpPr>
          <p:cNvPr id="6" name="MH_Other_4"/>
          <p:cNvCxnSpPr/>
          <p:nvPr>
            <p:custDataLst>
              <p:tags r:id="rId2"/>
            </p:custDataLst>
          </p:nvPr>
        </p:nvCxnSpPr>
        <p:spPr>
          <a:xfrm flipV="1">
            <a:off x="7034213" y="3060700"/>
            <a:ext cx="1155700" cy="6350"/>
          </a:xfrm>
          <a:prstGeom prst="line">
            <a:avLst/>
          </a:prstGeom>
          <a:ln w="50800">
            <a:solidFill>
              <a:srgbClr val="DDDDDD"/>
            </a:solidFill>
            <a:prstDash val="sys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2392363" y="2414588"/>
            <a:ext cx="1250950" cy="1249362"/>
            <a:chOff x="3768" y="3802"/>
            <a:chExt cx="1968" cy="1968"/>
          </a:xfrm>
        </p:grpSpPr>
        <p:sp>
          <p:nvSpPr>
            <p:cNvPr id="7" name="MH_Other_1"/>
            <p:cNvSpPr/>
            <p:nvPr>
              <p:custDataLst>
                <p:tags r:id="rId3"/>
              </p:custDataLst>
            </p:nvPr>
          </p:nvSpPr>
          <p:spPr>
            <a:xfrm>
              <a:off x="3768" y="3802"/>
              <a:ext cx="1968" cy="1968"/>
            </a:xfrm>
            <a:prstGeom prst="donut">
              <a:avLst>
                <a:gd name="adj" fmla="val 1143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ts val="1500"/>
                </a:lnSpc>
                <a:spcBef>
                  <a:spcPct val="0"/>
                </a:spcBef>
                <a:spcAft>
                  <a:spcPct val="0"/>
                </a:spcAft>
                <a:buClrTx/>
                <a:buSzTx/>
                <a:buFontTx/>
                <a:buNone/>
                <a:defRPr/>
              </a:pP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0" name="组合 9"/>
            <p:cNvGrpSpPr/>
            <p:nvPr/>
          </p:nvGrpSpPr>
          <p:grpSpPr>
            <a:xfrm>
              <a:off x="4237" y="4088"/>
              <a:ext cx="995" cy="1395"/>
              <a:chOff x="8243571" y="2933700"/>
              <a:chExt cx="631825" cy="885825"/>
            </a:xfrm>
            <a:solidFill>
              <a:srgbClr val="D9D9D9"/>
            </a:solidFill>
          </p:grpSpPr>
          <p:sp>
            <p:nvSpPr>
              <p:cNvPr id="11" name="Freeform 52"/>
              <p:cNvSpPr/>
              <p:nvPr/>
            </p:nvSpPr>
            <p:spPr bwMode="auto">
              <a:xfrm>
                <a:off x="8421371" y="2933700"/>
                <a:ext cx="276225" cy="377825"/>
              </a:xfrm>
              <a:custGeom>
                <a:avLst/>
                <a:gdLst>
                  <a:gd name="T0" fmla="*/ 6 w 158"/>
                  <a:gd name="T1" fmla="*/ 102 h 217"/>
                  <a:gd name="T2" fmla="*/ 0 w 158"/>
                  <a:gd name="T3" fmla="*/ 126 h 217"/>
                  <a:gd name="T4" fmla="*/ 6 w 158"/>
                  <a:gd name="T5" fmla="*/ 151 h 217"/>
                  <a:gd name="T6" fmla="*/ 10 w 158"/>
                  <a:gd name="T7" fmla="*/ 145 h 217"/>
                  <a:gd name="T8" fmla="*/ 80 w 158"/>
                  <a:gd name="T9" fmla="*/ 217 h 217"/>
                  <a:gd name="T10" fmla="*/ 147 w 158"/>
                  <a:gd name="T11" fmla="*/ 142 h 217"/>
                  <a:gd name="T12" fmla="*/ 152 w 158"/>
                  <a:gd name="T13" fmla="*/ 150 h 217"/>
                  <a:gd name="T14" fmla="*/ 158 w 158"/>
                  <a:gd name="T15" fmla="*/ 125 h 217"/>
                  <a:gd name="T16" fmla="*/ 152 w 158"/>
                  <a:gd name="T17" fmla="*/ 100 h 217"/>
                  <a:gd name="T18" fmla="*/ 150 w 158"/>
                  <a:gd name="T19" fmla="*/ 102 h 217"/>
                  <a:gd name="T20" fmla="*/ 149 w 158"/>
                  <a:gd name="T21" fmla="*/ 81 h 217"/>
                  <a:gd name="T22" fmla="*/ 91 w 158"/>
                  <a:gd name="T23" fmla="*/ 67 h 217"/>
                  <a:gd name="T24" fmla="*/ 100 w 158"/>
                  <a:gd name="T25" fmla="*/ 70 h 217"/>
                  <a:gd name="T26" fmla="*/ 156 w 158"/>
                  <a:gd name="T27" fmla="*/ 52 h 217"/>
                  <a:gd name="T28" fmla="*/ 27 w 158"/>
                  <a:gd name="T29" fmla="*/ 39 h 217"/>
                  <a:gd name="T30" fmla="*/ 2 w 158"/>
                  <a:gd name="T31" fmla="*/ 56 h 217"/>
                  <a:gd name="T32" fmla="*/ 19 w 158"/>
                  <a:gd name="T33" fmla="*/ 55 h 217"/>
                  <a:gd name="T34" fmla="*/ 8 w 158"/>
                  <a:gd name="T35" fmla="*/ 90 h 217"/>
                  <a:gd name="T36" fmla="*/ 7 w 158"/>
                  <a:gd name="T37" fmla="*/ 102 h 217"/>
                  <a:gd name="T38" fmla="*/ 6 w 158"/>
                  <a:gd name="T39" fmla="*/ 10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217">
                    <a:moveTo>
                      <a:pt x="6" y="102"/>
                    </a:moveTo>
                    <a:cubicBezTo>
                      <a:pt x="3" y="102"/>
                      <a:pt x="0" y="113"/>
                      <a:pt x="0" y="126"/>
                    </a:cubicBezTo>
                    <a:cubicBezTo>
                      <a:pt x="0" y="140"/>
                      <a:pt x="3" y="151"/>
                      <a:pt x="6" y="151"/>
                    </a:cubicBezTo>
                    <a:cubicBezTo>
                      <a:pt x="8" y="151"/>
                      <a:pt x="9" y="148"/>
                      <a:pt x="10" y="145"/>
                    </a:cubicBezTo>
                    <a:cubicBezTo>
                      <a:pt x="21" y="186"/>
                      <a:pt x="59" y="217"/>
                      <a:pt x="80" y="217"/>
                    </a:cubicBezTo>
                    <a:cubicBezTo>
                      <a:pt x="106" y="217"/>
                      <a:pt x="142" y="188"/>
                      <a:pt x="147" y="142"/>
                    </a:cubicBezTo>
                    <a:cubicBezTo>
                      <a:pt x="148" y="147"/>
                      <a:pt x="150" y="150"/>
                      <a:pt x="152" y="150"/>
                    </a:cubicBezTo>
                    <a:cubicBezTo>
                      <a:pt x="155" y="150"/>
                      <a:pt x="158" y="139"/>
                      <a:pt x="158" y="125"/>
                    </a:cubicBezTo>
                    <a:cubicBezTo>
                      <a:pt x="158" y="111"/>
                      <a:pt x="155" y="100"/>
                      <a:pt x="152" y="100"/>
                    </a:cubicBezTo>
                    <a:cubicBezTo>
                      <a:pt x="151" y="100"/>
                      <a:pt x="150" y="101"/>
                      <a:pt x="150" y="102"/>
                    </a:cubicBezTo>
                    <a:cubicBezTo>
                      <a:pt x="150" y="95"/>
                      <a:pt x="150" y="89"/>
                      <a:pt x="149" y="81"/>
                    </a:cubicBezTo>
                    <a:cubicBezTo>
                      <a:pt x="137" y="90"/>
                      <a:pt x="115" y="78"/>
                      <a:pt x="91" y="67"/>
                    </a:cubicBezTo>
                    <a:cubicBezTo>
                      <a:pt x="94" y="68"/>
                      <a:pt x="97" y="69"/>
                      <a:pt x="100" y="70"/>
                    </a:cubicBezTo>
                    <a:cubicBezTo>
                      <a:pt x="140" y="90"/>
                      <a:pt x="156" y="52"/>
                      <a:pt x="156" y="52"/>
                    </a:cubicBezTo>
                    <a:cubicBezTo>
                      <a:pt x="156" y="52"/>
                      <a:pt x="106" y="0"/>
                      <a:pt x="27" y="39"/>
                    </a:cubicBezTo>
                    <a:cubicBezTo>
                      <a:pt x="20" y="43"/>
                      <a:pt x="11" y="52"/>
                      <a:pt x="2" y="56"/>
                    </a:cubicBezTo>
                    <a:cubicBezTo>
                      <a:pt x="2" y="56"/>
                      <a:pt x="9" y="55"/>
                      <a:pt x="19" y="55"/>
                    </a:cubicBezTo>
                    <a:cubicBezTo>
                      <a:pt x="11" y="60"/>
                      <a:pt x="6" y="71"/>
                      <a:pt x="8" y="90"/>
                    </a:cubicBezTo>
                    <a:cubicBezTo>
                      <a:pt x="7" y="93"/>
                      <a:pt x="7" y="98"/>
                      <a:pt x="7" y="102"/>
                    </a:cubicBezTo>
                    <a:cubicBezTo>
                      <a:pt x="6" y="102"/>
                      <a:pt x="6" y="102"/>
                      <a:pt x="6"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endParaRPr kumimoji="0" 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Freeform 53"/>
              <p:cNvSpPr>
                <a:spLocks noEditPoints="1"/>
              </p:cNvSpPr>
              <p:nvPr/>
            </p:nvSpPr>
            <p:spPr bwMode="auto">
              <a:xfrm>
                <a:off x="8243571" y="3295650"/>
                <a:ext cx="631825" cy="523875"/>
              </a:xfrm>
              <a:custGeom>
                <a:avLst/>
                <a:gdLst>
                  <a:gd name="T0" fmla="*/ 322 w 362"/>
                  <a:gd name="T1" fmla="*/ 195 h 300"/>
                  <a:gd name="T2" fmla="*/ 357 w 362"/>
                  <a:gd name="T3" fmla="*/ 63 h 300"/>
                  <a:gd name="T4" fmla="*/ 237 w 362"/>
                  <a:gd name="T5" fmla="*/ 7 h 300"/>
                  <a:gd name="T6" fmla="*/ 230 w 362"/>
                  <a:gd name="T7" fmla="*/ 11 h 300"/>
                  <a:gd name="T8" fmla="*/ 203 w 362"/>
                  <a:gd name="T9" fmla="*/ 124 h 300"/>
                  <a:gd name="T10" fmla="*/ 193 w 362"/>
                  <a:gd name="T11" fmla="*/ 40 h 300"/>
                  <a:gd name="T12" fmla="*/ 196 w 362"/>
                  <a:gd name="T13" fmla="*/ 31 h 300"/>
                  <a:gd name="T14" fmla="*/ 190 w 362"/>
                  <a:gd name="T15" fmla="*/ 21 h 300"/>
                  <a:gd name="T16" fmla="*/ 176 w 362"/>
                  <a:gd name="T17" fmla="*/ 21 h 300"/>
                  <a:gd name="T18" fmla="*/ 169 w 362"/>
                  <a:gd name="T19" fmla="*/ 31 h 300"/>
                  <a:gd name="T20" fmla="*/ 173 w 362"/>
                  <a:gd name="T21" fmla="*/ 39 h 300"/>
                  <a:gd name="T22" fmla="*/ 161 w 362"/>
                  <a:gd name="T23" fmla="*/ 118 h 300"/>
                  <a:gd name="T24" fmla="*/ 161 w 362"/>
                  <a:gd name="T25" fmla="*/ 123 h 300"/>
                  <a:gd name="T26" fmla="*/ 128 w 362"/>
                  <a:gd name="T27" fmla="*/ 7 h 300"/>
                  <a:gd name="T28" fmla="*/ 123 w 362"/>
                  <a:gd name="T29" fmla="*/ 7 h 300"/>
                  <a:gd name="T30" fmla="*/ 4 w 362"/>
                  <a:gd name="T31" fmla="*/ 67 h 300"/>
                  <a:gd name="T32" fmla="*/ 26 w 362"/>
                  <a:gd name="T33" fmla="*/ 221 h 300"/>
                  <a:gd name="T34" fmla="*/ 68 w 362"/>
                  <a:gd name="T35" fmla="*/ 218 h 300"/>
                  <a:gd name="T36" fmla="*/ 76 w 362"/>
                  <a:gd name="T37" fmla="*/ 300 h 300"/>
                  <a:gd name="T38" fmla="*/ 278 w 362"/>
                  <a:gd name="T39" fmla="*/ 300 h 300"/>
                  <a:gd name="T40" fmla="*/ 285 w 362"/>
                  <a:gd name="T41" fmla="*/ 235 h 300"/>
                  <a:gd name="T42" fmla="*/ 286 w 362"/>
                  <a:gd name="T43" fmla="*/ 215 h 300"/>
                  <a:gd name="T44" fmla="*/ 313 w 362"/>
                  <a:gd name="T45" fmla="*/ 221 h 300"/>
                  <a:gd name="T46" fmla="*/ 322 w 362"/>
                  <a:gd name="T47" fmla="*/ 195 h 300"/>
                  <a:gd name="T48" fmla="*/ 289 w 362"/>
                  <a:gd name="T49" fmla="*/ 98 h 300"/>
                  <a:gd name="T50" fmla="*/ 291 w 362"/>
                  <a:gd name="T51" fmla="*/ 101 h 300"/>
                  <a:gd name="T52" fmla="*/ 289 w 362"/>
                  <a:gd name="T53" fmla="*/ 98 h 300"/>
                  <a:gd name="T54" fmla="*/ 73 w 362"/>
                  <a:gd name="T55" fmla="*/ 157 h 300"/>
                  <a:gd name="T56" fmla="*/ 159 w 362"/>
                  <a:gd name="T57" fmla="*/ 149 h 300"/>
                  <a:gd name="T58" fmla="*/ 166 w 362"/>
                  <a:gd name="T59" fmla="*/ 149 h 300"/>
                  <a:gd name="T60" fmla="*/ 180 w 362"/>
                  <a:gd name="T61" fmla="*/ 148 h 300"/>
                  <a:gd name="T62" fmla="*/ 229 w 362"/>
                  <a:gd name="T63" fmla="*/ 146 h 300"/>
                  <a:gd name="T64" fmla="*/ 198 w 362"/>
                  <a:gd name="T65" fmla="*/ 151 h 300"/>
                  <a:gd name="T66" fmla="*/ 195 w 362"/>
                  <a:gd name="T67" fmla="*/ 151 h 300"/>
                  <a:gd name="T68" fmla="*/ 179 w 362"/>
                  <a:gd name="T69" fmla="*/ 154 h 300"/>
                  <a:gd name="T70" fmla="*/ 42 w 362"/>
                  <a:gd name="T71" fmla="*/ 174 h 300"/>
                  <a:gd name="T72" fmla="*/ 68 w 362"/>
                  <a:gd name="T73" fmla="*/ 160 h 300"/>
                  <a:gd name="T74" fmla="*/ 73 w 362"/>
                  <a:gd name="T75" fmla="*/ 157 h 300"/>
                  <a:gd name="T76" fmla="*/ 179 w 362"/>
                  <a:gd name="T77" fmla="*/ 187 h 300"/>
                  <a:gd name="T78" fmla="*/ 171 w 362"/>
                  <a:gd name="T79" fmla="*/ 188 h 300"/>
                  <a:gd name="T80" fmla="*/ 154 w 362"/>
                  <a:gd name="T81" fmla="*/ 190 h 300"/>
                  <a:gd name="T82" fmla="*/ 172 w 362"/>
                  <a:gd name="T83" fmla="*/ 183 h 300"/>
                  <a:gd name="T84" fmla="*/ 182 w 362"/>
                  <a:gd name="T85" fmla="*/ 179 h 300"/>
                  <a:gd name="T86" fmla="*/ 187 w 362"/>
                  <a:gd name="T87" fmla="*/ 177 h 300"/>
                  <a:gd name="T88" fmla="*/ 288 w 362"/>
                  <a:gd name="T89" fmla="*/ 165 h 300"/>
                  <a:gd name="T90" fmla="*/ 306 w 362"/>
                  <a:gd name="T91" fmla="*/ 163 h 300"/>
                  <a:gd name="T92" fmla="*/ 312 w 362"/>
                  <a:gd name="T93" fmla="*/ 169 h 300"/>
                  <a:gd name="T94" fmla="*/ 313 w 362"/>
                  <a:gd name="T95" fmla="*/ 171 h 300"/>
                  <a:gd name="T96" fmla="*/ 179 w 362"/>
                  <a:gd name="T97" fmla="*/ 1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2" h="300">
                    <a:moveTo>
                      <a:pt x="322" y="195"/>
                    </a:moveTo>
                    <a:cubicBezTo>
                      <a:pt x="341" y="148"/>
                      <a:pt x="362" y="94"/>
                      <a:pt x="357" y="63"/>
                    </a:cubicBezTo>
                    <a:cubicBezTo>
                      <a:pt x="356" y="43"/>
                      <a:pt x="289" y="0"/>
                      <a:pt x="237" y="7"/>
                    </a:cubicBezTo>
                    <a:cubicBezTo>
                      <a:pt x="237" y="7"/>
                      <a:pt x="235" y="9"/>
                      <a:pt x="230" y="11"/>
                    </a:cubicBezTo>
                    <a:cubicBezTo>
                      <a:pt x="203" y="124"/>
                      <a:pt x="203" y="124"/>
                      <a:pt x="203" y="124"/>
                    </a:cubicBezTo>
                    <a:cubicBezTo>
                      <a:pt x="193" y="40"/>
                      <a:pt x="193" y="40"/>
                      <a:pt x="193" y="40"/>
                    </a:cubicBezTo>
                    <a:cubicBezTo>
                      <a:pt x="196" y="31"/>
                      <a:pt x="196" y="31"/>
                      <a:pt x="196" y="31"/>
                    </a:cubicBezTo>
                    <a:cubicBezTo>
                      <a:pt x="190" y="21"/>
                      <a:pt x="190" y="21"/>
                      <a:pt x="190" y="21"/>
                    </a:cubicBezTo>
                    <a:cubicBezTo>
                      <a:pt x="176" y="21"/>
                      <a:pt x="176" y="21"/>
                      <a:pt x="176" y="21"/>
                    </a:cubicBezTo>
                    <a:cubicBezTo>
                      <a:pt x="169" y="31"/>
                      <a:pt x="169" y="31"/>
                      <a:pt x="169" y="31"/>
                    </a:cubicBezTo>
                    <a:cubicBezTo>
                      <a:pt x="173" y="39"/>
                      <a:pt x="173" y="39"/>
                      <a:pt x="173" y="39"/>
                    </a:cubicBezTo>
                    <a:cubicBezTo>
                      <a:pt x="161" y="118"/>
                      <a:pt x="161" y="118"/>
                      <a:pt x="161" y="118"/>
                    </a:cubicBezTo>
                    <a:cubicBezTo>
                      <a:pt x="161" y="123"/>
                      <a:pt x="161" y="123"/>
                      <a:pt x="161" y="123"/>
                    </a:cubicBezTo>
                    <a:cubicBezTo>
                      <a:pt x="128" y="7"/>
                      <a:pt x="128" y="7"/>
                      <a:pt x="128" y="7"/>
                    </a:cubicBezTo>
                    <a:cubicBezTo>
                      <a:pt x="127" y="7"/>
                      <a:pt x="125" y="7"/>
                      <a:pt x="123" y="7"/>
                    </a:cubicBezTo>
                    <a:cubicBezTo>
                      <a:pt x="71" y="14"/>
                      <a:pt x="5" y="32"/>
                      <a:pt x="4" y="67"/>
                    </a:cubicBezTo>
                    <a:cubicBezTo>
                      <a:pt x="0" y="83"/>
                      <a:pt x="18" y="183"/>
                      <a:pt x="26" y="221"/>
                    </a:cubicBezTo>
                    <a:cubicBezTo>
                      <a:pt x="35" y="226"/>
                      <a:pt x="54" y="222"/>
                      <a:pt x="68" y="218"/>
                    </a:cubicBezTo>
                    <a:cubicBezTo>
                      <a:pt x="72" y="260"/>
                      <a:pt x="75" y="292"/>
                      <a:pt x="76" y="300"/>
                    </a:cubicBezTo>
                    <a:cubicBezTo>
                      <a:pt x="278" y="300"/>
                      <a:pt x="278" y="300"/>
                      <a:pt x="278" y="300"/>
                    </a:cubicBezTo>
                    <a:cubicBezTo>
                      <a:pt x="279" y="293"/>
                      <a:pt x="282" y="269"/>
                      <a:pt x="285" y="235"/>
                    </a:cubicBezTo>
                    <a:cubicBezTo>
                      <a:pt x="286" y="215"/>
                      <a:pt x="286" y="215"/>
                      <a:pt x="286" y="215"/>
                    </a:cubicBezTo>
                    <a:cubicBezTo>
                      <a:pt x="313" y="221"/>
                      <a:pt x="313" y="221"/>
                      <a:pt x="313" y="221"/>
                    </a:cubicBezTo>
                    <a:lnTo>
                      <a:pt x="322" y="195"/>
                    </a:lnTo>
                    <a:close/>
                    <a:moveTo>
                      <a:pt x="289" y="98"/>
                    </a:moveTo>
                    <a:cubicBezTo>
                      <a:pt x="290" y="96"/>
                      <a:pt x="290" y="98"/>
                      <a:pt x="291" y="101"/>
                    </a:cubicBezTo>
                    <a:cubicBezTo>
                      <a:pt x="289" y="100"/>
                      <a:pt x="288" y="99"/>
                      <a:pt x="289" y="98"/>
                    </a:cubicBezTo>
                    <a:close/>
                    <a:moveTo>
                      <a:pt x="73" y="157"/>
                    </a:moveTo>
                    <a:cubicBezTo>
                      <a:pt x="159" y="149"/>
                      <a:pt x="159" y="149"/>
                      <a:pt x="159" y="149"/>
                    </a:cubicBezTo>
                    <a:cubicBezTo>
                      <a:pt x="166" y="149"/>
                      <a:pt x="166" y="149"/>
                      <a:pt x="166" y="149"/>
                    </a:cubicBezTo>
                    <a:cubicBezTo>
                      <a:pt x="180" y="148"/>
                      <a:pt x="180" y="148"/>
                      <a:pt x="180" y="148"/>
                    </a:cubicBezTo>
                    <a:cubicBezTo>
                      <a:pt x="229" y="146"/>
                      <a:pt x="229" y="146"/>
                      <a:pt x="229" y="146"/>
                    </a:cubicBezTo>
                    <a:cubicBezTo>
                      <a:pt x="198" y="151"/>
                      <a:pt x="198" y="151"/>
                      <a:pt x="198" y="151"/>
                    </a:cubicBezTo>
                    <a:cubicBezTo>
                      <a:pt x="195" y="151"/>
                      <a:pt x="195" y="151"/>
                      <a:pt x="195" y="151"/>
                    </a:cubicBezTo>
                    <a:cubicBezTo>
                      <a:pt x="179" y="154"/>
                      <a:pt x="179" y="154"/>
                      <a:pt x="179" y="154"/>
                    </a:cubicBezTo>
                    <a:cubicBezTo>
                      <a:pt x="42" y="174"/>
                      <a:pt x="42" y="174"/>
                      <a:pt x="42" y="174"/>
                    </a:cubicBezTo>
                    <a:cubicBezTo>
                      <a:pt x="68" y="160"/>
                      <a:pt x="68" y="160"/>
                      <a:pt x="68" y="160"/>
                    </a:cubicBezTo>
                    <a:lnTo>
                      <a:pt x="73" y="157"/>
                    </a:lnTo>
                    <a:close/>
                    <a:moveTo>
                      <a:pt x="179" y="187"/>
                    </a:moveTo>
                    <a:cubicBezTo>
                      <a:pt x="171" y="188"/>
                      <a:pt x="171" y="188"/>
                      <a:pt x="171" y="188"/>
                    </a:cubicBezTo>
                    <a:cubicBezTo>
                      <a:pt x="154" y="190"/>
                      <a:pt x="154" y="190"/>
                      <a:pt x="154" y="190"/>
                    </a:cubicBezTo>
                    <a:cubicBezTo>
                      <a:pt x="172" y="183"/>
                      <a:pt x="172" y="183"/>
                      <a:pt x="172" y="183"/>
                    </a:cubicBezTo>
                    <a:cubicBezTo>
                      <a:pt x="182" y="179"/>
                      <a:pt x="182" y="179"/>
                      <a:pt x="182" y="179"/>
                    </a:cubicBezTo>
                    <a:cubicBezTo>
                      <a:pt x="187" y="177"/>
                      <a:pt x="187" y="177"/>
                      <a:pt x="187" y="177"/>
                    </a:cubicBezTo>
                    <a:cubicBezTo>
                      <a:pt x="288" y="165"/>
                      <a:pt x="288" y="165"/>
                      <a:pt x="288" y="165"/>
                    </a:cubicBezTo>
                    <a:cubicBezTo>
                      <a:pt x="306" y="163"/>
                      <a:pt x="306" y="163"/>
                      <a:pt x="306" y="163"/>
                    </a:cubicBezTo>
                    <a:cubicBezTo>
                      <a:pt x="312" y="169"/>
                      <a:pt x="312" y="169"/>
                      <a:pt x="312" y="169"/>
                    </a:cubicBezTo>
                    <a:cubicBezTo>
                      <a:pt x="313" y="171"/>
                      <a:pt x="313" y="171"/>
                      <a:pt x="313" y="171"/>
                    </a:cubicBezTo>
                    <a:lnTo>
                      <a:pt x="179"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endParaRPr kumimoji="0" 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73737" name="组合 30"/>
          <p:cNvGrpSpPr/>
          <p:nvPr/>
        </p:nvGrpSpPr>
        <p:grpSpPr>
          <a:xfrm>
            <a:off x="5472113" y="2414588"/>
            <a:ext cx="1247775" cy="1249362"/>
            <a:chOff x="8241" y="3802"/>
            <a:chExt cx="1968" cy="1968"/>
          </a:xfrm>
        </p:grpSpPr>
        <p:sp>
          <p:nvSpPr>
            <p:cNvPr id="13" name="MH_Other_3"/>
            <p:cNvSpPr/>
            <p:nvPr>
              <p:custDataLst>
                <p:tags r:id="rId4"/>
              </p:custDataLst>
            </p:nvPr>
          </p:nvSpPr>
          <p:spPr>
            <a:xfrm>
              <a:off x="8241" y="3802"/>
              <a:ext cx="1968" cy="1968"/>
            </a:xfrm>
            <a:prstGeom prst="donut">
              <a:avLst>
                <a:gd name="adj" fmla="val 114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ts val="1500"/>
                </a:lnSpc>
                <a:spcBef>
                  <a:spcPct val="0"/>
                </a:spcBef>
                <a:spcAft>
                  <a:spcPct val="0"/>
                </a:spcAft>
                <a:buClrTx/>
                <a:buSzTx/>
                <a:buFontTx/>
                <a:buNone/>
                <a:defRPr/>
              </a:pP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14" name="组合 13"/>
            <p:cNvGrpSpPr/>
            <p:nvPr/>
          </p:nvGrpSpPr>
          <p:grpSpPr>
            <a:xfrm>
              <a:off x="8742" y="4088"/>
              <a:ext cx="955" cy="1325"/>
              <a:chOff x="4403726" y="1663700"/>
              <a:chExt cx="606425" cy="841375"/>
            </a:xfrm>
            <a:solidFill>
              <a:srgbClr val="FACE45"/>
            </a:solidFill>
          </p:grpSpPr>
          <p:sp>
            <p:nvSpPr>
              <p:cNvPr id="15" name="Freeform 15"/>
              <p:cNvSpPr/>
              <p:nvPr/>
            </p:nvSpPr>
            <p:spPr bwMode="auto">
              <a:xfrm>
                <a:off x="4403726" y="2098675"/>
                <a:ext cx="606425" cy="406400"/>
              </a:xfrm>
              <a:custGeom>
                <a:avLst/>
                <a:gdLst>
                  <a:gd name="T0" fmla="*/ 1 w 348"/>
                  <a:gd name="T1" fmla="*/ 119 h 233"/>
                  <a:gd name="T2" fmla="*/ 1 w 348"/>
                  <a:gd name="T3" fmla="*/ 233 h 233"/>
                  <a:gd name="T4" fmla="*/ 47 w 348"/>
                  <a:gd name="T5" fmla="*/ 233 h 233"/>
                  <a:gd name="T6" fmla="*/ 47 w 348"/>
                  <a:gd name="T7" fmla="*/ 141 h 233"/>
                  <a:gd name="T8" fmla="*/ 52 w 348"/>
                  <a:gd name="T9" fmla="*/ 148 h 233"/>
                  <a:gd name="T10" fmla="*/ 52 w 348"/>
                  <a:gd name="T11" fmla="*/ 148 h 233"/>
                  <a:gd name="T12" fmla="*/ 70 w 348"/>
                  <a:gd name="T13" fmla="*/ 233 h 233"/>
                  <a:gd name="T14" fmla="*/ 279 w 348"/>
                  <a:gd name="T15" fmla="*/ 233 h 233"/>
                  <a:gd name="T16" fmla="*/ 290 w 348"/>
                  <a:gd name="T17" fmla="*/ 153 h 233"/>
                  <a:gd name="T18" fmla="*/ 291 w 348"/>
                  <a:gd name="T19" fmla="*/ 152 h 233"/>
                  <a:gd name="T20" fmla="*/ 297 w 348"/>
                  <a:gd name="T21" fmla="*/ 141 h 233"/>
                  <a:gd name="T22" fmla="*/ 300 w 348"/>
                  <a:gd name="T23" fmla="*/ 233 h 233"/>
                  <a:gd name="T24" fmla="*/ 345 w 348"/>
                  <a:gd name="T25" fmla="*/ 233 h 233"/>
                  <a:gd name="T26" fmla="*/ 340 w 348"/>
                  <a:gd name="T27" fmla="*/ 82 h 233"/>
                  <a:gd name="T28" fmla="*/ 233 w 348"/>
                  <a:gd name="T29" fmla="*/ 10 h 233"/>
                  <a:gd name="T30" fmla="*/ 225 w 348"/>
                  <a:gd name="T31" fmla="*/ 15 h 233"/>
                  <a:gd name="T32" fmla="*/ 198 w 348"/>
                  <a:gd name="T33" fmla="*/ 177 h 233"/>
                  <a:gd name="T34" fmla="*/ 188 w 348"/>
                  <a:gd name="T35" fmla="*/ 57 h 233"/>
                  <a:gd name="T36" fmla="*/ 191 w 348"/>
                  <a:gd name="T37" fmla="*/ 44 h 233"/>
                  <a:gd name="T38" fmla="*/ 185 w 348"/>
                  <a:gd name="T39" fmla="*/ 29 h 233"/>
                  <a:gd name="T40" fmla="*/ 170 w 348"/>
                  <a:gd name="T41" fmla="*/ 29 h 233"/>
                  <a:gd name="T42" fmla="*/ 164 w 348"/>
                  <a:gd name="T43" fmla="*/ 44 h 233"/>
                  <a:gd name="T44" fmla="*/ 167 w 348"/>
                  <a:gd name="T45" fmla="*/ 55 h 233"/>
                  <a:gd name="T46" fmla="*/ 156 w 348"/>
                  <a:gd name="T47" fmla="*/ 168 h 233"/>
                  <a:gd name="T48" fmla="*/ 155 w 348"/>
                  <a:gd name="T49" fmla="*/ 175 h 233"/>
                  <a:gd name="T50" fmla="*/ 122 w 348"/>
                  <a:gd name="T51" fmla="*/ 10 h 233"/>
                  <a:gd name="T52" fmla="*/ 117 w 348"/>
                  <a:gd name="T53" fmla="*/ 10 h 233"/>
                  <a:gd name="T54" fmla="*/ 1 w 348"/>
                  <a:gd name="T55" fmla="*/ 1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8" h="233">
                    <a:moveTo>
                      <a:pt x="1" y="119"/>
                    </a:moveTo>
                    <a:cubicBezTo>
                      <a:pt x="0" y="129"/>
                      <a:pt x="0" y="178"/>
                      <a:pt x="1" y="233"/>
                    </a:cubicBezTo>
                    <a:cubicBezTo>
                      <a:pt x="47" y="233"/>
                      <a:pt x="47" y="233"/>
                      <a:pt x="47" y="233"/>
                    </a:cubicBezTo>
                    <a:cubicBezTo>
                      <a:pt x="46" y="181"/>
                      <a:pt x="45" y="139"/>
                      <a:pt x="47" y="141"/>
                    </a:cubicBezTo>
                    <a:cubicBezTo>
                      <a:pt x="49" y="144"/>
                      <a:pt x="51" y="146"/>
                      <a:pt x="52" y="148"/>
                    </a:cubicBezTo>
                    <a:cubicBezTo>
                      <a:pt x="52" y="148"/>
                      <a:pt x="52" y="148"/>
                      <a:pt x="52" y="148"/>
                    </a:cubicBezTo>
                    <a:cubicBezTo>
                      <a:pt x="70" y="233"/>
                      <a:pt x="70" y="233"/>
                      <a:pt x="70" y="233"/>
                    </a:cubicBezTo>
                    <a:cubicBezTo>
                      <a:pt x="279" y="233"/>
                      <a:pt x="279" y="233"/>
                      <a:pt x="279" y="233"/>
                    </a:cubicBezTo>
                    <a:cubicBezTo>
                      <a:pt x="290" y="153"/>
                      <a:pt x="290" y="153"/>
                      <a:pt x="290" y="153"/>
                    </a:cubicBezTo>
                    <a:cubicBezTo>
                      <a:pt x="290" y="153"/>
                      <a:pt x="291" y="152"/>
                      <a:pt x="291" y="152"/>
                    </a:cubicBezTo>
                    <a:cubicBezTo>
                      <a:pt x="293" y="148"/>
                      <a:pt x="295" y="144"/>
                      <a:pt x="297" y="141"/>
                    </a:cubicBezTo>
                    <a:cubicBezTo>
                      <a:pt x="299" y="137"/>
                      <a:pt x="300" y="181"/>
                      <a:pt x="300" y="233"/>
                    </a:cubicBezTo>
                    <a:cubicBezTo>
                      <a:pt x="345" y="233"/>
                      <a:pt x="345" y="233"/>
                      <a:pt x="345" y="233"/>
                    </a:cubicBezTo>
                    <a:cubicBezTo>
                      <a:pt x="348" y="167"/>
                      <a:pt x="347" y="102"/>
                      <a:pt x="340" y="82"/>
                    </a:cubicBezTo>
                    <a:cubicBezTo>
                      <a:pt x="336" y="68"/>
                      <a:pt x="286" y="0"/>
                      <a:pt x="233" y="10"/>
                    </a:cubicBezTo>
                    <a:cubicBezTo>
                      <a:pt x="233" y="10"/>
                      <a:pt x="230" y="12"/>
                      <a:pt x="225" y="15"/>
                    </a:cubicBezTo>
                    <a:cubicBezTo>
                      <a:pt x="198" y="177"/>
                      <a:pt x="198" y="177"/>
                      <a:pt x="198" y="177"/>
                    </a:cubicBezTo>
                    <a:cubicBezTo>
                      <a:pt x="188" y="57"/>
                      <a:pt x="188" y="57"/>
                      <a:pt x="188" y="57"/>
                    </a:cubicBezTo>
                    <a:cubicBezTo>
                      <a:pt x="191" y="44"/>
                      <a:pt x="191" y="44"/>
                      <a:pt x="191" y="44"/>
                    </a:cubicBezTo>
                    <a:cubicBezTo>
                      <a:pt x="185" y="29"/>
                      <a:pt x="185" y="29"/>
                      <a:pt x="185" y="29"/>
                    </a:cubicBezTo>
                    <a:cubicBezTo>
                      <a:pt x="170" y="29"/>
                      <a:pt x="170" y="29"/>
                      <a:pt x="170" y="29"/>
                    </a:cubicBezTo>
                    <a:cubicBezTo>
                      <a:pt x="164" y="44"/>
                      <a:pt x="164" y="44"/>
                      <a:pt x="164" y="44"/>
                    </a:cubicBezTo>
                    <a:cubicBezTo>
                      <a:pt x="167" y="55"/>
                      <a:pt x="167" y="55"/>
                      <a:pt x="167" y="55"/>
                    </a:cubicBezTo>
                    <a:cubicBezTo>
                      <a:pt x="156" y="168"/>
                      <a:pt x="156" y="168"/>
                      <a:pt x="156" y="168"/>
                    </a:cubicBezTo>
                    <a:cubicBezTo>
                      <a:pt x="155" y="175"/>
                      <a:pt x="155" y="175"/>
                      <a:pt x="155" y="175"/>
                    </a:cubicBezTo>
                    <a:cubicBezTo>
                      <a:pt x="122" y="10"/>
                      <a:pt x="122" y="10"/>
                      <a:pt x="122" y="10"/>
                    </a:cubicBezTo>
                    <a:cubicBezTo>
                      <a:pt x="120" y="10"/>
                      <a:pt x="119" y="10"/>
                      <a:pt x="117" y="10"/>
                    </a:cubicBezTo>
                    <a:cubicBezTo>
                      <a:pt x="63" y="20"/>
                      <a:pt x="4" y="54"/>
                      <a:pt x="1"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endParaRPr kumimoji="0" 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3" name="Freeform 16"/>
              <p:cNvSpPr/>
              <p:nvPr/>
            </p:nvSpPr>
            <p:spPr bwMode="auto">
              <a:xfrm>
                <a:off x="4473576" y="1663700"/>
                <a:ext cx="485775" cy="477838"/>
              </a:xfrm>
              <a:custGeom>
                <a:avLst/>
                <a:gdLst>
                  <a:gd name="T0" fmla="*/ 0 w 279"/>
                  <a:gd name="T1" fmla="*/ 237 h 274"/>
                  <a:gd name="T2" fmla="*/ 52 w 279"/>
                  <a:gd name="T3" fmla="*/ 255 h 274"/>
                  <a:gd name="T4" fmla="*/ 80 w 279"/>
                  <a:gd name="T5" fmla="*/ 244 h 274"/>
                  <a:gd name="T6" fmla="*/ 70 w 279"/>
                  <a:gd name="T7" fmla="*/ 170 h 274"/>
                  <a:gd name="T8" fmla="*/ 136 w 279"/>
                  <a:gd name="T9" fmla="*/ 253 h 274"/>
                  <a:gd name="T10" fmla="*/ 204 w 279"/>
                  <a:gd name="T11" fmla="*/ 160 h 274"/>
                  <a:gd name="T12" fmla="*/ 198 w 279"/>
                  <a:gd name="T13" fmla="*/ 244 h 274"/>
                  <a:gd name="T14" fmla="*/ 226 w 279"/>
                  <a:gd name="T15" fmla="*/ 255 h 274"/>
                  <a:gd name="T16" fmla="*/ 279 w 279"/>
                  <a:gd name="T17" fmla="*/ 237 h 274"/>
                  <a:gd name="T18" fmla="*/ 246 w 279"/>
                  <a:gd name="T19" fmla="*/ 178 h 274"/>
                  <a:gd name="T20" fmla="*/ 229 w 279"/>
                  <a:gd name="T21" fmla="*/ 62 h 274"/>
                  <a:gd name="T22" fmla="*/ 137 w 279"/>
                  <a:gd name="T23" fmla="*/ 13 h 274"/>
                  <a:gd name="T24" fmla="*/ 135 w 279"/>
                  <a:gd name="T25" fmla="*/ 13 h 274"/>
                  <a:gd name="T26" fmla="*/ 154 w 279"/>
                  <a:gd name="T27" fmla="*/ 5 h 274"/>
                  <a:gd name="T28" fmla="*/ 63 w 279"/>
                  <a:gd name="T29" fmla="*/ 41 h 274"/>
                  <a:gd name="T30" fmla="*/ 58 w 279"/>
                  <a:gd name="T31" fmla="*/ 44 h 274"/>
                  <a:gd name="T32" fmla="*/ 60 w 279"/>
                  <a:gd name="T33" fmla="*/ 44 h 274"/>
                  <a:gd name="T34" fmla="*/ 49 w 279"/>
                  <a:gd name="T35" fmla="*/ 62 h 274"/>
                  <a:gd name="T36" fmla="*/ 41 w 279"/>
                  <a:gd name="T37" fmla="*/ 182 h 274"/>
                  <a:gd name="T38" fmla="*/ 0 w 279"/>
                  <a:gd name="T39" fmla="*/ 23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9" h="274">
                    <a:moveTo>
                      <a:pt x="0" y="237"/>
                    </a:moveTo>
                    <a:cubicBezTo>
                      <a:pt x="0" y="237"/>
                      <a:pt x="8" y="274"/>
                      <a:pt x="52" y="255"/>
                    </a:cubicBezTo>
                    <a:cubicBezTo>
                      <a:pt x="74" y="246"/>
                      <a:pt x="80" y="244"/>
                      <a:pt x="80" y="244"/>
                    </a:cubicBezTo>
                    <a:cubicBezTo>
                      <a:pt x="80" y="244"/>
                      <a:pt x="72" y="211"/>
                      <a:pt x="70" y="170"/>
                    </a:cubicBezTo>
                    <a:cubicBezTo>
                      <a:pt x="82" y="215"/>
                      <a:pt x="105" y="252"/>
                      <a:pt x="136" y="253"/>
                    </a:cubicBezTo>
                    <a:cubicBezTo>
                      <a:pt x="172" y="255"/>
                      <a:pt x="197" y="213"/>
                      <a:pt x="204" y="160"/>
                    </a:cubicBezTo>
                    <a:cubicBezTo>
                      <a:pt x="207" y="206"/>
                      <a:pt x="198" y="244"/>
                      <a:pt x="198" y="244"/>
                    </a:cubicBezTo>
                    <a:cubicBezTo>
                      <a:pt x="198" y="244"/>
                      <a:pt x="204" y="246"/>
                      <a:pt x="226" y="255"/>
                    </a:cubicBezTo>
                    <a:cubicBezTo>
                      <a:pt x="270" y="274"/>
                      <a:pt x="279" y="237"/>
                      <a:pt x="279" y="237"/>
                    </a:cubicBezTo>
                    <a:cubicBezTo>
                      <a:pt x="279" y="237"/>
                      <a:pt x="233" y="247"/>
                      <a:pt x="246" y="178"/>
                    </a:cubicBezTo>
                    <a:cubicBezTo>
                      <a:pt x="251" y="146"/>
                      <a:pt x="252" y="114"/>
                      <a:pt x="229" y="62"/>
                    </a:cubicBezTo>
                    <a:cubicBezTo>
                      <a:pt x="208" y="16"/>
                      <a:pt x="164" y="11"/>
                      <a:pt x="137" y="13"/>
                    </a:cubicBezTo>
                    <a:cubicBezTo>
                      <a:pt x="137" y="13"/>
                      <a:pt x="136" y="13"/>
                      <a:pt x="135" y="13"/>
                    </a:cubicBezTo>
                    <a:cubicBezTo>
                      <a:pt x="141" y="10"/>
                      <a:pt x="147" y="7"/>
                      <a:pt x="154" y="5"/>
                    </a:cubicBezTo>
                    <a:cubicBezTo>
                      <a:pt x="154" y="5"/>
                      <a:pt x="97" y="0"/>
                      <a:pt x="63" y="41"/>
                    </a:cubicBezTo>
                    <a:cubicBezTo>
                      <a:pt x="61" y="42"/>
                      <a:pt x="59" y="43"/>
                      <a:pt x="58" y="44"/>
                    </a:cubicBezTo>
                    <a:cubicBezTo>
                      <a:pt x="58" y="44"/>
                      <a:pt x="59" y="44"/>
                      <a:pt x="60" y="44"/>
                    </a:cubicBezTo>
                    <a:cubicBezTo>
                      <a:pt x="56" y="49"/>
                      <a:pt x="52" y="55"/>
                      <a:pt x="49" y="62"/>
                    </a:cubicBezTo>
                    <a:cubicBezTo>
                      <a:pt x="25" y="114"/>
                      <a:pt x="35" y="149"/>
                      <a:pt x="41" y="182"/>
                    </a:cubicBezTo>
                    <a:cubicBezTo>
                      <a:pt x="53" y="251"/>
                      <a:pt x="0" y="237"/>
                      <a:pt x="0" y="2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endParaRPr kumimoji="0" 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grpSp>
        <p:nvGrpSpPr>
          <p:cNvPr id="30" name="组合 29"/>
          <p:cNvGrpSpPr/>
          <p:nvPr/>
        </p:nvGrpSpPr>
        <p:grpSpPr>
          <a:xfrm>
            <a:off x="8580438" y="2414588"/>
            <a:ext cx="1249362" cy="1249362"/>
            <a:chOff x="12322" y="3802"/>
            <a:chExt cx="1968" cy="1968"/>
          </a:xfrm>
        </p:grpSpPr>
        <p:sp>
          <p:nvSpPr>
            <p:cNvPr id="24" name="MH_Other_5"/>
            <p:cNvSpPr/>
            <p:nvPr>
              <p:custDataLst>
                <p:tags r:id="rId5"/>
              </p:custDataLst>
            </p:nvPr>
          </p:nvSpPr>
          <p:spPr>
            <a:xfrm>
              <a:off x="12322" y="3802"/>
              <a:ext cx="1968" cy="1968"/>
            </a:xfrm>
            <a:prstGeom prst="donut">
              <a:avLst>
                <a:gd name="adj" fmla="val 1143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ts val="1500"/>
                </a:lnSpc>
                <a:spcBef>
                  <a:spcPct val="0"/>
                </a:spcBef>
                <a:spcAft>
                  <a:spcPct val="0"/>
                </a:spcAft>
                <a:buClrTx/>
                <a:buSzTx/>
                <a:buFontTx/>
                <a:buNone/>
                <a:defRPr/>
              </a:pPr>
              <a:endParaRPr kumimoji="0" lang="zh-CN" alt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nvGrpSpPr>
            <p:cNvPr id="25" name="组合 24"/>
            <p:cNvGrpSpPr/>
            <p:nvPr/>
          </p:nvGrpSpPr>
          <p:grpSpPr>
            <a:xfrm>
              <a:off x="12783" y="4018"/>
              <a:ext cx="995" cy="1395"/>
              <a:chOff x="8502651" y="2933700"/>
              <a:chExt cx="631825" cy="885825"/>
            </a:xfrm>
            <a:solidFill>
              <a:srgbClr val="D9D9D9"/>
            </a:solidFill>
          </p:grpSpPr>
          <p:sp>
            <p:nvSpPr>
              <p:cNvPr id="26" name="Freeform 52"/>
              <p:cNvSpPr/>
              <p:nvPr/>
            </p:nvSpPr>
            <p:spPr bwMode="auto">
              <a:xfrm>
                <a:off x="8680451" y="2933700"/>
                <a:ext cx="276225" cy="377825"/>
              </a:xfrm>
              <a:custGeom>
                <a:avLst/>
                <a:gdLst>
                  <a:gd name="T0" fmla="*/ 6 w 158"/>
                  <a:gd name="T1" fmla="*/ 102 h 217"/>
                  <a:gd name="T2" fmla="*/ 0 w 158"/>
                  <a:gd name="T3" fmla="*/ 126 h 217"/>
                  <a:gd name="T4" fmla="*/ 6 w 158"/>
                  <a:gd name="T5" fmla="*/ 151 h 217"/>
                  <a:gd name="T6" fmla="*/ 10 w 158"/>
                  <a:gd name="T7" fmla="*/ 145 h 217"/>
                  <a:gd name="T8" fmla="*/ 80 w 158"/>
                  <a:gd name="T9" fmla="*/ 217 h 217"/>
                  <a:gd name="T10" fmla="*/ 147 w 158"/>
                  <a:gd name="T11" fmla="*/ 142 h 217"/>
                  <a:gd name="T12" fmla="*/ 152 w 158"/>
                  <a:gd name="T13" fmla="*/ 150 h 217"/>
                  <a:gd name="T14" fmla="*/ 158 w 158"/>
                  <a:gd name="T15" fmla="*/ 125 h 217"/>
                  <a:gd name="T16" fmla="*/ 152 w 158"/>
                  <a:gd name="T17" fmla="*/ 100 h 217"/>
                  <a:gd name="T18" fmla="*/ 150 w 158"/>
                  <a:gd name="T19" fmla="*/ 102 h 217"/>
                  <a:gd name="T20" fmla="*/ 149 w 158"/>
                  <a:gd name="T21" fmla="*/ 81 h 217"/>
                  <a:gd name="T22" fmla="*/ 91 w 158"/>
                  <a:gd name="T23" fmla="*/ 67 h 217"/>
                  <a:gd name="T24" fmla="*/ 100 w 158"/>
                  <a:gd name="T25" fmla="*/ 70 h 217"/>
                  <a:gd name="T26" fmla="*/ 156 w 158"/>
                  <a:gd name="T27" fmla="*/ 52 h 217"/>
                  <a:gd name="T28" fmla="*/ 27 w 158"/>
                  <a:gd name="T29" fmla="*/ 39 h 217"/>
                  <a:gd name="T30" fmla="*/ 2 w 158"/>
                  <a:gd name="T31" fmla="*/ 56 h 217"/>
                  <a:gd name="T32" fmla="*/ 19 w 158"/>
                  <a:gd name="T33" fmla="*/ 55 h 217"/>
                  <a:gd name="T34" fmla="*/ 8 w 158"/>
                  <a:gd name="T35" fmla="*/ 90 h 217"/>
                  <a:gd name="T36" fmla="*/ 7 w 158"/>
                  <a:gd name="T37" fmla="*/ 102 h 217"/>
                  <a:gd name="T38" fmla="*/ 6 w 158"/>
                  <a:gd name="T39" fmla="*/ 10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217">
                    <a:moveTo>
                      <a:pt x="6" y="102"/>
                    </a:moveTo>
                    <a:cubicBezTo>
                      <a:pt x="3" y="102"/>
                      <a:pt x="0" y="113"/>
                      <a:pt x="0" y="126"/>
                    </a:cubicBezTo>
                    <a:cubicBezTo>
                      <a:pt x="0" y="140"/>
                      <a:pt x="3" y="151"/>
                      <a:pt x="6" y="151"/>
                    </a:cubicBezTo>
                    <a:cubicBezTo>
                      <a:pt x="8" y="151"/>
                      <a:pt x="9" y="148"/>
                      <a:pt x="10" y="145"/>
                    </a:cubicBezTo>
                    <a:cubicBezTo>
                      <a:pt x="21" y="186"/>
                      <a:pt x="59" y="217"/>
                      <a:pt x="80" y="217"/>
                    </a:cubicBezTo>
                    <a:cubicBezTo>
                      <a:pt x="106" y="217"/>
                      <a:pt x="142" y="188"/>
                      <a:pt x="147" y="142"/>
                    </a:cubicBezTo>
                    <a:cubicBezTo>
                      <a:pt x="148" y="147"/>
                      <a:pt x="150" y="150"/>
                      <a:pt x="152" y="150"/>
                    </a:cubicBezTo>
                    <a:cubicBezTo>
                      <a:pt x="155" y="150"/>
                      <a:pt x="158" y="139"/>
                      <a:pt x="158" y="125"/>
                    </a:cubicBezTo>
                    <a:cubicBezTo>
                      <a:pt x="158" y="111"/>
                      <a:pt x="155" y="100"/>
                      <a:pt x="152" y="100"/>
                    </a:cubicBezTo>
                    <a:cubicBezTo>
                      <a:pt x="151" y="100"/>
                      <a:pt x="150" y="101"/>
                      <a:pt x="150" y="102"/>
                    </a:cubicBezTo>
                    <a:cubicBezTo>
                      <a:pt x="150" y="95"/>
                      <a:pt x="150" y="89"/>
                      <a:pt x="149" y="81"/>
                    </a:cubicBezTo>
                    <a:cubicBezTo>
                      <a:pt x="137" y="90"/>
                      <a:pt x="115" y="78"/>
                      <a:pt x="91" y="67"/>
                    </a:cubicBezTo>
                    <a:cubicBezTo>
                      <a:pt x="94" y="68"/>
                      <a:pt x="97" y="69"/>
                      <a:pt x="100" y="70"/>
                    </a:cubicBezTo>
                    <a:cubicBezTo>
                      <a:pt x="140" y="90"/>
                      <a:pt x="156" y="52"/>
                      <a:pt x="156" y="52"/>
                    </a:cubicBezTo>
                    <a:cubicBezTo>
                      <a:pt x="156" y="52"/>
                      <a:pt x="106" y="0"/>
                      <a:pt x="27" y="39"/>
                    </a:cubicBezTo>
                    <a:cubicBezTo>
                      <a:pt x="20" y="43"/>
                      <a:pt x="11" y="52"/>
                      <a:pt x="2" y="56"/>
                    </a:cubicBezTo>
                    <a:cubicBezTo>
                      <a:pt x="2" y="56"/>
                      <a:pt x="9" y="55"/>
                      <a:pt x="19" y="55"/>
                    </a:cubicBezTo>
                    <a:cubicBezTo>
                      <a:pt x="11" y="60"/>
                      <a:pt x="6" y="71"/>
                      <a:pt x="8" y="90"/>
                    </a:cubicBezTo>
                    <a:cubicBezTo>
                      <a:pt x="7" y="93"/>
                      <a:pt x="7" y="98"/>
                      <a:pt x="7" y="102"/>
                    </a:cubicBezTo>
                    <a:cubicBezTo>
                      <a:pt x="6" y="102"/>
                      <a:pt x="6" y="102"/>
                      <a:pt x="6"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endParaRPr kumimoji="0" 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27" name="Freeform 53"/>
              <p:cNvSpPr>
                <a:spLocks noEditPoints="1"/>
              </p:cNvSpPr>
              <p:nvPr/>
            </p:nvSpPr>
            <p:spPr bwMode="auto">
              <a:xfrm>
                <a:off x="8502651" y="3295650"/>
                <a:ext cx="631825" cy="523875"/>
              </a:xfrm>
              <a:custGeom>
                <a:avLst/>
                <a:gdLst>
                  <a:gd name="T0" fmla="*/ 322 w 362"/>
                  <a:gd name="T1" fmla="*/ 195 h 300"/>
                  <a:gd name="T2" fmla="*/ 357 w 362"/>
                  <a:gd name="T3" fmla="*/ 63 h 300"/>
                  <a:gd name="T4" fmla="*/ 237 w 362"/>
                  <a:gd name="T5" fmla="*/ 7 h 300"/>
                  <a:gd name="T6" fmla="*/ 230 w 362"/>
                  <a:gd name="T7" fmla="*/ 11 h 300"/>
                  <a:gd name="T8" fmla="*/ 203 w 362"/>
                  <a:gd name="T9" fmla="*/ 124 h 300"/>
                  <a:gd name="T10" fmla="*/ 193 w 362"/>
                  <a:gd name="T11" fmla="*/ 40 h 300"/>
                  <a:gd name="T12" fmla="*/ 196 w 362"/>
                  <a:gd name="T13" fmla="*/ 31 h 300"/>
                  <a:gd name="T14" fmla="*/ 190 w 362"/>
                  <a:gd name="T15" fmla="*/ 21 h 300"/>
                  <a:gd name="T16" fmla="*/ 176 w 362"/>
                  <a:gd name="T17" fmla="*/ 21 h 300"/>
                  <a:gd name="T18" fmla="*/ 169 w 362"/>
                  <a:gd name="T19" fmla="*/ 31 h 300"/>
                  <a:gd name="T20" fmla="*/ 173 w 362"/>
                  <a:gd name="T21" fmla="*/ 39 h 300"/>
                  <a:gd name="T22" fmla="*/ 161 w 362"/>
                  <a:gd name="T23" fmla="*/ 118 h 300"/>
                  <a:gd name="T24" fmla="*/ 161 w 362"/>
                  <a:gd name="T25" fmla="*/ 123 h 300"/>
                  <a:gd name="T26" fmla="*/ 128 w 362"/>
                  <a:gd name="T27" fmla="*/ 7 h 300"/>
                  <a:gd name="T28" fmla="*/ 123 w 362"/>
                  <a:gd name="T29" fmla="*/ 7 h 300"/>
                  <a:gd name="T30" fmla="*/ 4 w 362"/>
                  <a:gd name="T31" fmla="*/ 67 h 300"/>
                  <a:gd name="T32" fmla="*/ 26 w 362"/>
                  <a:gd name="T33" fmla="*/ 221 h 300"/>
                  <a:gd name="T34" fmla="*/ 68 w 362"/>
                  <a:gd name="T35" fmla="*/ 218 h 300"/>
                  <a:gd name="T36" fmla="*/ 76 w 362"/>
                  <a:gd name="T37" fmla="*/ 300 h 300"/>
                  <a:gd name="T38" fmla="*/ 278 w 362"/>
                  <a:gd name="T39" fmla="*/ 300 h 300"/>
                  <a:gd name="T40" fmla="*/ 285 w 362"/>
                  <a:gd name="T41" fmla="*/ 235 h 300"/>
                  <a:gd name="T42" fmla="*/ 286 w 362"/>
                  <a:gd name="T43" fmla="*/ 215 h 300"/>
                  <a:gd name="T44" fmla="*/ 313 w 362"/>
                  <a:gd name="T45" fmla="*/ 221 h 300"/>
                  <a:gd name="T46" fmla="*/ 322 w 362"/>
                  <a:gd name="T47" fmla="*/ 195 h 300"/>
                  <a:gd name="T48" fmla="*/ 289 w 362"/>
                  <a:gd name="T49" fmla="*/ 98 h 300"/>
                  <a:gd name="T50" fmla="*/ 291 w 362"/>
                  <a:gd name="T51" fmla="*/ 101 h 300"/>
                  <a:gd name="T52" fmla="*/ 289 w 362"/>
                  <a:gd name="T53" fmla="*/ 98 h 300"/>
                  <a:gd name="T54" fmla="*/ 73 w 362"/>
                  <a:gd name="T55" fmla="*/ 157 h 300"/>
                  <a:gd name="T56" fmla="*/ 159 w 362"/>
                  <a:gd name="T57" fmla="*/ 149 h 300"/>
                  <a:gd name="T58" fmla="*/ 166 w 362"/>
                  <a:gd name="T59" fmla="*/ 149 h 300"/>
                  <a:gd name="T60" fmla="*/ 180 w 362"/>
                  <a:gd name="T61" fmla="*/ 148 h 300"/>
                  <a:gd name="T62" fmla="*/ 229 w 362"/>
                  <a:gd name="T63" fmla="*/ 146 h 300"/>
                  <a:gd name="T64" fmla="*/ 198 w 362"/>
                  <a:gd name="T65" fmla="*/ 151 h 300"/>
                  <a:gd name="T66" fmla="*/ 195 w 362"/>
                  <a:gd name="T67" fmla="*/ 151 h 300"/>
                  <a:gd name="T68" fmla="*/ 179 w 362"/>
                  <a:gd name="T69" fmla="*/ 154 h 300"/>
                  <a:gd name="T70" fmla="*/ 42 w 362"/>
                  <a:gd name="T71" fmla="*/ 174 h 300"/>
                  <a:gd name="T72" fmla="*/ 68 w 362"/>
                  <a:gd name="T73" fmla="*/ 160 h 300"/>
                  <a:gd name="T74" fmla="*/ 73 w 362"/>
                  <a:gd name="T75" fmla="*/ 157 h 300"/>
                  <a:gd name="T76" fmla="*/ 179 w 362"/>
                  <a:gd name="T77" fmla="*/ 187 h 300"/>
                  <a:gd name="T78" fmla="*/ 171 w 362"/>
                  <a:gd name="T79" fmla="*/ 188 h 300"/>
                  <a:gd name="T80" fmla="*/ 154 w 362"/>
                  <a:gd name="T81" fmla="*/ 190 h 300"/>
                  <a:gd name="T82" fmla="*/ 172 w 362"/>
                  <a:gd name="T83" fmla="*/ 183 h 300"/>
                  <a:gd name="T84" fmla="*/ 182 w 362"/>
                  <a:gd name="T85" fmla="*/ 179 h 300"/>
                  <a:gd name="T86" fmla="*/ 187 w 362"/>
                  <a:gd name="T87" fmla="*/ 177 h 300"/>
                  <a:gd name="T88" fmla="*/ 288 w 362"/>
                  <a:gd name="T89" fmla="*/ 165 h 300"/>
                  <a:gd name="T90" fmla="*/ 306 w 362"/>
                  <a:gd name="T91" fmla="*/ 163 h 300"/>
                  <a:gd name="T92" fmla="*/ 312 w 362"/>
                  <a:gd name="T93" fmla="*/ 169 h 300"/>
                  <a:gd name="T94" fmla="*/ 313 w 362"/>
                  <a:gd name="T95" fmla="*/ 171 h 300"/>
                  <a:gd name="T96" fmla="*/ 179 w 362"/>
                  <a:gd name="T97" fmla="*/ 18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2" h="300">
                    <a:moveTo>
                      <a:pt x="322" y="195"/>
                    </a:moveTo>
                    <a:cubicBezTo>
                      <a:pt x="341" y="148"/>
                      <a:pt x="362" y="94"/>
                      <a:pt x="357" y="63"/>
                    </a:cubicBezTo>
                    <a:cubicBezTo>
                      <a:pt x="356" y="43"/>
                      <a:pt x="289" y="0"/>
                      <a:pt x="237" y="7"/>
                    </a:cubicBezTo>
                    <a:cubicBezTo>
                      <a:pt x="237" y="7"/>
                      <a:pt x="235" y="9"/>
                      <a:pt x="230" y="11"/>
                    </a:cubicBezTo>
                    <a:cubicBezTo>
                      <a:pt x="203" y="124"/>
                      <a:pt x="203" y="124"/>
                      <a:pt x="203" y="124"/>
                    </a:cubicBezTo>
                    <a:cubicBezTo>
                      <a:pt x="193" y="40"/>
                      <a:pt x="193" y="40"/>
                      <a:pt x="193" y="40"/>
                    </a:cubicBezTo>
                    <a:cubicBezTo>
                      <a:pt x="196" y="31"/>
                      <a:pt x="196" y="31"/>
                      <a:pt x="196" y="31"/>
                    </a:cubicBezTo>
                    <a:cubicBezTo>
                      <a:pt x="190" y="21"/>
                      <a:pt x="190" y="21"/>
                      <a:pt x="190" y="21"/>
                    </a:cubicBezTo>
                    <a:cubicBezTo>
                      <a:pt x="176" y="21"/>
                      <a:pt x="176" y="21"/>
                      <a:pt x="176" y="21"/>
                    </a:cubicBezTo>
                    <a:cubicBezTo>
                      <a:pt x="169" y="31"/>
                      <a:pt x="169" y="31"/>
                      <a:pt x="169" y="31"/>
                    </a:cubicBezTo>
                    <a:cubicBezTo>
                      <a:pt x="173" y="39"/>
                      <a:pt x="173" y="39"/>
                      <a:pt x="173" y="39"/>
                    </a:cubicBezTo>
                    <a:cubicBezTo>
                      <a:pt x="161" y="118"/>
                      <a:pt x="161" y="118"/>
                      <a:pt x="161" y="118"/>
                    </a:cubicBezTo>
                    <a:cubicBezTo>
                      <a:pt x="161" y="123"/>
                      <a:pt x="161" y="123"/>
                      <a:pt x="161" y="123"/>
                    </a:cubicBezTo>
                    <a:cubicBezTo>
                      <a:pt x="128" y="7"/>
                      <a:pt x="128" y="7"/>
                      <a:pt x="128" y="7"/>
                    </a:cubicBezTo>
                    <a:cubicBezTo>
                      <a:pt x="127" y="7"/>
                      <a:pt x="125" y="7"/>
                      <a:pt x="123" y="7"/>
                    </a:cubicBezTo>
                    <a:cubicBezTo>
                      <a:pt x="71" y="14"/>
                      <a:pt x="5" y="32"/>
                      <a:pt x="4" y="67"/>
                    </a:cubicBezTo>
                    <a:cubicBezTo>
                      <a:pt x="0" y="83"/>
                      <a:pt x="18" y="183"/>
                      <a:pt x="26" y="221"/>
                    </a:cubicBezTo>
                    <a:cubicBezTo>
                      <a:pt x="35" y="226"/>
                      <a:pt x="54" y="222"/>
                      <a:pt x="68" y="218"/>
                    </a:cubicBezTo>
                    <a:cubicBezTo>
                      <a:pt x="72" y="260"/>
                      <a:pt x="75" y="292"/>
                      <a:pt x="76" y="300"/>
                    </a:cubicBezTo>
                    <a:cubicBezTo>
                      <a:pt x="278" y="300"/>
                      <a:pt x="278" y="300"/>
                      <a:pt x="278" y="300"/>
                    </a:cubicBezTo>
                    <a:cubicBezTo>
                      <a:pt x="279" y="293"/>
                      <a:pt x="282" y="269"/>
                      <a:pt x="285" y="235"/>
                    </a:cubicBezTo>
                    <a:cubicBezTo>
                      <a:pt x="286" y="215"/>
                      <a:pt x="286" y="215"/>
                      <a:pt x="286" y="215"/>
                    </a:cubicBezTo>
                    <a:cubicBezTo>
                      <a:pt x="313" y="221"/>
                      <a:pt x="313" y="221"/>
                      <a:pt x="313" y="221"/>
                    </a:cubicBezTo>
                    <a:lnTo>
                      <a:pt x="322" y="195"/>
                    </a:lnTo>
                    <a:close/>
                    <a:moveTo>
                      <a:pt x="289" y="98"/>
                    </a:moveTo>
                    <a:cubicBezTo>
                      <a:pt x="290" y="96"/>
                      <a:pt x="290" y="98"/>
                      <a:pt x="291" y="101"/>
                    </a:cubicBezTo>
                    <a:cubicBezTo>
                      <a:pt x="289" y="100"/>
                      <a:pt x="288" y="99"/>
                      <a:pt x="289" y="98"/>
                    </a:cubicBezTo>
                    <a:close/>
                    <a:moveTo>
                      <a:pt x="73" y="157"/>
                    </a:moveTo>
                    <a:cubicBezTo>
                      <a:pt x="159" y="149"/>
                      <a:pt x="159" y="149"/>
                      <a:pt x="159" y="149"/>
                    </a:cubicBezTo>
                    <a:cubicBezTo>
                      <a:pt x="166" y="149"/>
                      <a:pt x="166" y="149"/>
                      <a:pt x="166" y="149"/>
                    </a:cubicBezTo>
                    <a:cubicBezTo>
                      <a:pt x="180" y="148"/>
                      <a:pt x="180" y="148"/>
                      <a:pt x="180" y="148"/>
                    </a:cubicBezTo>
                    <a:cubicBezTo>
                      <a:pt x="229" y="146"/>
                      <a:pt x="229" y="146"/>
                      <a:pt x="229" y="146"/>
                    </a:cubicBezTo>
                    <a:cubicBezTo>
                      <a:pt x="198" y="151"/>
                      <a:pt x="198" y="151"/>
                      <a:pt x="198" y="151"/>
                    </a:cubicBezTo>
                    <a:cubicBezTo>
                      <a:pt x="195" y="151"/>
                      <a:pt x="195" y="151"/>
                      <a:pt x="195" y="151"/>
                    </a:cubicBezTo>
                    <a:cubicBezTo>
                      <a:pt x="179" y="154"/>
                      <a:pt x="179" y="154"/>
                      <a:pt x="179" y="154"/>
                    </a:cubicBezTo>
                    <a:cubicBezTo>
                      <a:pt x="42" y="174"/>
                      <a:pt x="42" y="174"/>
                      <a:pt x="42" y="174"/>
                    </a:cubicBezTo>
                    <a:cubicBezTo>
                      <a:pt x="68" y="160"/>
                      <a:pt x="68" y="160"/>
                      <a:pt x="68" y="160"/>
                    </a:cubicBezTo>
                    <a:lnTo>
                      <a:pt x="73" y="157"/>
                    </a:lnTo>
                    <a:close/>
                    <a:moveTo>
                      <a:pt x="179" y="187"/>
                    </a:moveTo>
                    <a:cubicBezTo>
                      <a:pt x="171" y="188"/>
                      <a:pt x="171" y="188"/>
                      <a:pt x="171" y="188"/>
                    </a:cubicBezTo>
                    <a:cubicBezTo>
                      <a:pt x="154" y="190"/>
                      <a:pt x="154" y="190"/>
                      <a:pt x="154" y="190"/>
                    </a:cubicBezTo>
                    <a:cubicBezTo>
                      <a:pt x="172" y="183"/>
                      <a:pt x="172" y="183"/>
                      <a:pt x="172" y="183"/>
                    </a:cubicBezTo>
                    <a:cubicBezTo>
                      <a:pt x="182" y="179"/>
                      <a:pt x="182" y="179"/>
                      <a:pt x="182" y="179"/>
                    </a:cubicBezTo>
                    <a:cubicBezTo>
                      <a:pt x="187" y="177"/>
                      <a:pt x="187" y="177"/>
                      <a:pt x="187" y="177"/>
                    </a:cubicBezTo>
                    <a:cubicBezTo>
                      <a:pt x="288" y="165"/>
                      <a:pt x="288" y="165"/>
                      <a:pt x="288" y="165"/>
                    </a:cubicBezTo>
                    <a:cubicBezTo>
                      <a:pt x="306" y="163"/>
                      <a:pt x="306" y="163"/>
                      <a:pt x="306" y="163"/>
                    </a:cubicBezTo>
                    <a:cubicBezTo>
                      <a:pt x="312" y="169"/>
                      <a:pt x="312" y="169"/>
                      <a:pt x="312" y="169"/>
                    </a:cubicBezTo>
                    <a:cubicBezTo>
                      <a:pt x="313" y="171"/>
                      <a:pt x="313" y="171"/>
                      <a:pt x="313" y="171"/>
                    </a:cubicBezTo>
                    <a:lnTo>
                      <a:pt x="179"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ts val="1500"/>
                  </a:lnSpc>
                  <a:spcBef>
                    <a:spcPct val="0"/>
                  </a:spcBef>
                  <a:spcAft>
                    <a:spcPct val="0"/>
                  </a:spcAft>
                  <a:buClrTx/>
                  <a:buSzTx/>
                  <a:buFontTx/>
                  <a:buNone/>
                  <a:defRPr/>
                </a:pPr>
                <a:endParaRPr kumimoji="0" lang="en-US" sz="2800" b="1" i="0" u="none" strike="noStrike" kern="1200" cap="none" spc="0" normalizeH="0" baseline="0" noProof="1">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grpSp>
      </p:grpSp>
      <p:sp>
        <p:nvSpPr>
          <p:cNvPr id="28" name="文本框 20"/>
          <p:cNvSpPr/>
          <p:nvPr/>
        </p:nvSpPr>
        <p:spPr>
          <a:xfrm>
            <a:off x="1403350" y="3925888"/>
            <a:ext cx="2844800" cy="95313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sym typeface="华文行楷" panose="02010800040101010101" charset="-122"/>
              </a:rPr>
              <a:t>参考文献：</a:t>
            </a:r>
            <a:endPar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sym typeface="华文行楷" panose="02010800040101010101"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sym typeface="华文行楷" panose="02010800040101010101" charset="-122"/>
              </a:rPr>
              <a:t>前人的研究脉络</a:t>
            </a:r>
            <a:endPar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cs"/>
              <a:sym typeface="华文行楷" panose="02010800040101010101" charset="-122"/>
            </a:endParaRPr>
          </a:p>
        </p:txBody>
      </p:sp>
      <p:sp>
        <p:nvSpPr>
          <p:cNvPr id="29" name="文本框 20"/>
          <p:cNvSpPr/>
          <p:nvPr/>
        </p:nvSpPr>
        <p:spPr>
          <a:xfrm>
            <a:off x="5008033" y="4078817"/>
            <a:ext cx="2186517" cy="283210"/>
          </a:xfrm>
          <a:prstGeom prst="rect">
            <a:avLst/>
          </a:prstGeom>
          <a:noFill/>
          <a:ln w="9525">
            <a:noFill/>
          </a:ln>
        </p:spPr>
        <p:txBody>
          <a:bodyPr wrap="square" anchor="t">
            <a:spAutoFit/>
          </a:bodyPr>
          <a:lstStyle/>
          <a:p>
            <a:pPr marL="0" marR="0" lvl="0" indent="0" algn="ctr" defTabSz="914400" rtl="0" eaLnBrk="0" fontAlgn="base" latinLnBrk="0" hangingPunct="0">
              <a:lnSpc>
                <a:spcPts val="1500"/>
              </a:lnSpc>
              <a:spcBef>
                <a:spcPct val="0"/>
              </a:spcBef>
              <a:spcAft>
                <a:spcPct val="0"/>
              </a:spcAft>
              <a:buClrTx/>
              <a:buSzTx/>
              <a:buFontTx/>
              <a:buNone/>
              <a:defRPr/>
            </a:pPr>
            <a:r>
              <a:rPr kumimoji="0" lang="zh-CN" alt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panose="020B0503020204020204" pitchFamily="34" charset="-122"/>
                <a:ea typeface="微软雅黑" panose="020B0503020204020204" pitchFamily="34" charset="-122"/>
                <a:cs typeface="+mn-cs"/>
                <a:sym typeface="方正姚体" panose="02010601030101010101" pitchFamily="2" charset="-122"/>
              </a:rPr>
              <a:t>一篇文献</a:t>
            </a:r>
            <a:endParaRPr kumimoji="0" lang="zh-CN" altLang="en-US" sz="2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panose="020B0503020204020204" pitchFamily="34" charset="-122"/>
              <a:ea typeface="微软雅黑" panose="020B0503020204020204" pitchFamily="34" charset="-122"/>
              <a:cs typeface="+mn-cs"/>
              <a:sym typeface="方正姚体" panose="02010601030101010101" pitchFamily="2" charset="-122"/>
            </a:endParaRPr>
          </a:p>
        </p:txBody>
      </p:sp>
      <p:sp>
        <p:nvSpPr>
          <p:cNvPr id="33" name="文本框 20"/>
          <p:cNvSpPr/>
          <p:nvPr/>
        </p:nvSpPr>
        <p:spPr>
          <a:xfrm>
            <a:off x="8089900" y="3926205"/>
            <a:ext cx="3755390" cy="1383665"/>
          </a:xfrm>
          <a:prstGeom prst="rect">
            <a:avLst/>
          </a:prstGeom>
          <a:noFill/>
          <a:ln w="9525">
            <a:noFill/>
          </a:ln>
        </p:spPr>
        <p:txBody>
          <a:bodyPr wrap="square"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仿宋_GB2312" pitchFamily="1" charset="-122"/>
              </a:rPr>
              <a:t>引证文献：</a:t>
            </a:r>
            <a:endParaRPr kumimoji="0" lang="zh-CN" altLang="en-US" sz="2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仿宋_GB2312" pitchFamily="1" charset="-122"/>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仿宋_GB2312" pitchFamily="1" charset="-122"/>
              </a:rPr>
              <a:t>研究的后续研究和最新进展</a:t>
            </a:r>
            <a:endParaRPr kumimoji="0" lang="zh-CN" altLang="en-US" sz="2800" b="1"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sym typeface="仿宋_GB2312" pitchFamily="1" charset="-122"/>
            </a:endParaRPr>
          </a:p>
        </p:txBody>
      </p:sp>
      <p:sp>
        <p:nvSpPr>
          <p:cNvPr id="108561" name="文本框 33"/>
          <p:cNvSpPr txBox="1"/>
          <p:nvPr/>
        </p:nvSpPr>
        <p:spPr>
          <a:xfrm>
            <a:off x="4400551" y="1267884"/>
            <a:ext cx="2672080" cy="521970"/>
          </a:xfrm>
          <a:prstGeom prst="rect">
            <a:avLst/>
          </a:prstGeom>
          <a:noFill/>
          <a:ln w="9525">
            <a:noFill/>
          </a:ln>
        </p:spPr>
        <p:txBody>
          <a:bodyPr wrap="none" anchor="t">
            <a:spAutoFit/>
            <a:scene3d>
              <a:camera prst="orthographicFront"/>
              <a:lightRig rig="threePt" dir="t"/>
            </a:scene3d>
          </a:bodyPr>
          <a:lstStyle/>
          <a:p>
            <a:pPr marR="0" defTabSz="914400" eaLnBrk="0" hangingPunct="0">
              <a:spcBef>
                <a:spcPct val="50000"/>
              </a:spcBef>
              <a:buClrTx/>
              <a:buSzTx/>
              <a:buFontTx/>
              <a:defRPr/>
            </a:pPr>
            <a:r>
              <a:rPr kumimoji="0" lang="zh-CN" altLang="en-US" sz="2800" b="1" kern="1200" cap="none" spc="0" normalizeH="0" baseline="0" noProof="0" dirty="0">
                <a:solidFill>
                  <a:prstClr val="black"/>
                </a:solidFill>
                <a:latin typeface="微软雅黑" panose="020B0503020204020204" pitchFamily="34" charset="-122"/>
                <a:ea typeface="微软雅黑" panose="020B0503020204020204" pitchFamily="34" charset="-122"/>
                <a:cs typeface="+mn-cs"/>
                <a:sym typeface="黑体" panose="02010609060101010101" charset="-122"/>
              </a:rPr>
              <a:t>文献引证关系图</a:t>
            </a:r>
            <a:endParaRPr kumimoji="0" lang="zh-CN" altLang="en-US" sz="2800" b="1" kern="1200" cap="none" spc="0" normalizeH="0" baseline="0" noProof="0" dirty="0">
              <a:solidFill>
                <a:prstClr val="black"/>
              </a:solidFill>
              <a:latin typeface="微软雅黑" panose="020B0503020204020204" pitchFamily="34" charset="-122"/>
              <a:ea typeface="微软雅黑" panose="020B0503020204020204" pitchFamily="34" charset="-122"/>
              <a:cs typeface="+mn-cs"/>
              <a:sym typeface="黑体" panose="02010609060101010101"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p:bldP spid="3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15900" y="1059815"/>
            <a:ext cx="11759565" cy="5627370"/>
          </a:xfrm>
          <a:prstGeom prst="rect">
            <a:avLst/>
          </a:prstGeom>
        </p:spPr>
      </p:pic>
    </p:spTree>
  </p:cSld>
  <p:clrMapOvr>
    <a:masterClrMapping/>
  </p:clrMapOvr>
  <p:transition spd="slow">
    <p:cove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570865" y="989965"/>
            <a:ext cx="8880475" cy="5233670"/>
          </a:xfrm>
          <a:prstGeom prst="rect">
            <a:avLst/>
          </a:prstGeom>
        </p:spPr>
      </p:pic>
      <p:sp>
        <p:nvSpPr>
          <p:cNvPr id="6" name="文本框 5"/>
          <p:cNvSpPr txBox="1"/>
          <p:nvPr/>
        </p:nvSpPr>
        <p:spPr>
          <a:xfrm>
            <a:off x="9909810" y="2591435"/>
            <a:ext cx="1943735" cy="2030095"/>
          </a:xfrm>
          <a:prstGeom prst="rect">
            <a:avLst/>
          </a:prstGeom>
          <a:noFill/>
        </p:spPr>
        <p:txBody>
          <a:bodyPr wrap="square" rtlCol="0">
            <a:spAutoFit/>
          </a:bodyPr>
          <a:p>
            <a:r>
              <a:rPr lang="zh-CN" altLang="en-US">
                <a:latin typeface="微软雅黑" panose="020B0503020204020204" pitchFamily="34" charset="-122"/>
                <a:ea typeface="微软雅黑" panose="020B0503020204020204" pitchFamily="34" charset="-122"/>
              </a:rPr>
              <a:t>文献主题脉络图以节点文献为中心，图示化节点文献相关主题内容的研究起点、研究来源、研究分支和研究去脉。</a:t>
            </a:r>
            <a:endParaRPr lang="zh-CN" altLang="en-US">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87960" y="958215"/>
            <a:ext cx="7343775" cy="3228975"/>
          </a:xfrm>
          <a:prstGeom prst="rect">
            <a:avLst/>
          </a:prstGeom>
        </p:spPr>
      </p:pic>
      <p:sp>
        <p:nvSpPr>
          <p:cNvPr id="4" name="圆角矩形 3"/>
          <p:cNvSpPr/>
          <p:nvPr/>
        </p:nvSpPr>
        <p:spPr>
          <a:xfrm>
            <a:off x="2045335" y="2569210"/>
            <a:ext cx="883285" cy="27305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2"/>
          <a:stretch>
            <a:fillRect/>
          </a:stretch>
        </p:blipFill>
        <p:spPr>
          <a:xfrm>
            <a:off x="4831080" y="2569210"/>
            <a:ext cx="6818630" cy="416052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87960" y="958215"/>
            <a:ext cx="7343775" cy="3228975"/>
          </a:xfrm>
          <a:prstGeom prst="rect">
            <a:avLst/>
          </a:prstGeom>
        </p:spPr>
      </p:pic>
      <p:sp>
        <p:nvSpPr>
          <p:cNvPr id="4" name="圆角矩形 3"/>
          <p:cNvSpPr/>
          <p:nvPr/>
        </p:nvSpPr>
        <p:spPr>
          <a:xfrm>
            <a:off x="4566920" y="2585720"/>
            <a:ext cx="883285" cy="27305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5165725" y="3311525"/>
            <a:ext cx="6952615" cy="3248025"/>
          </a:xfrm>
          <a:prstGeom prst="rect">
            <a:avLst/>
          </a:prstGeom>
        </p:spPr>
      </p:pic>
      <p:sp>
        <p:nvSpPr>
          <p:cNvPr id="7" name="圆角矩形 6"/>
          <p:cNvSpPr/>
          <p:nvPr/>
        </p:nvSpPr>
        <p:spPr>
          <a:xfrm>
            <a:off x="5450205" y="3436620"/>
            <a:ext cx="3055620" cy="41465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65200" y="193040"/>
            <a:ext cx="285305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发展历程</a:t>
            </a:r>
            <a:endParaRPr kumimoji="0" lang="zh-CN" altLang="en-US" sz="36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26398" y="1430476"/>
            <a:ext cx="10938362" cy="4926772"/>
            <a:chOff x="10876" y="618"/>
            <a:chExt cx="10026" cy="4622"/>
          </a:xfrm>
        </p:grpSpPr>
        <p:sp>
          <p:nvSpPr>
            <p:cNvPr id="8" name="文本框 7"/>
            <p:cNvSpPr txBox="1"/>
            <p:nvPr/>
          </p:nvSpPr>
          <p:spPr>
            <a:xfrm>
              <a:off x="17590" y="618"/>
              <a:ext cx="2818" cy="470"/>
            </a:xfrm>
            <a:prstGeom prst="rect">
              <a:avLst/>
            </a:prstGeom>
            <a:noFill/>
          </p:spPr>
          <p:txBody>
            <a:bodyPr wrap="square" rtlCol="0" anchor="t">
              <a:spAutoFit/>
            </a:bodyPr>
            <a:lstStyle/>
            <a:p>
              <a:pPr marL="0" marR="0" lvl="0" indent="0" algn="l" defTabSz="2564130" rtl="0" eaLnBrk="1" fontAlgn="auto" latinLnBrk="0" hangingPunct="1">
                <a:lnSpc>
                  <a:spcPct val="100000"/>
                </a:lnSpc>
                <a:spcBef>
                  <a:spcPts val="0"/>
                </a:spcBef>
                <a:spcAft>
                  <a:spcPts val="0"/>
                </a:spcAft>
                <a:buClrTx/>
                <a:buSzTx/>
                <a:buFontTx/>
                <a:buNone/>
                <a:defRPr/>
              </a:pPr>
              <a:r>
                <a:rPr kumimoji="0" lang="zh-CN" altLang="en-US" sz="2655"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冲刺世界一流</a:t>
              </a:r>
              <a:endParaRPr kumimoji="0" lang="zh-CN" altLang="en-US" sz="2655"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9" name="图片 3" descr="CNKI工程"/>
            <p:cNvPicPr>
              <a:picLocks noChangeAspect="1"/>
            </p:cNvPicPr>
            <p:nvPr/>
          </p:nvPicPr>
          <p:blipFill>
            <a:blip r:embed="rId1"/>
            <a:stretch>
              <a:fillRect/>
            </a:stretch>
          </p:blipFill>
          <p:spPr>
            <a:xfrm>
              <a:off x="12047" y="3921"/>
              <a:ext cx="2882" cy="1319"/>
            </a:xfrm>
            <a:prstGeom prst="rect">
              <a:avLst/>
            </a:prstGeom>
            <a:noFill/>
            <a:ln w="9525">
              <a:noFill/>
            </a:ln>
          </p:spPr>
        </p:pic>
        <p:pic>
          <p:nvPicPr>
            <p:cNvPr id="10" name="图片 4" descr="王大中"/>
            <p:cNvPicPr>
              <a:picLocks noChangeAspect="1"/>
            </p:cNvPicPr>
            <p:nvPr/>
          </p:nvPicPr>
          <p:blipFill>
            <a:blip r:embed="rId2"/>
            <a:stretch>
              <a:fillRect/>
            </a:stretch>
          </p:blipFill>
          <p:spPr>
            <a:xfrm>
              <a:off x="10876" y="3849"/>
              <a:ext cx="1054" cy="1349"/>
            </a:xfrm>
            <a:prstGeom prst="rect">
              <a:avLst/>
            </a:prstGeom>
            <a:noFill/>
            <a:ln w="9525">
              <a:noFill/>
            </a:ln>
          </p:spPr>
        </p:pic>
        <p:pic>
          <p:nvPicPr>
            <p:cNvPr id="11" name="图片 10"/>
            <p:cNvPicPr>
              <a:picLocks noChangeAspect="1"/>
            </p:cNvPicPr>
            <p:nvPr/>
          </p:nvPicPr>
          <p:blipFill>
            <a:blip r:embed="rId3"/>
            <a:stretch>
              <a:fillRect/>
            </a:stretch>
          </p:blipFill>
          <p:spPr>
            <a:xfrm>
              <a:off x="19961" y="3957"/>
              <a:ext cx="941" cy="1092"/>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a:blip r:embed="rId4"/>
            <a:stretch>
              <a:fillRect/>
            </a:stretch>
          </p:blipFill>
          <p:spPr>
            <a:xfrm>
              <a:off x="18982" y="3958"/>
              <a:ext cx="882" cy="1078"/>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5"/>
            <a:stretch>
              <a:fillRect/>
            </a:stretch>
          </p:blipFill>
          <p:spPr>
            <a:xfrm>
              <a:off x="17153" y="3957"/>
              <a:ext cx="1732" cy="1092"/>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6"/>
            <a:stretch>
              <a:fillRect/>
            </a:stretch>
          </p:blipFill>
          <p:spPr>
            <a:xfrm>
              <a:off x="16044" y="3957"/>
              <a:ext cx="1012" cy="1105"/>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7"/>
            <a:stretch>
              <a:fillRect/>
            </a:stretch>
          </p:blipFill>
          <p:spPr>
            <a:xfrm>
              <a:off x="15006" y="3958"/>
              <a:ext cx="941" cy="1084"/>
            </a:xfrm>
            <a:prstGeom prst="rect">
              <a:avLst/>
            </a:prstGeom>
            <a:ln>
              <a:noFill/>
            </a:ln>
            <a:effectLst>
              <a:outerShdw blurRad="292100" dist="139700" dir="2700000" algn="tl" rotWithShape="0">
                <a:srgbClr val="333333">
                  <a:alpha val="65000"/>
                </a:srgbClr>
              </a:outerShdw>
            </a:effectLst>
          </p:spPr>
        </p:pic>
        <p:pic>
          <p:nvPicPr>
            <p:cNvPr id="17" name="图片 2" descr="台阶"/>
            <p:cNvPicPr>
              <a:picLocks noChangeAspect="1"/>
            </p:cNvPicPr>
            <p:nvPr/>
          </p:nvPicPr>
          <p:blipFill>
            <a:blip r:embed="rId8"/>
            <a:stretch>
              <a:fillRect/>
            </a:stretch>
          </p:blipFill>
          <p:spPr>
            <a:xfrm>
              <a:off x="16343" y="1050"/>
              <a:ext cx="3018" cy="2966"/>
            </a:xfrm>
            <a:prstGeom prst="rect">
              <a:avLst/>
            </a:prstGeom>
            <a:noFill/>
            <a:ln w="9525">
              <a:noFill/>
            </a:ln>
          </p:spPr>
        </p:pic>
        <p:sp>
          <p:nvSpPr>
            <p:cNvPr id="18" name="文本框 125"/>
            <p:cNvSpPr txBox="1"/>
            <p:nvPr/>
          </p:nvSpPr>
          <p:spPr>
            <a:xfrm>
              <a:off x="10936" y="2547"/>
              <a:ext cx="5288" cy="1304"/>
            </a:xfrm>
            <a:prstGeom prst="rect">
              <a:avLst/>
            </a:prstGeom>
            <a:noFill/>
            <a:ln w="9525">
              <a:noFill/>
            </a:ln>
          </p:spPr>
          <p:txBody>
            <a:bodyPr wrap="square">
              <a:spAutoFit/>
            </a:bodyPr>
            <a:lstStyle/>
            <a:p>
              <a:pPr marL="0" marR="0" lvl="0" indent="0" algn="ctr" defTabSz="2564130" rtl="0" eaLnBrk="1" fontAlgn="auto" latinLnBrk="0" hangingPunct="1">
                <a:lnSpc>
                  <a:spcPct val="150000"/>
                </a:lnSpc>
                <a:spcBef>
                  <a:spcPts val="0"/>
                </a:spcBef>
                <a:spcAft>
                  <a:spcPts val="0"/>
                </a:spcAft>
                <a:buClrTx/>
                <a:buSzTx/>
                <a:buFontTx/>
                <a:buNone/>
                <a:defRPr/>
              </a:pPr>
              <a:r>
                <a:rPr kumimoji="0" lang="en-US" altLang="zh-CN" sz="2125"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CNKI 1.0</a:t>
              </a:r>
              <a:r>
                <a:rPr kumimoji="0" lang="zh-CN" altLang="en-US" sz="2125"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：知识基础设施</a:t>
              </a:r>
              <a:endParaRPr kumimoji="0" lang="en-US" altLang="zh-CN" sz="2125"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2564130" rtl="0" eaLnBrk="1" fontAlgn="auto" latinLnBrk="0" hangingPunct="1">
                <a:lnSpc>
                  <a:spcPct val="150000"/>
                </a:lnSpc>
                <a:spcBef>
                  <a:spcPts val="0"/>
                </a:spcBef>
                <a:spcAft>
                  <a:spcPts val="0"/>
                </a:spcAft>
                <a:buClrTx/>
                <a:buSzTx/>
                <a:buFontTx/>
                <a:buNone/>
                <a:defRPr/>
              </a:pPr>
              <a:r>
                <a:rPr kumimoji="0" lang="zh-CN" altLang="en-US" sz="1860" b="0" i="0" u="none" strike="noStrike" kern="1200" cap="none" spc="421"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整合国内资源，建设中国知识基础设施</a:t>
              </a:r>
              <a:endParaRPr kumimoji="0" lang="zh-CN" altLang="en-US" sz="1860" b="0" i="0" u="none" strike="noStrike" kern="1200" cap="none" spc="421"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l" defTabSz="2564130" rtl="0" eaLnBrk="1" fontAlgn="auto" latinLnBrk="0" hangingPunct="1">
                <a:lnSpc>
                  <a:spcPct val="150000"/>
                </a:lnSpc>
                <a:spcBef>
                  <a:spcPts val="0"/>
                </a:spcBef>
                <a:spcAft>
                  <a:spcPts val="0"/>
                </a:spcAft>
                <a:buClrTx/>
                <a:buSzTx/>
                <a:buFontTx/>
                <a:buNone/>
                <a:defRPr/>
              </a:pPr>
              <a:r>
                <a:rPr kumimoji="0" lang="zh-CN" altLang="en-US" sz="1860" b="0" i="0" u="none" strike="noStrike" kern="1200" cap="none" spc="421"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服务“科教兴国”战略</a:t>
              </a:r>
              <a:endParaRPr kumimoji="0" lang="zh-CN" altLang="en-US" sz="1860" b="0" i="0" u="none" strike="noStrike" kern="1200" cap="none" spc="421"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9" name="文本框 126"/>
            <p:cNvSpPr txBox="1"/>
            <p:nvPr/>
          </p:nvSpPr>
          <p:spPr>
            <a:xfrm>
              <a:off x="11936" y="983"/>
              <a:ext cx="5654" cy="1304"/>
            </a:xfrm>
            <a:prstGeom prst="rect">
              <a:avLst/>
            </a:prstGeom>
            <a:noFill/>
            <a:ln w="9525">
              <a:noFill/>
            </a:ln>
          </p:spPr>
          <p:txBody>
            <a:bodyPr wrap="square">
              <a:spAutoFit/>
            </a:bodyPr>
            <a:lstStyle/>
            <a:p>
              <a:pPr marL="0" marR="0" lvl="0" indent="0" algn="ctr" defTabSz="2564130" rtl="0" eaLnBrk="1" fontAlgn="auto" latinLnBrk="0" hangingPunct="1">
                <a:lnSpc>
                  <a:spcPct val="150000"/>
                </a:lnSpc>
                <a:spcBef>
                  <a:spcPts val="0"/>
                </a:spcBef>
                <a:spcAft>
                  <a:spcPts val="0"/>
                </a:spcAft>
                <a:buClrTx/>
                <a:buSzTx/>
                <a:buFontTx/>
                <a:buNone/>
                <a:defRPr/>
              </a:pPr>
              <a:r>
                <a:rPr kumimoji="0" lang="en-US" altLang="zh-CN" sz="2125"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rPr>
                <a:t>CNKI 2.0</a:t>
              </a:r>
              <a:r>
                <a:rPr kumimoji="0" lang="zh-CN" altLang="en-US" sz="2125"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rPr>
                <a:t>：知识创新基础设施</a:t>
              </a:r>
              <a:endParaRPr kumimoji="0" lang="en-US" altLang="zh-CN" sz="2125"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endParaRPr>
            </a:p>
            <a:p>
              <a:pPr marL="0" marR="0" lvl="0" indent="0" algn="just" defTabSz="2564130" rtl="0" eaLnBrk="1" fontAlgn="auto" latinLnBrk="0" hangingPunct="1">
                <a:lnSpc>
                  <a:spcPct val="150000"/>
                </a:lnSpc>
                <a:spcBef>
                  <a:spcPts val="0"/>
                </a:spcBef>
                <a:spcAft>
                  <a:spcPts val="0"/>
                </a:spcAft>
                <a:buClrTx/>
                <a:buSzTx/>
                <a:buFontTx/>
                <a:buNone/>
                <a:defRPr/>
              </a:pPr>
              <a:r>
                <a:rPr kumimoji="0" lang="zh-CN" altLang="en-US" sz="1860" b="0" i="0" u="none" strike="noStrike" kern="1200" cap="none" spc="421"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整合全球资源，构建知识创新基础设施</a:t>
              </a:r>
              <a:endParaRPr kumimoji="0" lang="zh-CN" altLang="en-US" sz="1860" b="0" i="0" u="none" strike="noStrike" kern="1200" cap="none" spc="421"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2564130" rtl="0" eaLnBrk="1" fontAlgn="auto" latinLnBrk="0" hangingPunct="1">
                <a:lnSpc>
                  <a:spcPct val="150000"/>
                </a:lnSpc>
                <a:spcBef>
                  <a:spcPts val="0"/>
                </a:spcBef>
                <a:spcAft>
                  <a:spcPts val="0"/>
                </a:spcAft>
                <a:buClrTx/>
                <a:buSzTx/>
                <a:buFontTx/>
                <a:buNone/>
                <a:defRPr/>
              </a:pPr>
              <a:r>
                <a:rPr kumimoji="0" lang="zh-CN" altLang="en-US" sz="1860" b="0" i="0" u="none" strike="noStrike" kern="1200" cap="none" spc="421"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服务“创新驱动发展”战略</a:t>
              </a:r>
              <a:endParaRPr kumimoji="0" lang="zh-CN" altLang="en-US" sz="1860" b="0" i="0" u="none" strike="noStrike" kern="1200" cap="none" spc="421"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0" name="图片 68"/>
            <p:cNvPicPr>
              <a:picLocks noChangeAspect="1"/>
            </p:cNvPicPr>
            <p:nvPr/>
          </p:nvPicPr>
          <p:blipFill>
            <a:blip r:embed="rId9"/>
            <a:stretch>
              <a:fillRect/>
            </a:stretch>
          </p:blipFill>
          <p:spPr>
            <a:xfrm>
              <a:off x="16777" y="1588"/>
              <a:ext cx="680" cy="133"/>
            </a:xfrm>
            <a:prstGeom prst="rect">
              <a:avLst/>
            </a:prstGeom>
            <a:noFill/>
            <a:ln w="9525">
              <a:noFill/>
            </a:ln>
          </p:spPr>
        </p:pic>
        <p:pic>
          <p:nvPicPr>
            <p:cNvPr id="21" name="图片 69"/>
            <p:cNvPicPr>
              <a:picLocks noChangeAspect="1"/>
            </p:cNvPicPr>
            <p:nvPr/>
          </p:nvPicPr>
          <p:blipFill>
            <a:blip r:embed="rId9"/>
            <a:stretch>
              <a:fillRect/>
            </a:stretch>
          </p:blipFill>
          <p:spPr>
            <a:xfrm>
              <a:off x="15805" y="3067"/>
              <a:ext cx="680" cy="133"/>
            </a:xfrm>
            <a:prstGeom prst="rect">
              <a:avLst/>
            </a:prstGeom>
            <a:noFill/>
            <a:ln w="9525">
              <a:noFill/>
            </a:ln>
          </p:spPr>
        </p:pic>
        <p:sp>
          <p:nvSpPr>
            <p:cNvPr id="22" name="文本框 70"/>
            <p:cNvSpPr txBox="1"/>
            <p:nvPr/>
          </p:nvSpPr>
          <p:spPr>
            <a:xfrm>
              <a:off x="17628" y="2956"/>
              <a:ext cx="2080" cy="355"/>
            </a:xfrm>
            <a:prstGeom prst="rect">
              <a:avLst/>
            </a:prstGeom>
            <a:noFill/>
            <a:ln w="9525">
              <a:noFill/>
            </a:ln>
          </p:spPr>
          <p:txBody>
            <a:bodyPr wrap="square">
              <a:spAutoFit/>
            </a:bodyPr>
            <a:lstStyle/>
            <a:p>
              <a:pPr marL="0" marR="0" lvl="0" indent="0" algn="l" defTabSz="2564130" rtl="0" eaLnBrk="1" fontAlgn="auto" latinLnBrk="0" hangingPunct="1">
                <a:lnSpc>
                  <a:spcPct val="100000"/>
                </a:lnSpc>
                <a:spcBef>
                  <a:spcPts val="0"/>
                </a:spcBef>
                <a:spcAft>
                  <a:spcPts val="0"/>
                </a:spcAft>
                <a:buClrTx/>
                <a:buSzTx/>
                <a:buFontTx/>
                <a:buNone/>
                <a:defRPr/>
              </a:pPr>
              <a:r>
                <a:rPr kumimoji="0" lang="en-US" altLang="zh-CN" sz="186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rPr>
                <a:t>1995年-1998年</a:t>
              </a:r>
              <a:endParaRPr kumimoji="0" lang="en-US" altLang="zh-CN" sz="186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endParaRPr>
            </a:p>
          </p:txBody>
        </p:sp>
        <p:sp>
          <p:nvSpPr>
            <p:cNvPr id="23" name="文本框 70"/>
            <p:cNvSpPr txBox="1"/>
            <p:nvPr/>
          </p:nvSpPr>
          <p:spPr>
            <a:xfrm>
              <a:off x="18073" y="2379"/>
              <a:ext cx="2080" cy="355"/>
            </a:xfrm>
            <a:prstGeom prst="rect">
              <a:avLst/>
            </a:prstGeom>
            <a:noFill/>
            <a:ln w="9525">
              <a:noFill/>
            </a:ln>
          </p:spPr>
          <p:txBody>
            <a:bodyPr wrap="square">
              <a:spAutoFit/>
            </a:bodyPr>
            <a:lstStyle/>
            <a:p>
              <a:pPr marL="0" marR="0" lvl="0" indent="0" algn="l" defTabSz="2564130" rtl="0" eaLnBrk="1" fontAlgn="auto" latinLnBrk="0" hangingPunct="1">
                <a:lnSpc>
                  <a:spcPct val="100000"/>
                </a:lnSpc>
                <a:spcBef>
                  <a:spcPts val="0"/>
                </a:spcBef>
                <a:spcAft>
                  <a:spcPts val="0"/>
                </a:spcAft>
                <a:buClrTx/>
                <a:buSzTx/>
                <a:buFontTx/>
                <a:buNone/>
                <a:defRPr/>
              </a:pPr>
              <a:r>
                <a:rPr kumimoji="0" lang="en-US" altLang="zh-CN" sz="186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rPr>
                <a:t>1999年</a:t>
              </a:r>
              <a:r>
                <a:rPr kumimoji="0" lang="en-US" altLang="zh-CN" sz="1860" b="1"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rPr>
                <a:t>-2015年</a:t>
              </a:r>
              <a:endParaRPr kumimoji="0" lang="en-US" altLang="zh-CN" sz="186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endParaRPr>
            </a:p>
          </p:txBody>
        </p:sp>
        <p:sp>
          <p:nvSpPr>
            <p:cNvPr id="24" name="文本框 70"/>
            <p:cNvSpPr txBox="1"/>
            <p:nvPr/>
          </p:nvSpPr>
          <p:spPr>
            <a:xfrm>
              <a:off x="18404" y="1655"/>
              <a:ext cx="1904" cy="355"/>
            </a:xfrm>
            <a:prstGeom prst="rect">
              <a:avLst/>
            </a:prstGeom>
            <a:noFill/>
            <a:ln w="9525">
              <a:noFill/>
            </a:ln>
          </p:spPr>
          <p:txBody>
            <a:bodyPr wrap="square">
              <a:spAutoFit/>
            </a:bodyPr>
            <a:lstStyle/>
            <a:p>
              <a:pPr marL="0" marR="0" lvl="0" indent="0" algn="l" defTabSz="2564130" rtl="0" eaLnBrk="1" fontAlgn="auto" latinLnBrk="0" hangingPunct="1">
                <a:lnSpc>
                  <a:spcPct val="100000"/>
                </a:lnSpc>
                <a:spcBef>
                  <a:spcPts val="0"/>
                </a:spcBef>
                <a:spcAft>
                  <a:spcPts val="0"/>
                </a:spcAft>
                <a:buClrTx/>
                <a:buSzTx/>
                <a:buFontTx/>
                <a:buNone/>
                <a:defRPr/>
              </a:pPr>
              <a:r>
                <a:rPr kumimoji="0" lang="en-US" altLang="zh-CN" sz="186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rPr>
                <a:t>2015年-</a:t>
              </a:r>
              <a:r>
                <a:rPr kumimoji="0" lang="zh-CN" altLang="en-US" sz="186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rPr>
                <a:t>现在</a:t>
              </a:r>
              <a:endParaRPr kumimoji="0" lang="zh-CN" altLang="en-US" sz="186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等线" panose="02010600030101010101" charset="-122"/>
              </a:endParaRPr>
            </a:p>
          </p:txBody>
        </p:sp>
      </p:grpSp>
    </p:spTree>
  </p:cSld>
  <p:clrMapOvr>
    <a:masterClrMapping/>
  </p:clrMapOvr>
  <p:transition spd="slow">
    <p:cove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567055" y="1040765"/>
            <a:ext cx="6334125" cy="2914650"/>
          </a:xfrm>
          <a:prstGeom prst="rect">
            <a:avLst/>
          </a:prstGeom>
        </p:spPr>
      </p:pic>
      <p:pic>
        <p:nvPicPr>
          <p:cNvPr id="8" name="图片 7"/>
          <p:cNvPicPr>
            <a:picLocks noChangeAspect="1"/>
          </p:cNvPicPr>
          <p:nvPr/>
        </p:nvPicPr>
        <p:blipFill>
          <a:blip r:embed="rId2"/>
          <a:stretch>
            <a:fillRect/>
          </a:stretch>
        </p:blipFill>
        <p:spPr>
          <a:xfrm>
            <a:off x="2895600" y="2746375"/>
            <a:ext cx="6400800" cy="2466975"/>
          </a:xfrm>
          <a:prstGeom prst="rect">
            <a:avLst/>
          </a:prstGeom>
        </p:spPr>
      </p:pic>
      <p:pic>
        <p:nvPicPr>
          <p:cNvPr id="9" name="图片 8"/>
          <p:cNvPicPr>
            <a:picLocks noChangeAspect="1"/>
          </p:cNvPicPr>
          <p:nvPr/>
        </p:nvPicPr>
        <p:blipFill>
          <a:blip r:embed="rId3"/>
          <a:stretch>
            <a:fillRect/>
          </a:stretch>
        </p:blipFill>
        <p:spPr>
          <a:xfrm>
            <a:off x="5607050" y="4467860"/>
            <a:ext cx="6372225" cy="20669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09980" y="972820"/>
            <a:ext cx="9972675" cy="5734050"/>
          </a:xfrm>
          <a:prstGeom prst="rect">
            <a:avLst/>
          </a:prstGeom>
        </p:spPr>
      </p:pic>
    </p:spTree>
  </p:cSld>
  <p:clrMapOvr>
    <a:masterClrMapping/>
  </p:clrMapOvr>
  <p:transition spd="slow">
    <p:cove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16535" y="828040"/>
            <a:ext cx="10429875" cy="4191000"/>
          </a:xfrm>
          <a:prstGeom prst="rect">
            <a:avLst/>
          </a:prstGeom>
        </p:spPr>
      </p:pic>
      <p:pic>
        <p:nvPicPr>
          <p:cNvPr id="4" name="图片 3"/>
          <p:cNvPicPr>
            <a:picLocks noChangeAspect="1"/>
          </p:cNvPicPr>
          <p:nvPr/>
        </p:nvPicPr>
        <p:blipFill>
          <a:blip r:embed="rId2"/>
          <a:stretch>
            <a:fillRect/>
          </a:stretch>
        </p:blipFill>
        <p:spPr>
          <a:xfrm>
            <a:off x="1512570" y="979805"/>
            <a:ext cx="9828530" cy="5624195"/>
          </a:xfrm>
          <a:prstGeom prst="rect">
            <a:avLst/>
          </a:prstGeom>
        </p:spPr>
      </p:pic>
      <p:pic>
        <p:nvPicPr>
          <p:cNvPr id="6" name="图片 5"/>
          <p:cNvPicPr>
            <a:picLocks noChangeAspect="1"/>
          </p:cNvPicPr>
          <p:nvPr/>
        </p:nvPicPr>
        <p:blipFill>
          <a:blip r:embed="rId3"/>
          <a:stretch>
            <a:fillRect/>
          </a:stretch>
        </p:blipFill>
        <p:spPr>
          <a:xfrm>
            <a:off x="1608455" y="1444625"/>
            <a:ext cx="9925050" cy="2457450"/>
          </a:xfrm>
          <a:prstGeom prst="rect">
            <a:avLst/>
          </a:prstGeom>
        </p:spPr>
      </p:pic>
      <p:pic>
        <p:nvPicPr>
          <p:cNvPr id="7" name="图片 6"/>
          <p:cNvPicPr>
            <a:picLocks noChangeAspect="1"/>
          </p:cNvPicPr>
          <p:nvPr/>
        </p:nvPicPr>
        <p:blipFill>
          <a:blip r:embed="rId4"/>
          <a:stretch>
            <a:fillRect/>
          </a:stretch>
        </p:blipFill>
        <p:spPr>
          <a:xfrm>
            <a:off x="1970405" y="2458720"/>
            <a:ext cx="9563100" cy="39719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1554480" cy="645160"/>
          </a:xfrm>
          <a:prstGeom prst="rect">
            <a:avLst/>
          </a:prstGeom>
          <a:noFill/>
        </p:spPr>
        <p:txBody>
          <a:bodyPr wrap="none" rtlCol="0">
            <a:spAutoFit/>
          </a:bodyPr>
          <a:p>
            <a:pPr defTabSz="1218565"/>
            <a:r>
              <a:rPr lang="zh-CN" altLang="en-US" sz="3600" b="1" dirty="0">
                <a:solidFill>
                  <a:schemeClr val="tx1"/>
                </a:solidFill>
                <a:latin typeface="微软雅黑" panose="020B0503020204020204" pitchFamily="34" charset="-122"/>
                <a:ea typeface="微软雅黑" panose="020B0503020204020204" pitchFamily="34" charset="-122"/>
              </a:rPr>
              <a:t>知网节</a:t>
            </a:r>
            <a:endParaRPr lang="zh-CN" altLang="en-US" sz="3600" b="1" dirty="0">
              <a:solidFill>
                <a:schemeClr val="tx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09980" y="828040"/>
            <a:ext cx="9972675" cy="5734050"/>
          </a:xfrm>
          <a:prstGeom prst="rect">
            <a:avLst/>
          </a:prstGeom>
        </p:spPr>
      </p:pic>
      <p:sp>
        <p:nvSpPr>
          <p:cNvPr id="3" name="圆角矩形 2"/>
          <p:cNvSpPr/>
          <p:nvPr/>
        </p:nvSpPr>
        <p:spPr>
          <a:xfrm>
            <a:off x="5677535" y="2520950"/>
            <a:ext cx="2794635" cy="32131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3459480" y="4645025"/>
            <a:ext cx="3581400" cy="35369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5"/>
          <p:cNvSpPr/>
          <p:nvPr/>
        </p:nvSpPr>
        <p:spPr>
          <a:xfrm>
            <a:off x="3459480" y="5061585"/>
            <a:ext cx="7275830" cy="70548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6" grpId="0" bldLvl="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389091"/>
            <a:ext cx="12192000" cy="1292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zh-CN" altLang="en-US" sz="2400">
              <a:solidFill>
                <a:prstClr val="white"/>
              </a:solidFill>
              <a:latin typeface="Calibri" panose="020F0502020204030204"/>
              <a:ea typeface="宋体" panose="02010600030101010101" pitchFamily="2" charset="-122"/>
            </a:endParaRPr>
          </a:p>
        </p:txBody>
      </p:sp>
      <p:sp>
        <p:nvSpPr>
          <p:cNvPr id="40" name="文本框 17"/>
          <p:cNvSpPr txBox="1"/>
          <p:nvPr/>
        </p:nvSpPr>
        <p:spPr>
          <a:xfrm>
            <a:off x="4450080" y="2686685"/>
            <a:ext cx="5798820" cy="748030"/>
          </a:xfrm>
          <a:prstGeom prst="rect">
            <a:avLst/>
          </a:prstGeom>
          <a:noFill/>
        </p:spPr>
        <p:txBody>
          <a:bodyPr wrap="square" rtlCol="0">
            <a:spAutoFit/>
          </a:bodyPr>
          <a:lstStyle/>
          <a:p>
            <a:pPr defTabSz="1218565"/>
            <a:r>
              <a:rPr lang="zh-CN" altLang="en-US" sz="4265" b="1" dirty="0">
                <a:solidFill>
                  <a:prstClr val="white"/>
                </a:solidFill>
                <a:latin typeface="微软雅黑" panose="020B0503020204020204" pitchFamily="34" charset="-122"/>
                <a:ea typeface="微软雅黑" panose="020B0503020204020204" pitchFamily="34" charset="-122"/>
              </a:rPr>
              <a:t>总结与应用</a:t>
            </a:r>
            <a:endParaRPr lang="zh-CN" altLang="en-US" sz="4265" b="1" dirty="0">
              <a:solidFill>
                <a:prstClr val="white"/>
              </a:solidFill>
              <a:latin typeface="微软雅黑" panose="020B0503020204020204" pitchFamily="34" charset="-122"/>
              <a:ea typeface="微软雅黑" panose="020B0503020204020204" pitchFamily="34" charset="-122"/>
            </a:endParaRPr>
          </a:p>
        </p:txBody>
      </p:sp>
      <p:grpSp>
        <p:nvGrpSpPr>
          <p:cNvPr id="76" name="组合 75"/>
          <p:cNvGrpSpPr/>
          <p:nvPr/>
        </p:nvGrpSpPr>
        <p:grpSpPr>
          <a:xfrm>
            <a:off x="4655840" y="1532163"/>
            <a:ext cx="552688" cy="552688"/>
            <a:chOff x="3543574" y="4265651"/>
            <a:chExt cx="414516" cy="414516"/>
          </a:xfrm>
        </p:grpSpPr>
        <p:sp>
          <p:nvSpPr>
            <p:cNvPr id="44" name="椭圆 43"/>
            <p:cNvSpPr/>
            <p:nvPr/>
          </p:nvSpPr>
          <p:spPr>
            <a:xfrm>
              <a:off x="3543574" y="4265651"/>
              <a:ext cx="414516" cy="414516"/>
            </a:xfrm>
            <a:prstGeom prst="ellipse">
              <a:avLst/>
            </a:prstGeom>
            <a:solidFill>
              <a:schemeClr val="accent1"/>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47" name="组合 46"/>
            <p:cNvGrpSpPr/>
            <p:nvPr/>
          </p:nvGrpSpPr>
          <p:grpSpPr>
            <a:xfrm>
              <a:off x="3629640" y="4325788"/>
              <a:ext cx="259976" cy="261734"/>
              <a:chOff x="5042691" y="2273922"/>
              <a:chExt cx="702937" cy="707690"/>
            </a:xfrm>
            <a:solidFill>
              <a:schemeClr val="bg1"/>
            </a:solidFill>
          </p:grpSpPr>
          <p:sp>
            <p:nvSpPr>
              <p:cNvPr id="74"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5" name="Freeform 13"/>
              <p:cNvSpPr>
                <a:spLocks noEditPoints="1"/>
              </p:cNvSpPr>
              <p:nvPr/>
            </p:nvSpPr>
            <p:spPr bwMode="auto">
              <a:xfrm>
                <a:off x="5042691" y="2273922"/>
                <a:ext cx="529215" cy="655759"/>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7" name="组合 76"/>
          <p:cNvGrpSpPr/>
          <p:nvPr/>
        </p:nvGrpSpPr>
        <p:grpSpPr>
          <a:xfrm>
            <a:off x="5400575" y="1532163"/>
            <a:ext cx="552688" cy="552688"/>
            <a:chOff x="4102125" y="4265651"/>
            <a:chExt cx="414516" cy="414516"/>
          </a:xfrm>
        </p:grpSpPr>
        <p:sp>
          <p:nvSpPr>
            <p:cNvPr id="45" name="椭圆 44"/>
            <p:cNvSpPr/>
            <p:nvPr/>
          </p:nvSpPr>
          <p:spPr>
            <a:xfrm>
              <a:off x="4102125" y="4265651"/>
              <a:ext cx="414516" cy="414516"/>
            </a:xfrm>
            <a:prstGeom prst="ellipse">
              <a:avLst/>
            </a:prstGeom>
            <a:solidFill>
              <a:schemeClr val="accent2"/>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48" name="组合 47"/>
            <p:cNvGrpSpPr/>
            <p:nvPr/>
          </p:nvGrpSpPr>
          <p:grpSpPr>
            <a:xfrm>
              <a:off x="4199233" y="4358783"/>
              <a:ext cx="238761" cy="198211"/>
              <a:chOff x="3132963" y="3140191"/>
              <a:chExt cx="645573" cy="535933"/>
            </a:xfrm>
            <a:solidFill>
              <a:schemeClr val="bg1"/>
            </a:solidFill>
          </p:grpSpPr>
          <p:sp>
            <p:nvSpPr>
              <p:cNvPr id="68" name="Freeform 226"/>
              <p:cNvSpPr/>
              <p:nvPr/>
            </p:nvSpPr>
            <p:spPr bwMode="auto">
              <a:xfrm>
                <a:off x="3421629" y="3217854"/>
                <a:ext cx="356907" cy="392027"/>
              </a:xfrm>
              <a:custGeom>
                <a:avLst/>
                <a:gdLst>
                  <a:gd name="T0" fmla="*/ 0 w 529"/>
                  <a:gd name="T1" fmla="*/ 0 h 581"/>
                  <a:gd name="T2" fmla="*/ 2 w 529"/>
                  <a:gd name="T3" fmla="*/ 11 h 581"/>
                  <a:gd name="T4" fmla="*/ 25 w 529"/>
                  <a:gd name="T5" fmla="*/ 56 h 581"/>
                  <a:gd name="T6" fmla="*/ 473 w 529"/>
                  <a:gd name="T7" fmla="*/ 56 h 581"/>
                  <a:gd name="T8" fmla="*/ 473 w 529"/>
                  <a:gd name="T9" fmla="*/ 525 h 581"/>
                  <a:gd name="T10" fmla="*/ 127 w 529"/>
                  <a:gd name="T11" fmla="*/ 525 h 581"/>
                  <a:gd name="T12" fmla="*/ 127 w 529"/>
                  <a:gd name="T13" fmla="*/ 581 h 581"/>
                  <a:gd name="T14" fmla="*/ 529 w 529"/>
                  <a:gd name="T15" fmla="*/ 581 h 581"/>
                  <a:gd name="T16" fmla="*/ 529 w 529"/>
                  <a:gd name="T17" fmla="*/ 0 h 581"/>
                  <a:gd name="T18" fmla="*/ 0 w 529"/>
                  <a:gd name="T19"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9" h="581">
                    <a:moveTo>
                      <a:pt x="0" y="0"/>
                    </a:moveTo>
                    <a:cubicBezTo>
                      <a:pt x="1" y="4"/>
                      <a:pt x="2" y="7"/>
                      <a:pt x="2" y="11"/>
                    </a:cubicBezTo>
                    <a:cubicBezTo>
                      <a:pt x="14" y="22"/>
                      <a:pt x="22" y="38"/>
                      <a:pt x="25" y="56"/>
                    </a:cubicBezTo>
                    <a:cubicBezTo>
                      <a:pt x="473" y="56"/>
                      <a:pt x="473" y="56"/>
                      <a:pt x="473" y="56"/>
                    </a:cubicBezTo>
                    <a:cubicBezTo>
                      <a:pt x="473" y="525"/>
                      <a:pt x="473" y="525"/>
                      <a:pt x="473" y="525"/>
                    </a:cubicBezTo>
                    <a:cubicBezTo>
                      <a:pt x="127" y="525"/>
                      <a:pt x="127" y="525"/>
                      <a:pt x="127" y="525"/>
                    </a:cubicBezTo>
                    <a:cubicBezTo>
                      <a:pt x="127" y="581"/>
                      <a:pt x="127" y="581"/>
                      <a:pt x="127" y="581"/>
                    </a:cubicBezTo>
                    <a:cubicBezTo>
                      <a:pt x="529" y="581"/>
                      <a:pt x="529" y="581"/>
                      <a:pt x="529" y="581"/>
                    </a:cubicBezTo>
                    <a:cubicBezTo>
                      <a:pt x="529" y="0"/>
                      <a:pt x="529" y="0"/>
                      <a:pt x="529"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9" name="Freeform 227"/>
              <p:cNvSpPr/>
              <p:nvPr/>
            </p:nvSpPr>
            <p:spPr bwMode="auto">
              <a:xfrm>
                <a:off x="3198348" y="3140191"/>
                <a:ext cx="224709" cy="247551"/>
              </a:xfrm>
              <a:custGeom>
                <a:avLst/>
                <a:gdLst>
                  <a:gd name="T0" fmla="*/ 45 w 333"/>
                  <a:gd name="T1" fmla="*/ 243 h 367"/>
                  <a:gd name="T2" fmla="*/ 170 w 333"/>
                  <a:gd name="T3" fmla="*/ 367 h 367"/>
                  <a:gd name="T4" fmla="*/ 289 w 333"/>
                  <a:gd name="T5" fmla="*/ 243 h 367"/>
                  <a:gd name="T6" fmla="*/ 326 w 333"/>
                  <a:gd name="T7" fmla="*/ 203 h 367"/>
                  <a:gd name="T8" fmla="*/ 306 w 333"/>
                  <a:gd name="T9" fmla="*/ 142 h 367"/>
                  <a:gd name="T10" fmla="*/ 166 w 333"/>
                  <a:gd name="T11" fmla="*/ 0 h 367"/>
                  <a:gd name="T12" fmla="*/ 26 w 333"/>
                  <a:gd name="T13" fmla="*/ 142 h 367"/>
                  <a:gd name="T14" fmla="*/ 7 w 333"/>
                  <a:gd name="T15" fmla="*/ 203 h 367"/>
                  <a:gd name="T16" fmla="*/ 45 w 333"/>
                  <a:gd name="T17" fmla="*/ 2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67">
                    <a:moveTo>
                      <a:pt x="45" y="243"/>
                    </a:moveTo>
                    <a:cubicBezTo>
                      <a:pt x="71" y="308"/>
                      <a:pt x="118" y="367"/>
                      <a:pt x="170" y="367"/>
                    </a:cubicBezTo>
                    <a:cubicBezTo>
                      <a:pt x="222" y="367"/>
                      <a:pt x="266" y="308"/>
                      <a:pt x="289" y="243"/>
                    </a:cubicBezTo>
                    <a:cubicBezTo>
                      <a:pt x="305" y="242"/>
                      <a:pt x="320" y="226"/>
                      <a:pt x="326" y="203"/>
                    </a:cubicBezTo>
                    <a:cubicBezTo>
                      <a:pt x="333" y="176"/>
                      <a:pt x="324" y="149"/>
                      <a:pt x="306" y="142"/>
                    </a:cubicBezTo>
                    <a:cubicBezTo>
                      <a:pt x="302" y="63"/>
                      <a:pt x="241" y="0"/>
                      <a:pt x="166" y="0"/>
                    </a:cubicBezTo>
                    <a:cubicBezTo>
                      <a:pt x="92" y="0"/>
                      <a:pt x="31" y="63"/>
                      <a:pt x="26" y="142"/>
                    </a:cubicBezTo>
                    <a:cubicBezTo>
                      <a:pt x="9" y="149"/>
                      <a:pt x="0" y="176"/>
                      <a:pt x="7" y="203"/>
                    </a:cubicBezTo>
                    <a:cubicBezTo>
                      <a:pt x="13" y="227"/>
                      <a:pt x="29" y="243"/>
                      <a:pt x="45" y="2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0" name="Freeform 228"/>
              <p:cNvSpPr/>
              <p:nvPr/>
            </p:nvSpPr>
            <p:spPr bwMode="auto">
              <a:xfrm>
                <a:off x="3481875" y="3306367"/>
                <a:ext cx="233275" cy="180738"/>
              </a:xfrm>
              <a:custGeom>
                <a:avLst/>
                <a:gdLst>
                  <a:gd name="T0" fmla="*/ 41 w 346"/>
                  <a:gd name="T1" fmla="*/ 111 h 268"/>
                  <a:gd name="T2" fmla="*/ 0 w 346"/>
                  <a:gd name="T3" fmla="*/ 151 h 268"/>
                  <a:gd name="T4" fmla="*/ 90 w 346"/>
                  <a:gd name="T5" fmla="*/ 268 h 268"/>
                  <a:gd name="T6" fmla="*/ 254 w 346"/>
                  <a:gd name="T7" fmla="*/ 125 h 268"/>
                  <a:gd name="T8" fmla="*/ 284 w 346"/>
                  <a:gd name="T9" fmla="*/ 158 h 268"/>
                  <a:gd name="T10" fmla="*/ 346 w 346"/>
                  <a:gd name="T11" fmla="*/ 0 h 268"/>
                  <a:gd name="T12" fmla="*/ 184 w 346"/>
                  <a:gd name="T13" fmla="*/ 50 h 268"/>
                  <a:gd name="T14" fmla="*/ 218 w 346"/>
                  <a:gd name="T15" fmla="*/ 87 h 268"/>
                  <a:gd name="T16" fmla="*/ 99 w 346"/>
                  <a:gd name="T17" fmla="*/ 190 h 268"/>
                  <a:gd name="T18" fmla="*/ 41 w 346"/>
                  <a:gd name="T19" fmla="*/ 11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268">
                    <a:moveTo>
                      <a:pt x="41" y="111"/>
                    </a:moveTo>
                    <a:cubicBezTo>
                      <a:pt x="0" y="151"/>
                      <a:pt x="0" y="151"/>
                      <a:pt x="0" y="151"/>
                    </a:cubicBezTo>
                    <a:cubicBezTo>
                      <a:pt x="12" y="165"/>
                      <a:pt x="90" y="268"/>
                      <a:pt x="90" y="268"/>
                    </a:cubicBezTo>
                    <a:cubicBezTo>
                      <a:pt x="254" y="125"/>
                      <a:pt x="254" y="125"/>
                      <a:pt x="254" y="125"/>
                    </a:cubicBezTo>
                    <a:cubicBezTo>
                      <a:pt x="284" y="158"/>
                      <a:pt x="284" y="158"/>
                      <a:pt x="284" y="158"/>
                    </a:cubicBezTo>
                    <a:cubicBezTo>
                      <a:pt x="346" y="0"/>
                      <a:pt x="346" y="0"/>
                      <a:pt x="346" y="0"/>
                    </a:cubicBezTo>
                    <a:cubicBezTo>
                      <a:pt x="184" y="50"/>
                      <a:pt x="184" y="50"/>
                      <a:pt x="184" y="50"/>
                    </a:cubicBezTo>
                    <a:cubicBezTo>
                      <a:pt x="218" y="87"/>
                      <a:pt x="218" y="87"/>
                      <a:pt x="218" y="87"/>
                    </a:cubicBezTo>
                    <a:cubicBezTo>
                      <a:pt x="99" y="190"/>
                      <a:pt x="99" y="190"/>
                      <a:pt x="99" y="190"/>
                    </a:cubicBezTo>
                    <a:lnTo>
                      <a:pt x="41" y="1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1" name="Freeform 229"/>
              <p:cNvSpPr/>
              <p:nvPr/>
            </p:nvSpPr>
            <p:spPr bwMode="auto">
              <a:xfrm>
                <a:off x="3132963" y="3377178"/>
                <a:ext cx="355480" cy="298946"/>
              </a:xfrm>
              <a:custGeom>
                <a:avLst/>
                <a:gdLst>
                  <a:gd name="T0" fmla="*/ 407 w 527"/>
                  <a:gd name="T1" fmla="*/ 0 h 443"/>
                  <a:gd name="T2" fmla="*/ 294 w 527"/>
                  <a:gd name="T3" fmla="*/ 190 h 443"/>
                  <a:gd name="T4" fmla="*/ 280 w 527"/>
                  <a:gd name="T5" fmla="*/ 105 h 443"/>
                  <a:gd name="T6" fmla="*/ 295 w 527"/>
                  <a:gd name="T7" fmla="*/ 77 h 443"/>
                  <a:gd name="T8" fmla="*/ 263 w 527"/>
                  <a:gd name="T9" fmla="*/ 44 h 443"/>
                  <a:gd name="T10" fmla="*/ 230 w 527"/>
                  <a:gd name="T11" fmla="*/ 77 h 443"/>
                  <a:gd name="T12" fmla="*/ 246 w 527"/>
                  <a:gd name="T13" fmla="*/ 105 h 443"/>
                  <a:gd name="T14" fmla="*/ 232 w 527"/>
                  <a:gd name="T15" fmla="*/ 189 h 443"/>
                  <a:gd name="T16" fmla="*/ 120 w 527"/>
                  <a:gd name="T17" fmla="*/ 0 h 443"/>
                  <a:gd name="T18" fmla="*/ 2 w 527"/>
                  <a:gd name="T19" fmla="*/ 125 h 443"/>
                  <a:gd name="T20" fmla="*/ 0 w 527"/>
                  <a:gd name="T21" fmla="*/ 125 h 443"/>
                  <a:gd name="T22" fmla="*/ 0 w 527"/>
                  <a:gd name="T23" fmla="*/ 402 h 443"/>
                  <a:gd name="T24" fmla="*/ 1 w 527"/>
                  <a:gd name="T25" fmla="*/ 402 h 443"/>
                  <a:gd name="T26" fmla="*/ 263 w 527"/>
                  <a:gd name="T27" fmla="*/ 443 h 443"/>
                  <a:gd name="T28" fmla="*/ 526 w 527"/>
                  <a:gd name="T29" fmla="*/ 402 h 443"/>
                  <a:gd name="T30" fmla="*/ 527 w 527"/>
                  <a:gd name="T31" fmla="*/ 402 h 443"/>
                  <a:gd name="T32" fmla="*/ 527 w 527"/>
                  <a:gd name="T33" fmla="*/ 125 h 443"/>
                  <a:gd name="T34" fmla="*/ 525 w 527"/>
                  <a:gd name="T35" fmla="*/ 125 h 443"/>
                  <a:gd name="T36" fmla="*/ 407 w 527"/>
                  <a:gd name="T3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43">
                    <a:moveTo>
                      <a:pt x="407" y="0"/>
                    </a:moveTo>
                    <a:cubicBezTo>
                      <a:pt x="294" y="190"/>
                      <a:pt x="294" y="190"/>
                      <a:pt x="294" y="190"/>
                    </a:cubicBezTo>
                    <a:cubicBezTo>
                      <a:pt x="280" y="105"/>
                      <a:pt x="280" y="105"/>
                      <a:pt x="280" y="105"/>
                    </a:cubicBezTo>
                    <a:cubicBezTo>
                      <a:pt x="289" y="99"/>
                      <a:pt x="295" y="89"/>
                      <a:pt x="295" y="77"/>
                    </a:cubicBezTo>
                    <a:cubicBezTo>
                      <a:pt x="295" y="59"/>
                      <a:pt x="281" y="44"/>
                      <a:pt x="263" y="44"/>
                    </a:cubicBezTo>
                    <a:cubicBezTo>
                      <a:pt x="245" y="44"/>
                      <a:pt x="230" y="59"/>
                      <a:pt x="230" y="77"/>
                    </a:cubicBezTo>
                    <a:cubicBezTo>
                      <a:pt x="230" y="89"/>
                      <a:pt x="237" y="99"/>
                      <a:pt x="246" y="105"/>
                    </a:cubicBezTo>
                    <a:cubicBezTo>
                      <a:pt x="232" y="189"/>
                      <a:pt x="232" y="189"/>
                      <a:pt x="232" y="189"/>
                    </a:cubicBezTo>
                    <a:cubicBezTo>
                      <a:pt x="120" y="0"/>
                      <a:pt x="120" y="0"/>
                      <a:pt x="120" y="0"/>
                    </a:cubicBezTo>
                    <a:cubicBezTo>
                      <a:pt x="56" y="27"/>
                      <a:pt x="12" y="72"/>
                      <a:pt x="2" y="125"/>
                    </a:cubicBezTo>
                    <a:cubicBezTo>
                      <a:pt x="0" y="125"/>
                      <a:pt x="0" y="125"/>
                      <a:pt x="0" y="125"/>
                    </a:cubicBezTo>
                    <a:cubicBezTo>
                      <a:pt x="0" y="402"/>
                      <a:pt x="0" y="402"/>
                      <a:pt x="0" y="402"/>
                    </a:cubicBezTo>
                    <a:cubicBezTo>
                      <a:pt x="1" y="402"/>
                      <a:pt x="1" y="402"/>
                      <a:pt x="1" y="402"/>
                    </a:cubicBezTo>
                    <a:cubicBezTo>
                      <a:pt x="14" y="425"/>
                      <a:pt x="126" y="443"/>
                      <a:pt x="263" y="443"/>
                    </a:cubicBezTo>
                    <a:cubicBezTo>
                      <a:pt x="401" y="443"/>
                      <a:pt x="513" y="425"/>
                      <a:pt x="526" y="402"/>
                    </a:cubicBezTo>
                    <a:cubicBezTo>
                      <a:pt x="527" y="402"/>
                      <a:pt x="527" y="402"/>
                      <a:pt x="527" y="402"/>
                    </a:cubicBezTo>
                    <a:cubicBezTo>
                      <a:pt x="527" y="125"/>
                      <a:pt x="527" y="125"/>
                      <a:pt x="527" y="125"/>
                    </a:cubicBezTo>
                    <a:cubicBezTo>
                      <a:pt x="525" y="125"/>
                      <a:pt x="525" y="125"/>
                      <a:pt x="525" y="125"/>
                    </a:cubicBezTo>
                    <a:cubicBezTo>
                      <a:pt x="515" y="72"/>
                      <a:pt x="471" y="27"/>
                      <a:pt x="4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2" name="Freeform 230"/>
              <p:cNvSpPr/>
              <p:nvPr/>
            </p:nvSpPr>
            <p:spPr bwMode="auto">
              <a:xfrm>
                <a:off x="3598655" y="3487105"/>
                <a:ext cx="54536" cy="68241"/>
              </a:xfrm>
              <a:custGeom>
                <a:avLst/>
                <a:gdLst>
                  <a:gd name="T0" fmla="*/ 0 w 81"/>
                  <a:gd name="T1" fmla="*/ 0 h 101"/>
                  <a:gd name="T2" fmla="*/ 0 w 81"/>
                  <a:gd name="T3" fmla="*/ 55 h 101"/>
                  <a:gd name="T4" fmla="*/ 40 w 81"/>
                  <a:gd name="T5" fmla="*/ 101 h 101"/>
                  <a:gd name="T6" fmla="*/ 81 w 81"/>
                  <a:gd name="T7" fmla="*/ 56 h 101"/>
                  <a:gd name="T8" fmla="*/ 81 w 81"/>
                  <a:gd name="T9" fmla="*/ 0 h 101"/>
                  <a:gd name="T10" fmla="*/ 59 w 81"/>
                  <a:gd name="T11" fmla="*/ 0 h 101"/>
                  <a:gd name="T12" fmla="*/ 59 w 81"/>
                  <a:gd name="T13" fmla="*/ 57 h 101"/>
                  <a:gd name="T14" fmla="*/ 40 w 81"/>
                  <a:gd name="T15" fmla="*/ 83 h 101"/>
                  <a:gd name="T16" fmla="*/ 22 w 81"/>
                  <a:gd name="T17" fmla="*/ 57 h 101"/>
                  <a:gd name="T18" fmla="*/ 22 w 81"/>
                  <a:gd name="T19" fmla="*/ 0 h 101"/>
                  <a:gd name="T20" fmla="*/ 0 w 81"/>
                  <a:gd name="T2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1">
                    <a:moveTo>
                      <a:pt x="0" y="0"/>
                    </a:moveTo>
                    <a:cubicBezTo>
                      <a:pt x="0" y="55"/>
                      <a:pt x="0" y="55"/>
                      <a:pt x="0" y="55"/>
                    </a:cubicBezTo>
                    <a:cubicBezTo>
                      <a:pt x="0" y="87"/>
                      <a:pt x="15" y="101"/>
                      <a:pt x="40" y="101"/>
                    </a:cubicBezTo>
                    <a:cubicBezTo>
                      <a:pt x="65" y="101"/>
                      <a:pt x="81" y="86"/>
                      <a:pt x="81" y="56"/>
                    </a:cubicBezTo>
                    <a:cubicBezTo>
                      <a:pt x="81" y="0"/>
                      <a:pt x="81" y="0"/>
                      <a:pt x="81" y="0"/>
                    </a:cubicBezTo>
                    <a:cubicBezTo>
                      <a:pt x="59" y="0"/>
                      <a:pt x="59" y="0"/>
                      <a:pt x="59" y="0"/>
                    </a:cubicBezTo>
                    <a:cubicBezTo>
                      <a:pt x="59" y="57"/>
                      <a:pt x="59" y="57"/>
                      <a:pt x="59" y="57"/>
                    </a:cubicBezTo>
                    <a:cubicBezTo>
                      <a:pt x="59" y="75"/>
                      <a:pt x="52" y="83"/>
                      <a:pt x="40" y="83"/>
                    </a:cubicBezTo>
                    <a:cubicBezTo>
                      <a:pt x="29" y="83"/>
                      <a:pt x="22" y="74"/>
                      <a:pt x="22" y="57"/>
                    </a:cubicBezTo>
                    <a:cubicBezTo>
                      <a:pt x="22" y="0"/>
                      <a:pt x="22" y="0"/>
                      <a:pt x="22" y="0"/>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73" name="Freeform 231"/>
              <p:cNvSpPr>
                <a:spLocks noEditPoints="1"/>
              </p:cNvSpPr>
              <p:nvPr/>
            </p:nvSpPr>
            <p:spPr bwMode="auto">
              <a:xfrm>
                <a:off x="3666040" y="3486534"/>
                <a:ext cx="47968" cy="67384"/>
              </a:xfrm>
              <a:custGeom>
                <a:avLst/>
                <a:gdLst>
                  <a:gd name="T0" fmla="*/ 31 w 71"/>
                  <a:gd name="T1" fmla="*/ 0 h 100"/>
                  <a:gd name="T2" fmla="*/ 0 w 71"/>
                  <a:gd name="T3" fmla="*/ 2 h 100"/>
                  <a:gd name="T4" fmla="*/ 0 w 71"/>
                  <a:gd name="T5" fmla="*/ 100 h 100"/>
                  <a:gd name="T6" fmla="*/ 23 w 71"/>
                  <a:gd name="T7" fmla="*/ 100 h 100"/>
                  <a:gd name="T8" fmla="*/ 23 w 71"/>
                  <a:gd name="T9" fmla="*/ 65 h 100"/>
                  <a:gd name="T10" fmla="*/ 30 w 71"/>
                  <a:gd name="T11" fmla="*/ 65 h 100"/>
                  <a:gd name="T12" fmla="*/ 62 w 71"/>
                  <a:gd name="T13" fmla="*/ 55 h 100"/>
                  <a:gd name="T14" fmla="*/ 71 w 71"/>
                  <a:gd name="T15" fmla="*/ 31 h 100"/>
                  <a:gd name="T16" fmla="*/ 61 w 71"/>
                  <a:gd name="T17" fmla="*/ 8 h 100"/>
                  <a:gd name="T18" fmla="*/ 31 w 71"/>
                  <a:gd name="T19" fmla="*/ 0 h 100"/>
                  <a:gd name="T20" fmla="*/ 30 w 71"/>
                  <a:gd name="T21" fmla="*/ 48 h 100"/>
                  <a:gd name="T22" fmla="*/ 23 w 71"/>
                  <a:gd name="T23" fmla="*/ 47 h 100"/>
                  <a:gd name="T24" fmla="*/ 23 w 71"/>
                  <a:gd name="T25" fmla="*/ 18 h 100"/>
                  <a:gd name="T26" fmla="*/ 32 w 71"/>
                  <a:gd name="T27" fmla="*/ 17 h 100"/>
                  <a:gd name="T28" fmla="*/ 49 w 71"/>
                  <a:gd name="T29" fmla="*/ 32 h 100"/>
                  <a:gd name="T30" fmla="*/ 30 w 71"/>
                  <a:gd name="T31" fmla="*/ 4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0">
                    <a:moveTo>
                      <a:pt x="31" y="0"/>
                    </a:moveTo>
                    <a:cubicBezTo>
                      <a:pt x="17" y="0"/>
                      <a:pt x="7" y="1"/>
                      <a:pt x="0" y="2"/>
                    </a:cubicBezTo>
                    <a:cubicBezTo>
                      <a:pt x="0" y="100"/>
                      <a:pt x="0" y="100"/>
                      <a:pt x="0" y="100"/>
                    </a:cubicBezTo>
                    <a:cubicBezTo>
                      <a:pt x="23" y="100"/>
                      <a:pt x="23" y="100"/>
                      <a:pt x="23" y="100"/>
                    </a:cubicBezTo>
                    <a:cubicBezTo>
                      <a:pt x="23" y="65"/>
                      <a:pt x="23" y="65"/>
                      <a:pt x="23" y="65"/>
                    </a:cubicBezTo>
                    <a:cubicBezTo>
                      <a:pt x="25" y="65"/>
                      <a:pt x="27" y="65"/>
                      <a:pt x="30" y="65"/>
                    </a:cubicBezTo>
                    <a:cubicBezTo>
                      <a:pt x="43" y="65"/>
                      <a:pt x="55" y="62"/>
                      <a:pt x="62" y="55"/>
                    </a:cubicBezTo>
                    <a:cubicBezTo>
                      <a:pt x="68" y="49"/>
                      <a:pt x="71" y="41"/>
                      <a:pt x="71" y="31"/>
                    </a:cubicBezTo>
                    <a:cubicBezTo>
                      <a:pt x="71" y="22"/>
                      <a:pt x="67" y="13"/>
                      <a:pt x="61" y="8"/>
                    </a:cubicBezTo>
                    <a:cubicBezTo>
                      <a:pt x="54" y="3"/>
                      <a:pt x="44" y="0"/>
                      <a:pt x="31" y="0"/>
                    </a:cubicBezTo>
                    <a:close/>
                    <a:moveTo>
                      <a:pt x="30" y="48"/>
                    </a:moveTo>
                    <a:cubicBezTo>
                      <a:pt x="27" y="48"/>
                      <a:pt x="24" y="48"/>
                      <a:pt x="23" y="47"/>
                    </a:cubicBezTo>
                    <a:cubicBezTo>
                      <a:pt x="23" y="18"/>
                      <a:pt x="23" y="18"/>
                      <a:pt x="23" y="18"/>
                    </a:cubicBezTo>
                    <a:cubicBezTo>
                      <a:pt x="24" y="18"/>
                      <a:pt x="27" y="17"/>
                      <a:pt x="32" y="17"/>
                    </a:cubicBezTo>
                    <a:cubicBezTo>
                      <a:pt x="43" y="17"/>
                      <a:pt x="49" y="23"/>
                      <a:pt x="49" y="32"/>
                    </a:cubicBezTo>
                    <a:cubicBezTo>
                      <a:pt x="49" y="42"/>
                      <a:pt x="42" y="48"/>
                      <a:pt x="3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9" name="组合 78"/>
          <p:cNvGrpSpPr/>
          <p:nvPr/>
        </p:nvGrpSpPr>
        <p:grpSpPr>
          <a:xfrm>
            <a:off x="6839723" y="1532163"/>
            <a:ext cx="552688" cy="552688"/>
            <a:chOff x="5181486" y="4265651"/>
            <a:chExt cx="414516" cy="414516"/>
          </a:xfrm>
        </p:grpSpPr>
        <p:sp>
          <p:nvSpPr>
            <p:cNvPr id="46" name="椭圆 45"/>
            <p:cNvSpPr/>
            <p:nvPr/>
          </p:nvSpPr>
          <p:spPr>
            <a:xfrm>
              <a:off x="5181486" y="4265651"/>
              <a:ext cx="414516" cy="414516"/>
            </a:xfrm>
            <a:prstGeom prst="ellipse">
              <a:avLst/>
            </a:prstGeom>
            <a:solidFill>
              <a:schemeClr val="accent4"/>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srgbClr val="FFFFFF"/>
                </a:solidFill>
                <a:latin typeface="Calibri" panose="020F0502020204030204"/>
                <a:ea typeface="宋体" panose="02010600030101010101" pitchFamily="2" charset="-122"/>
              </a:endParaRPr>
            </a:p>
          </p:txBody>
        </p:sp>
        <p:grpSp>
          <p:nvGrpSpPr>
            <p:cNvPr id="50" name="组合 49"/>
            <p:cNvGrpSpPr/>
            <p:nvPr/>
          </p:nvGrpSpPr>
          <p:grpSpPr>
            <a:xfrm>
              <a:off x="5287222" y="4375239"/>
              <a:ext cx="253419" cy="172633"/>
              <a:chOff x="4895160" y="4287159"/>
              <a:chExt cx="571418" cy="389258"/>
            </a:xfrm>
            <a:solidFill>
              <a:schemeClr val="bg1"/>
            </a:solidFill>
          </p:grpSpPr>
          <p:sp>
            <p:nvSpPr>
              <p:cNvPr id="59" name="Freeform 327"/>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0" name="Rectangle 328"/>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1" name="Rectangle 329"/>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2" name="Rectangle 330"/>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3" name="Rectangle 331"/>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4" name="Rectangle 332"/>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5" name="Freeform 333"/>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6" name="Freeform 334"/>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sp>
            <p:nvSpPr>
              <p:cNvPr id="67" name="Freeform 335"/>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prstClr val="white"/>
                  </a:solidFill>
                  <a:latin typeface="Calibri" panose="020F0502020204030204"/>
                  <a:ea typeface="宋体" panose="02010600030101010101" pitchFamily="2" charset="-122"/>
                </a:endParaRPr>
              </a:p>
            </p:txBody>
          </p:sp>
        </p:grpSp>
      </p:grpSp>
      <p:grpSp>
        <p:nvGrpSpPr>
          <p:cNvPr id="78" name="组合 77"/>
          <p:cNvGrpSpPr/>
          <p:nvPr/>
        </p:nvGrpSpPr>
        <p:grpSpPr>
          <a:xfrm>
            <a:off x="6099657" y="1532163"/>
            <a:ext cx="552688" cy="552688"/>
            <a:chOff x="4626437" y="4265651"/>
            <a:chExt cx="414516" cy="414516"/>
          </a:xfrm>
        </p:grpSpPr>
        <p:sp>
          <p:nvSpPr>
            <p:cNvPr id="49" name="椭圆 48"/>
            <p:cNvSpPr/>
            <p:nvPr/>
          </p:nvSpPr>
          <p:spPr>
            <a:xfrm>
              <a:off x="4626437" y="4265651"/>
              <a:ext cx="414516" cy="414516"/>
            </a:xfrm>
            <a:prstGeom prst="ellipse">
              <a:avLst/>
            </a:prstGeom>
            <a:solidFill>
              <a:schemeClr val="accent3"/>
            </a:solidFill>
            <a:ln w="25400">
              <a:gradFill flip="none" rotWithShape="1">
                <a:gsLst>
                  <a:gs pos="0">
                    <a:schemeClr val="bg1">
                      <a:lumMod val="75000"/>
                    </a:schemeClr>
                  </a:gs>
                  <a:gs pos="100000">
                    <a:schemeClr val="bg1"/>
                  </a:gs>
                </a:gsLst>
                <a:lin ang="2700000" scaled="1"/>
                <a:tileRect/>
              </a:gradFill>
            </a:ln>
            <a:effectLst>
              <a:innerShdw blurRad="127000" dist="25400" dir="13500000">
                <a:srgbClr val="000000">
                  <a:alpha val="43137"/>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latin typeface="Calibri" panose="020F0502020204030204"/>
                <a:ea typeface="宋体" panose="02010600030101010101" pitchFamily="2" charset="-122"/>
              </a:endParaRPr>
            </a:p>
          </p:txBody>
        </p:sp>
        <p:grpSp>
          <p:nvGrpSpPr>
            <p:cNvPr id="51" name="组合 50"/>
            <p:cNvGrpSpPr/>
            <p:nvPr/>
          </p:nvGrpSpPr>
          <p:grpSpPr>
            <a:xfrm>
              <a:off x="4710891" y="4356960"/>
              <a:ext cx="232896" cy="199705"/>
              <a:chOff x="3546346" y="2339026"/>
              <a:chExt cx="897787" cy="769842"/>
            </a:xfrm>
            <a:solidFill>
              <a:schemeClr val="bg1"/>
            </a:solidFill>
          </p:grpSpPr>
          <p:sp>
            <p:nvSpPr>
              <p:cNvPr id="52" name="Rectangle 227"/>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3" name="Freeform 228"/>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4" name="Freeform 229"/>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5" name="Freeform 230"/>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6" name="Freeform 231"/>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7" name="Freeform 232"/>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sp>
            <p:nvSpPr>
              <p:cNvPr id="58" name="Freeform 233"/>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endParaRPr lang="zh-CN" altLang="en-US" sz="2400">
                  <a:solidFill>
                    <a:srgbClr val="000000"/>
                  </a:solidFill>
                  <a:latin typeface="Calibri" panose="020F0502020204030204"/>
                  <a:ea typeface="宋体" panose="02010600030101010101" pitchFamily="2" charset="-122"/>
                </a:endParaRPr>
              </a:p>
            </p:txBody>
          </p:sp>
        </p:grpSp>
      </p:grpSp>
      <p:grpSp>
        <p:nvGrpSpPr>
          <p:cNvPr id="83" name="组合 82"/>
          <p:cNvGrpSpPr/>
          <p:nvPr/>
        </p:nvGrpSpPr>
        <p:grpSpPr>
          <a:xfrm>
            <a:off x="1822608" y="1985808"/>
            <a:ext cx="2114741" cy="2115265"/>
            <a:chOff x="1041891" y="2887277"/>
            <a:chExt cx="1036261" cy="1036518"/>
          </a:xfrm>
        </p:grpSpPr>
        <p:sp>
          <p:nvSpPr>
            <p:cNvPr id="84" name="Oval 53"/>
            <p:cNvSpPr>
              <a:spLocks noChangeArrowheads="1"/>
            </p:cNvSpPr>
            <p:nvPr/>
          </p:nvSpPr>
          <p:spPr bwMode="auto">
            <a:xfrm>
              <a:off x="1041891" y="2887277"/>
              <a:ext cx="1036261" cy="1036518"/>
            </a:xfrm>
            <a:prstGeom prst="ellipse">
              <a:avLst/>
            </a:prstGeom>
            <a:solidFill>
              <a:schemeClr val="accent1"/>
            </a:solidFill>
            <a:ln w="8890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8565">
                <a:defRPr/>
              </a:pPr>
              <a:endParaRPr lang="zh-CN" altLang="en-US" sz="5865">
                <a:solidFill>
                  <a:prstClr val="white"/>
                </a:solidFill>
                <a:latin typeface="微软雅黑" panose="020B0503020204020204" pitchFamily="34" charset="-122"/>
                <a:ea typeface="微软雅黑" panose="020B0503020204020204" pitchFamily="34" charset="-122"/>
              </a:endParaRPr>
            </a:p>
          </p:txBody>
        </p:sp>
        <p:sp>
          <p:nvSpPr>
            <p:cNvPr id="85" name="Text Box 58"/>
            <p:cNvSpPr txBox="1">
              <a:spLocks noChangeArrowheads="1"/>
            </p:cNvSpPr>
            <p:nvPr/>
          </p:nvSpPr>
          <p:spPr bwMode="auto">
            <a:xfrm>
              <a:off x="1159958" y="3077737"/>
              <a:ext cx="782803" cy="70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spAutoFit/>
            </a:bodyPr>
            <a:lstStyle/>
            <a:p>
              <a:pPr algn="ctr" defTabSz="1218565"/>
              <a:r>
                <a:rPr lang="en-US" altLang="zh-CN" sz="8800" dirty="0">
                  <a:solidFill>
                    <a:prstClr val="white"/>
                  </a:solidFill>
                  <a:latin typeface="Impact" panose="020B0806030902050204" pitchFamily="34" charset="0"/>
                  <a:ea typeface="微软雅黑" panose="020B0503020204020204" pitchFamily="34" charset="-122"/>
                </a:rPr>
                <a:t>04</a:t>
              </a:r>
              <a:endParaRPr lang="en-US" altLang="zh-CN" sz="8800" dirty="0">
                <a:solidFill>
                  <a:prstClr val="white"/>
                </a:solidFill>
                <a:latin typeface="Impact" panose="020B0806030902050204" pitchFamily="34" charset="0"/>
                <a:ea typeface="微软雅黑" panose="020B0503020204020204" pitchFamily="34" charset="-122"/>
              </a:endParaRPr>
            </a:p>
          </p:txBody>
        </p:sp>
      </p:grpSp>
      <p:sp>
        <p:nvSpPr>
          <p:cNvPr id="3" name="文本框 2"/>
          <p:cNvSpPr txBox="1"/>
          <p:nvPr/>
        </p:nvSpPr>
        <p:spPr>
          <a:xfrm>
            <a:off x="4448810" y="3887470"/>
            <a:ext cx="6127750" cy="755650"/>
          </a:xfrm>
          <a:prstGeom prst="rect">
            <a:avLst/>
          </a:prstGeom>
          <a:noFill/>
        </p:spPr>
        <p:txBody>
          <a:bodyPr wrap="square" rtlCol="0">
            <a:spAutoFit/>
          </a:bodyPr>
          <a:p>
            <a:pPr>
              <a:lnSpc>
                <a:spcPct val="120000"/>
              </a:lnSpc>
            </a:pPr>
            <a:r>
              <a:rPr lang="zh-CN" altLang="en-US"/>
              <a:t>科研创作角度：选题、文献阅读分析、科研创作、投稿</a:t>
            </a:r>
            <a:endParaRPr lang="zh-CN" altLang="en-US"/>
          </a:p>
          <a:p>
            <a:pPr>
              <a:lnSpc>
                <a:spcPct val="120000"/>
              </a:lnSpc>
            </a:pPr>
            <a:r>
              <a:rPr lang="zh-CN" altLang="en-US"/>
              <a:t>功能应用角度：快速查找所需资料几大必会功能</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wheel(1)">
                                      <p:cBhvr>
                                        <p:cTn id="11" dur="650"/>
                                        <p:tgtEl>
                                          <p:spTgt spid="83"/>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p:cTn id="15" dur="500" fill="hold"/>
                                        <p:tgtEl>
                                          <p:spTgt spid="76"/>
                                        </p:tgtEl>
                                        <p:attrNameLst>
                                          <p:attrName>ppt_w</p:attrName>
                                        </p:attrNameLst>
                                      </p:cBhvr>
                                      <p:tavLst>
                                        <p:tav tm="0">
                                          <p:val>
                                            <p:fltVal val="0"/>
                                          </p:val>
                                        </p:tav>
                                        <p:tav tm="100000">
                                          <p:val>
                                            <p:strVal val="#ppt_w"/>
                                          </p:val>
                                        </p:tav>
                                      </p:tavLst>
                                    </p:anim>
                                    <p:anim calcmode="lin" valueType="num">
                                      <p:cBhvr>
                                        <p:cTn id="16" dur="500" fill="hold"/>
                                        <p:tgtEl>
                                          <p:spTgt spid="76"/>
                                        </p:tgtEl>
                                        <p:attrNameLst>
                                          <p:attrName>ppt_h</p:attrName>
                                        </p:attrNameLst>
                                      </p:cBhvr>
                                      <p:tavLst>
                                        <p:tav tm="0">
                                          <p:val>
                                            <p:fltVal val="0"/>
                                          </p:val>
                                        </p:tav>
                                        <p:tav tm="100000">
                                          <p:val>
                                            <p:strVal val="#ppt_h"/>
                                          </p:val>
                                        </p:tav>
                                      </p:tavLst>
                                    </p:anim>
                                    <p:animEffect transition="in" filter="fade">
                                      <p:cBhvr>
                                        <p:cTn id="17" dur="500"/>
                                        <p:tgtEl>
                                          <p:spTgt spid="76"/>
                                        </p:tgtEl>
                                      </p:cBhvr>
                                    </p:animEffect>
                                  </p:childTnLst>
                                </p:cTn>
                              </p:par>
                              <p:par>
                                <p:cTn id="18" presetID="53" presetClass="entr" presetSubtype="16" fill="hold" nodeType="withEffect">
                                  <p:stCondLst>
                                    <p:cond delay="30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60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par>
                                <p:cTn id="28" presetID="53" presetClass="entr" presetSubtype="16" fill="hold" nodeType="withEffect">
                                  <p:stCondLst>
                                    <p:cond delay="900"/>
                                  </p:stCondLst>
                                  <p:childTnLst>
                                    <p:set>
                                      <p:cBhvr>
                                        <p:cTn id="29" dur="1" fill="hold">
                                          <p:stCondLst>
                                            <p:cond delay="0"/>
                                          </p:stCondLst>
                                        </p:cTn>
                                        <p:tgtEl>
                                          <p:spTgt spid="79"/>
                                        </p:tgtEl>
                                        <p:attrNameLst>
                                          <p:attrName>style.visibility</p:attrName>
                                        </p:attrNameLst>
                                      </p:cBhvr>
                                      <p:to>
                                        <p:strVal val="visible"/>
                                      </p:to>
                                    </p:set>
                                    <p:anim calcmode="lin" valueType="num">
                                      <p:cBhvr>
                                        <p:cTn id="30" dur="500" fill="hold"/>
                                        <p:tgtEl>
                                          <p:spTgt spid="79"/>
                                        </p:tgtEl>
                                        <p:attrNameLst>
                                          <p:attrName>ppt_w</p:attrName>
                                        </p:attrNameLst>
                                      </p:cBhvr>
                                      <p:tavLst>
                                        <p:tav tm="0">
                                          <p:val>
                                            <p:fltVal val="0"/>
                                          </p:val>
                                        </p:tav>
                                        <p:tav tm="100000">
                                          <p:val>
                                            <p:strVal val="#ppt_w"/>
                                          </p:val>
                                        </p:tav>
                                      </p:tavLst>
                                    </p:anim>
                                    <p:anim calcmode="lin" valueType="num">
                                      <p:cBhvr>
                                        <p:cTn id="31" dur="500" fill="hold"/>
                                        <p:tgtEl>
                                          <p:spTgt spid="79"/>
                                        </p:tgtEl>
                                        <p:attrNameLst>
                                          <p:attrName>ppt_h</p:attrName>
                                        </p:attrNameLst>
                                      </p:cBhvr>
                                      <p:tavLst>
                                        <p:tav tm="0">
                                          <p:val>
                                            <p:fltVal val="0"/>
                                          </p:val>
                                        </p:tav>
                                        <p:tav tm="100000">
                                          <p:val>
                                            <p:strVal val="#ppt_h"/>
                                          </p:val>
                                        </p:tav>
                                      </p:tavLst>
                                    </p:anim>
                                    <p:animEffect transition="in" filter="fade">
                                      <p:cBhvr>
                                        <p:cTn id="32" dur="500"/>
                                        <p:tgtEl>
                                          <p:spTgt spid="79"/>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83485" y="1610360"/>
            <a:ext cx="706120" cy="398780"/>
          </a:xfrm>
          <a:prstGeom prst="rect">
            <a:avLst/>
          </a:prstGeom>
          <a:noFill/>
        </p:spPr>
        <p:txBody>
          <a:bodyPr wrap="square" rtlCol="0" anchor="t">
            <a:spAutoFit/>
          </a:bodyPr>
          <a:p>
            <a:r>
              <a:rPr lang="zh-CN" altLang="en-US" sz="2000" b="1">
                <a:latin typeface="楷体" panose="02010609060101010101" pitchFamily="49" charset="-122"/>
                <a:ea typeface="楷体" panose="02010609060101010101" pitchFamily="49" charset="-122"/>
              </a:rPr>
              <a:t>查全</a:t>
            </a:r>
            <a:endParaRPr lang="zh-CN" altLang="en-US" sz="2000" b="1">
              <a:latin typeface="楷体" panose="02010609060101010101" pitchFamily="49" charset="-122"/>
              <a:ea typeface="楷体" panose="02010609060101010101" pitchFamily="49" charset="-122"/>
            </a:endParaRPr>
          </a:p>
        </p:txBody>
      </p:sp>
      <p:sp>
        <p:nvSpPr>
          <p:cNvPr id="3" name="文本框 2"/>
          <p:cNvSpPr txBox="1"/>
          <p:nvPr/>
        </p:nvSpPr>
        <p:spPr>
          <a:xfrm>
            <a:off x="1101090" y="198120"/>
            <a:ext cx="7096760" cy="645160"/>
          </a:xfrm>
          <a:prstGeom prst="rect">
            <a:avLst/>
          </a:prstGeom>
          <a:noFill/>
        </p:spPr>
        <p:txBody>
          <a:bodyPr wrap="square" rtlCol="0" anchor="t">
            <a:spAutoFit/>
          </a:bodyPr>
          <a:p>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快速查找所需资料几大必会功能</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2476500" y="2782570"/>
            <a:ext cx="720090" cy="398780"/>
          </a:xfrm>
          <a:prstGeom prst="rect">
            <a:avLst/>
          </a:prstGeom>
          <a:noFill/>
        </p:spPr>
        <p:txBody>
          <a:bodyPr wrap="square" rtlCol="0" anchor="t">
            <a:spAutoFit/>
          </a:bodyPr>
          <a:p>
            <a:pPr lvl="0" algn="l">
              <a:buClrTx/>
              <a:buSzTx/>
              <a:buFontTx/>
            </a:pPr>
            <a:r>
              <a:rPr lang="zh-CN" altLang="en-US" sz="2000" b="1">
                <a:latin typeface="楷体" panose="02010609060101010101" pitchFamily="49" charset="-122"/>
                <a:ea typeface="楷体" panose="02010609060101010101" pitchFamily="49" charset="-122"/>
                <a:sym typeface="+mn-ea"/>
              </a:rPr>
              <a:t>查准</a:t>
            </a:r>
            <a:endParaRPr lang="zh-CN" altLang="en-US" sz="2000" b="1">
              <a:latin typeface="楷体" panose="02010609060101010101" pitchFamily="49" charset="-122"/>
              <a:ea typeface="楷体" panose="02010609060101010101" pitchFamily="49" charset="-122"/>
              <a:sym typeface="+mn-ea"/>
            </a:endParaRPr>
          </a:p>
        </p:txBody>
      </p:sp>
      <p:sp>
        <p:nvSpPr>
          <p:cNvPr id="6" name="文本框 5"/>
          <p:cNvSpPr txBox="1"/>
          <p:nvPr/>
        </p:nvSpPr>
        <p:spPr>
          <a:xfrm>
            <a:off x="2434273" y="3949700"/>
            <a:ext cx="804545" cy="398780"/>
          </a:xfrm>
          <a:prstGeom prst="rect">
            <a:avLst/>
          </a:prstGeom>
          <a:noFill/>
        </p:spPr>
        <p:txBody>
          <a:bodyPr wrap="square" rtlCol="0" anchor="t">
            <a:spAutoFit/>
          </a:bodyPr>
          <a:p>
            <a:pPr lvl="0" algn="l">
              <a:buClrTx/>
              <a:buSzTx/>
              <a:buFontTx/>
            </a:pPr>
            <a:r>
              <a:rPr lang="zh-CN" altLang="en-US" sz="2000" b="1">
                <a:latin typeface="楷体" panose="02010609060101010101" pitchFamily="49" charset="-122"/>
                <a:ea typeface="楷体" panose="02010609060101010101" pitchFamily="49" charset="-122"/>
                <a:sym typeface="+mn-ea"/>
              </a:rPr>
              <a:t>查新</a:t>
            </a:r>
            <a:endParaRPr lang="zh-CN" altLang="en-US" sz="2000" b="1">
              <a:latin typeface="楷体" panose="02010609060101010101" pitchFamily="49" charset="-122"/>
              <a:ea typeface="楷体" panose="02010609060101010101" pitchFamily="49" charset="-122"/>
              <a:sym typeface="+mn-ea"/>
            </a:endParaRPr>
          </a:p>
        </p:txBody>
      </p:sp>
      <p:sp>
        <p:nvSpPr>
          <p:cNvPr id="7" name="文本框 6"/>
          <p:cNvSpPr txBox="1"/>
          <p:nvPr/>
        </p:nvSpPr>
        <p:spPr>
          <a:xfrm>
            <a:off x="5669598" y="3949700"/>
            <a:ext cx="5271135" cy="645160"/>
          </a:xfrm>
          <a:prstGeom prst="rect">
            <a:avLst/>
          </a:prstGeom>
          <a:noFill/>
        </p:spPr>
        <p:txBody>
          <a:bodyPr wrap="square" rtlCol="0" anchor="t">
            <a:spAutoFit/>
          </a:bodyPr>
          <a:p>
            <a:r>
              <a:rPr lang="zh-CN" altLang="en-US">
                <a:latin typeface="楷体" panose="02010609060101010101" pitchFamily="49" charset="-122"/>
                <a:ea typeface="楷体" panose="02010609060101010101" pitchFamily="49" charset="-122"/>
                <a:sym typeface="+mn-ea"/>
              </a:rPr>
              <a:t>网络首发</a:t>
            </a:r>
            <a:r>
              <a:rPr lang="en-US" altLang="zh-CN">
                <a:latin typeface="楷体" panose="02010609060101010101" pitchFamily="49" charset="-122"/>
                <a:ea typeface="楷体" panose="02010609060101010101" pitchFamily="49" charset="-122"/>
                <a:sym typeface="+mn-ea"/>
              </a:rPr>
              <a:t>/</a:t>
            </a:r>
            <a:r>
              <a:rPr lang="zh-CN" altLang="en-US">
                <a:latin typeface="楷体" panose="02010609060101010101" pitchFamily="49" charset="-122"/>
                <a:ea typeface="楷体" panose="02010609060101010101" pitchFamily="49" charset="-122"/>
                <a:sym typeface="+mn-ea"/>
              </a:rPr>
              <a:t>一框式检索、高级检索中选用分组浏览（发表年度）、智能排序（发表时间）等功能</a:t>
            </a:r>
            <a:endParaRPr lang="zh-CN" altLang="en-US"/>
          </a:p>
        </p:txBody>
      </p:sp>
      <p:sp>
        <p:nvSpPr>
          <p:cNvPr id="8" name="文本框 7"/>
          <p:cNvSpPr txBox="1"/>
          <p:nvPr/>
        </p:nvSpPr>
        <p:spPr>
          <a:xfrm>
            <a:off x="1955165" y="5039995"/>
            <a:ext cx="1762760" cy="398780"/>
          </a:xfrm>
          <a:prstGeom prst="rect">
            <a:avLst/>
          </a:prstGeom>
          <a:noFill/>
        </p:spPr>
        <p:txBody>
          <a:bodyPr wrap="square" rtlCol="0" anchor="t">
            <a:spAutoFit/>
          </a:bodyPr>
          <a:p>
            <a:pPr lvl="0" algn="l">
              <a:buClrTx/>
              <a:buSzTx/>
              <a:buFontTx/>
            </a:pPr>
            <a:r>
              <a:rPr lang="zh-CN" altLang="en-US" sz="2000" b="1">
                <a:latin typeface="楷体" panose="02010609060101010101" pitchFamily="49" charset="-122"/>
                <a:ea typeface="楷体" panose="02010609060101010101" pitchFamily="49" charset="-122"/>
                <a:sym typeface="+mn-ea"/>
              </a:rPr>
              <a:t>行业领域资源</a:t>
            </a:r>
            <a:endParaRPr lang="zh-CN" altLang="en-US" sz="2000" b="1">
              <a:latin typeface="楷体" panose="02010609060101010101" pitchFamily="49" charset="-122"/>
              <a:ea typeface="楷体" panose="02010609060101010101" pitchFamily="49" charset="-122"/>
              <a:sym typeface="+mn-ea"/>
            </a:endParaRPr>
          </a:p>
        </p:txBody>
      </p:sp>
      <p:sp>
        <p:nvSpPr>
          <p:cNvPr id="9" name="文本框 8"/>
          <p:cNvSpPr txBox="1"/>
          <p:nvPr/>
        </p:nvSpPr>
        <p:spPr>
          <a:xfrm>
            <a:off x="7070725" y="2686685"/>
            <a:ext cx="2468880" cy="368300"/>
          </a:xfrm>
          <a:prstGeom prst="rect">
            <a:avLst/>
          </a:prstGeom>
          <a:noFill/>
        </p:spPr>
        <p:txBody>
          <a:bodyPr wrap="square" rtlCol="0" anchor="t">
            <a:spAutoFit/>
          </a:bodyPr>
          <a:p>
            <a:pPr lvl="0" algn="l">
              <a:buClrTx/>
              <a:buSzTx/>
              <a:buFontTx/>
            </a:pPr>
            <a:r>
              <a:rPr lang="zh-CN" altLang="en-US">
                <a:latin typeface="楷体" panose="02010609060101010101" pitchFamily="49" charset="-122"/>
                <a:ea typeface="楷体" panose="02010609060101010101" pitchFamily="49" charset="-122"/>
                <a:sym typeface="+mn-ea"/>
              </a:rPr>
              <a:t>结果中检索、高级检索</a:t>
            </a:r>
            <a:endParaRPr lang="zh-CN" altLang="en-US">
              <a:latin typeface="楷体" panose="02010609060101010101" pitchFamily="49" charset="-122"/>
              <a:ea typeface="楷体" panose="02010609060101010101" pitchFamily="49" charset="-122"/>
              <a:sym typeface="+mn-ea"/>
            </a:endParaRPr>
          </a:p>
        </p:txBody>
      </p:sp>
      <p:sp>
        <p:nvSpPr>
          <p:cNvPr id="10" name="文本框 9"/>
          <p:cNvSpPr txBox="1"/>
          <p:nvPr/>
        </p:nvSpPr>
        <p:spPr>
          <a:xfrm>
            <a:off x="6936740" y="1593850"/>
            <a:ext cx="2736850" cy="368300"/>
          </a:xfrm>
          <a:prstGeom prst="rect">
            <a:avLst/>
          </a:prstGeom>
          <a:noFill/>
        </p:spPr>
        <p:txBody>
          <a:bodyPr wrap="square" rtlCol="0" anchor="t">
            <a:spAutoFit/>
          </a:bodyPr>
          <a:p>
            <a:pPr lvl="0" algn="l">
              <a:buClrTx/>
              <a:buSzTx/>
              <a:buFontTx/>
            </a:pPr>
            <a:r>
              <a:rPr lang="zh-CN" altLang="en-US">
                <a:latin typeface="楷体" panose="02010609060101010101" pitchFamily="49" charset="-122"/>
                <a:ea typeface="楷体" panose="02010609060101010101" pitchFamily="49" charset="-122"/>
                <a:sym typeface="+mn-ea"/>
              </a:rPr>
              <a:t>一框式检索</a:t>
            </a:r>
            <a:r>
              <a:rPr lang="zh-CN" altLang="en-US">
                <a:latin typeface="楷体" panose="02010609060101010101" pitchFamily="49" charset="-122"/>
                <a:ea typeface="楷体" panose="02010609060101010101" pitchFamily="49" charset="-122"/>
                <a:sym typeface="+mn-ea"/>
              </a:rPr>
              <a:t>/</a:t>
            </a:r>
            <a:r>
              <a:rPr lang="zh-CN" altLang="en-US">
                <a:latin typeface="楷体" panose="02010609060101010101" pitchFamily="49" charset="-122"/>
                <a:ea typeface="楷体" panose="02010609060101010101" pitchFamily="49" charset="-122"/>
                <a:sym typeface="+mn-ea"/>
              </a:rPr>
              <a:t>知网节</a:t>
            </a:r>
            <a:endParaRPr lang="zh-CN" altLang="en-US">
              <a:latin typeface="楷体" panose="02010609060101010101" pitchFamily="49" charset="-122"/>
              <a:ea typeface="楷体" panose="02010609060101010101" pitchFamily="49" charset="-122"/>
              <a:sym typeface="+mn-ea"/>
            </a:endParaRPr>
          </a:p>
        </p:txBody>
      </p:sp>
      <p:sp>
        <p:nvSpPr>
          <p:cNvPr id="12" name="文本框 11"/>
          <p:cNvSpPr txBox="1"/>
          <p:nvPr/>
        </p:nvSpPr>
        <p:spPr>
          <a:xfrm>
            <a:off x="6604635" y="5071110"/>
            <a:ext cx="3401060" cy="368300"/>
          </a:xfrm>
          <a:prstGeom prst="rect">
            <a:avLst/>
          </a:prstGeom>
          <a:noFill/>
        </p:spPr>
        <p:txBody>
          <a:bodyPr wrap="square" rtlCol="0" anchor="t">
            <a:spAutoFit/>
          </a:bodyPr>
          <a:p>
            <a:pPr lvl="0" algn="l">
              <a:buClrTx/>
              <a:buSzTx/>
              <a:buFontTx/>
            </a:pPr>
            <a:r>
              <a:rPr lang="zh-CN" altLang="en-US">
                <a:latin typeface="楷体" panose="02010609060101010101" pitchFamily="49" charset="-122"/>
                <a:ea typeface="楷体" panose="02010609060101010101" pitchFamily="49" charset="-122"/>
                <a:sym typeface="+mn-ea"/>
              </a:rPr>
              <a:t>学科分类导航</a:t>
            </a:r>
            <a:r>
              <a:rPr lang="zh-CN" altLang="en-US">
                <a:latin typeface="楷体" panose="02010609060101010101" pitchFamily="49" charset="-122"/>
                <a:ea typeface="楷体" panose="02010609060101010101" pitchFamily="49" charset="-122"/>
                <a:sym typeface="+mn-ea"/>
              </a:rPr>
              <a:t>/</a:t>
            </a:r>
            <a:r>
              <a:rPr lang="zh-CN" altLang="en-US">
                <a:latin typeface="楷体" panose="02010609060101010101" pitchFamily="49" charset="-122"/>
                <a:ea typeface="楷体" panose="02010609060101010101" pitchFamily="49" charset="-122"/>
                <a:sym typeface="+mn-ea"/>
              </a:rPr>
              <a:t>出版物检索</a:t>
            </a:r>
            <a:endParaRPr lang="zh-CN" altLang="en-US">
              <a:latin typeface="楷体" panose="02010609060101010101" pitchFamily="49" charset="-122"/>
              <a:ea typeface="楷体" panose="02010609060101010101" pitchFamily="49" charset="-122"/>
              <a:sym typeface="+mn-ea"/>
            </a:endParaRPr>
          </a:p>
        </p:txBody>
      </p:sp>
      <p:sp>
        <p:nvSpPr>
          <p:cNvPr id="14" name="右箭头 13"/>
          <p:cNvSpPr/>
          <p:nvPr/>
        </p:nvSpPr>
        <p:spPr>
          <a:xfrm>
            <a:off x="4254500" y="3858578"/>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右箭头 14"/>
          <p:cNvSpPr/>
          <p:nvPr/>
        </p:nvSpPr>
        <p:spPr>
          <a:xfrm>
            <a:off x="4254500" y="4996498"/>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右箭头 15"/>
          <p:cNvSpPr/>
          <p:nvPr/>
        </p:nvSpPr>
        <p:spPr>
          <a:xfrm>
            <a:off x="4294505" y="1519238"/>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右箭头 16"/>
          <p:cNvSpPr/>
          <p:nvPr/>
        </p:nvSpPr>
        <p:spPr>
          <a:xfrm>
            <a:off x="4254500" y="2659698"/>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cove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五边形 25"/>
          <p:cNvSpPr/>
          <p:nvPr/>
        </p:nvSpPr>
        <p:spPr bwMode="auto">
          <a:xfrm>
            <a:off x="3896435" y="1930464"/>
            <a:ext cx="1677380" cy="515317"/>
          </a:xfrm>
          <a:prstGeom prst="homePlate">
            <a:avLst/>
          </a:prstGeom>
          <a:solidFill>
            <a:schemeClr val="accent2"/>
          </a:solidFill>
          <a:ln w="38100" cap="flat" cmpd="sng">
            <a:solidFill>
              <a:srgbClr val="FFFFFF"/>
            </a:solidFill>
            <a:bevel/>
          </a:ln>
          <a:effectLst>
            <a:outerShdw blurRad="127000" dist="38100" dir="8100000" algn="tr" rotWithShape="0">
              <a:prstClr val="black">
                <a:alpha val="40000"/>
              </a:prstClr>
            </a:outerShdw>
          </a:effectLst>
        </p:spPr>
        <p:txBody>
          <a:bodyPr lIns="82824" tIns="41411" rIns="82824" bIns="41411" anchor="ctr"/>
          <a:lstStyle/>
          <a:p>
            <a:pPr algn="ctr" defTabSz="1218565"/>
            <a:endParaRPr lang="zh-CN" altLang="en-US" sz="1865" b="1" dirty="0">
              <a:solidFill>
                <a:srgbClr val="F8F8F8"/>
              </a:solidFill>
              <a:latin typeface="Arial" panose="020B0604020202020204" pitchFamily="34" charset="0"/>
              <a:ea typeface="微软雅黑" panose="020B0503020204020204" pitchFamily="34" charset="-122"/>
            </a:endParaRPr>
          </a:p>
        </p:txBody>
      </p:sp>
      <p:sp>
        <p:nvSpPr>
          <p:cNvPr id="27" name="TextBox 22"/>
          <p:cNvSpPr txBox="1">
            <a:spLocks noChangeArrowheads="1"/>
          </p:cNvSpPr>
          <p:nvPr/>
        </p:nvSpPr>
        <p:spPr bwMode="auto">
          <a:xfrm>
            <a:off x="4078196" y="2012701"/>
            <a:ext cx="1408616" cy="334792"/>
          </a:xfrm>
          <a:prstGeom prst="rect">
            <a:avLst/>
          </a:prstGeom>
          <a:noFill/>
          <a:ln w="3175" cap="flat" cmpd="sng">
            <a:noFill/>
            <a:bevel/>
          </a:ln>
        </p:spPr>
        <p:txBody>
          <a:bodyPr lIns="82824" tIns="41411" rIns="82824" bIns="41411" anchor="ctr"/>
          <a:lstStyle>
            <a:defPPr>
              <a:defRPr lang="zh-CN"/>
            </a:defPPr>
            <a:lvl1pPr algn="ctr">
              <a:defRPr sz="2000" b="1">
                <a:solidFill>
                  <a:srgbClr val="F8F8F8"/>
                </a:solidFill>
                <a:ea typeface="微软雅黑" panose="020B0503020204020204" pitchFamily="34" charset="-122"/>
              </a:defRPr>
            </a:lvl1pPr>
          </a:lstStyle>
          <a:p>
            <a:pPr algn="l" defTabSz="1218565"/>
            <a:r>
              <a:rPr lang="zh-CN" altLang="en-US" sz="1600" dirty="0">
                <a:latin typeface="Calibri" panose="020F0502020204030204"/>
              </a:rPr>
              <a:t>在线阅读</a:t>
            </a:r>
            <a:endParaRPr lang="zh-CN" altLang="en-US" sz="1600" dirty="0">
              <a:latin typeface="Calibri" panose="020F0502020204030204"/>
            </a:endParaRPr>
          </a:p>
        </p:txBody>
      </p:sp>
      <p:sp>
        <p:nvSpPr>
          <p:cNvPr id="28" name="五边形 27"/>
          <p:cNvSpPr/>
          <p:nvPr/>
        </p:nvSpPr>
        <p:spPr bwMode="auto">
          <a:xfrm>
            <a:off x="3896434" y="3517434"/>
            <a:ext cx="1677381" cy="515317"/>
          </a:xfrm>
          <a:prstGeom prst="homePlate">
            <a:avLst/>
          </a:prstGeom>
          <a:solidFill>
            <a:schemeClr val="accent3"/>
          </a:solidFill>
          <a:ln w="38100" cap="flat" cmpd="sng">
            <a:solidFill>
              <a:srgbClr val="FFFFFF"/>
            </a:solidFill>
            <a:bevel/>
          </a:ln>
          <a:effectLst>
            <a:outerShdw blurRad="127000" dist="38100" dir="8100000" algn="tr" rotWithShape="0">
              <a:prstClr val="black">
                <a:alpha val="40000"/>
              </a:prstClr>
            </a:outerShdw>
          </a:effectLst>
        </p:spPr>
        <p:txBody>
          <a:bodyPr lIns="82824" tIns="41411" rIns="82824" bIns="41411" anchor="ctr"/>
          <a:lstStyle/>
          <a:p>
            <a:pPr algn="ctr" defTabSz="1218565"/>
            <a:endParaRPr lang="zh-CN" altLang="en-US" sz="1865" b="1" dirty="0">
              <a:solidFill>
                <a:srgbClr val="F8F8F8"/>
              </a:solidFill>
              <a:latin typeface="Arial" panose="020B0604020202020204" pitchFamily="34" charset="0"/>
              <a:ea typeface="微软雅黑" panose="020B0503020204020204" pitchFamily="34" charset="-122"/>
            </a:endParaRPr>
          </a:p>
        </p:txBody>
      </p:sp>
      <p:sp>
        <p:nvSpPr>
          <p:cNvPr id="29" name="TextBox 22"/>
          <p:cNvSpPr txBox="1">
            <a:spLocks noChangeArrowheads="1"/>
          </p:cNvSpPr>
          <p:nvPr/>
        </p:nvSpPr>
        <p:spPr bwMode="auto">
          <a:xfrm>
            <a:off x="4085758" y="3619036"/>
            <a:ext cx="1401052" cy="334792"/>
          </a:xfrm>
          <a:prstGeom prst="rect">
            <a:avLst/>
          </a:prstGeom>
          <a:noFill/>
          <a:ln w="3175" cap="flat" cmpd="sng">
            <a:noFill/>
            <a:bevel/>
          </a:ln>
        </p:spPr>
        <p:txBody>
          <a:bodyPr lIns="82824" tIns="41411" rIns="82824" bIns="41411" anchor="ctr"/>
          <a:lstStyle>
            <a:defPPr>
              <a:defRPr lang="zh-CN"/>
            </a:defPPr>
            <a:lvl1pPr algn="ctr">
              <a:defRPr sz="2000" b="1">
                <a:solidFill>
                  <a:srgbClr val="F8F8F8"/>
                </a:solidFill>
                <a:ea typeface="微软雅黑" panose="020B0503020204020204" pitchFamily="34" charset="-122"/>
              </a:defRPr>
            </a:lvl1pPr>
          </a:lstStyle>
          <a:p>
            <a:pPr algn="l" defTabSz="1218565"/>
            <a:r>
              <a:rPr lang="zh-CN" altLang="en-US" sz="1600" dirty="0">
                <a:latin typeface="Calibri" panose="020F0502020204030204"/>
              </a:rPr>
              <a:t>下载阅读</a:t>
            </a:r>
            <a:endParaRPr lang="zh-CN" altLang="en-US" sz="1600" dirty="0">
              <a:latin typeface="Calibri" panose="020F0502020204030204"/>
            </a:endParaRPr>
          </a:p>
        </p:txBody>
      </p:sp>
      <p:sp>
        <p:nvSpPr>
          <p:cNvPr id="30" name="五边形 29"/>
          <p:cNvSpPr/>
          <p:nvPr/>
        </p:nvSpPr>
        <p:spPr bwMode="auto">
          <a:xfrm>
            <a:off x="3896434" y="5180008"/>
            <a:ext cx="1677381" cy="515317"/>
          </a:xfrm>
          <a:prstGeom prst="homePlate">
            <a:avLst/>
          </a:prstGeom>
          <a:solidFill>
            <a:schemeClr val="accent4"/>
          </a:solidFill>
          <a:ln w="38100" cap="flat" cmpd="sng">
            <a:solidFill>
              <a:srgbClr val="FFFFFF"/>
            </a:solidFill>
            <a:bevel/>
          </a:ln>
          <a:effectLst>
            <a:outerShdw blurRad="127000" dist="38100" dir="8100000" algn="tr" rotWithShape="0">
              <a:prstClr val="black">
                <a:alpha val="40000"/>
              </a:prstClr>
            </a:outerShdw>
          </a:effectLst>
        </p:spPr>
        <p:txBody>
          <a:bodyPr lIns="82824" tIns="41411" rIns="82824" bIns="41411" anchor="ctr"/>
          <a:lstStyle/>
          <a:p>
            <a:pPr algn="ctr" defTabSz="1218565"/>
            <a:endParaRPr lang="zh-CN" altLang="en-US" sz="1865" b="1" dirty="0">
              <a:solidFill>
                <a:srgbClr val="F8F8F8"/>
              </a:solidFill>
              <a:latin typeface="Arial" panose="020B0604020202020204" pitchFamily="34" charset="0"/>
              <a:ea typeface="微软雅黑" panose="020B0503020204020204" pitchFamily="34" charset="-122"/>
            </a:endParaRPr>
          </a:p>
        </p:txBody>
      </p:sp>
      <p:sp>
        <p:nvSpPr>
          <p:cNvPr id="31" name="TextBox 22"/>
          <p:cNvSpPr txBox="1">
            <a:spLocks noChangeArrowheads="1"/>
          </p:cNvSpPr>
          <p:nvPr/>
        </p:nvSpPr>
        <p:spPr bwMode="auto">
          <a:xfrm>
            <a:off x="4085758" y="5263349"/>
            <a:ext cx="1401052" cy="334792"/>
          </a:xfrm>
          <a:prstGeom prst="rect">
            <a:avLst/>
          </a:prstGeom>
          <a:noFill/>
          <a:ln w="3175" cap="flat" cmpd="sng">
            <a:noFill/>
            <a:bevel/>
          </a:ln>
        </p:spPr>
        <p:txBody>
          <a:bodyPr lIns="82824" tIns="41411" rIns="82824" bIns="41411" anchor="ctr"/>
          <a:lstStyle>
            <a:defPPr>
              <a:defRPr lang="zh-CN"/>
            </a:defPPr>
            <a:lvl1pPr algn="ctr">
              <a:defRPr sz="2000" b="1">
                <a:solidFill>
                  <a:srgbClr val="F8F8F8"/>
                </a:solidFill>
                <a:ea typeface="微软雅黑" panose="020B0503020204020204" pitchFamily="34" charset="-122"/>
              </a:defRPr>
            </a:lvl1pPr>
          </a:lstStyle>
          <a:p>
            <a:pPr algn="l" defTabSz="1218565"/>
            <a:r>
              <a:rPr lang="zh-CN" altLang="en-US" sz="1600" dirty="0">
                <a:latin typeface="Calibri" panose="020F0502020204030204"/>
              </a:rPr>
              <a:t>阅读分析</a:t>
            </a:r>
            <a:endParaRPr lang="zh-CN" altLang="en-US" sz="1600" dirty="0">
              <a:latin typeface="Calibri" panose="020F0502020204030204"/>
            </a:endParaRPr>
          </a:p>
        </p:txBody>
      </p:sp>
      <p:sp>
        <p:nvSpPr>
          <p:cNvPr id="42" name="圆角矩形 41"/>
          <p:cNvSpPr/>
          <p:nvPr/>
        </p:nvSpPr>
        <p:spPr bwMode="auto">
          <a:xfrm>
            <a:off x="5288280" y="3217545"/>
            <a:ext cx="2985135" cy="1167765"/>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824" tIns="41411" rIns="82824" bIns="41411" anchor="ctr"/>
          <a:lstStyle/>
          <a:p>
            <a:pPr marL="1219200" lvl="2" defTabSz="1218565"/>
            <a:endParaRPr lang="zh-CN" altLang="en-US" sz="1335" dirty="0">
              <a:solidFill>
                <a:srgbClr val="0070C0">
                  <a:lumMod val="75000"/>
                </a:srgbClr>
              </a:solidFill>
              <a:latin typeface="Calibri" panose="020F0502020204030204"/>
              <a:ea typeface="宋体" panose="02010600030101010101" pitchFamily="2" charset="-122"/>
            </a:endParaRPr>
          </a:p>
        </p:txBody>
      </p:sp>
      <p:sp>
        <p:nvSpPr>
          <p:cNvPr id="43" name="圆角矩形 42"/>
          <p:cNvSpPr/>
          <p:nvPr/>
        </p:nvSpPr>
        <p:spPr bwMode="auto">
          <a:xfrm>
            <a:off x="5288280" y="4853940"/>
            <a:ext cx="2985770" cy="1167765"/>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824" tIns="41411" rIns="82824" bIns="41411" anchor="ctr"/>
          <a:lstStyle/>
          <a:p>
            <a:pPr marL="1219200" lvl="2" defTabSz="1218565"/>
            <a:endParaRPr lang="zh-CN" altLang="en-US" sz="1335" dirty="0">
              <a:solidFill>
                <a:srgbClr val="0070C0">
                  <a:lumMod val="75000"/>
                </a:srgbClr>
              </a:solidFill>
              <a:latin typeface="Arial" panose="020B0604020202020204" pitchFamily="34" charset="0"/>
              <a:ea typeface="宋体" panose="02010600030101010101" pitchFamily="2" charset="-122"/>
            </a:endParaRPr>
          </a:p>
        </p:txBody>
      </p:sp>
      <p:sp>
        <p:nvSpPr>
          <p:cNvPr id="44" name="圆角矩形 43"/>
          <p:cNvSpPr/>
          <p:nvPr/>
        </p:nvSpPr>
        <p:spPr bwMode="auto">
          <a:xfrm>
            <a:off x="5288280" y="1597025"/>
            <a:ext cx="2985770" cy="1167765"/>
          </a:xfrm>
          <a:prstGeom prst="roundRect">
            <a:avLst>
              <a:gd name="adj" fmla="val 9992"/>
            </a:avLst>
          </a:prstGeom>
          <a:solidFill>
            <a:schemeClr val="bg1">
              <a:lumMod val="95000"/>
            </a:schemeClr>
          </a:solidFill>
          <a:ln w="3175" cap="flat" cmpd="sng">
            <a:solidFill>
              <a:schemeClr val="bg1">
                <a:lumMod val="50000"/>
              </a:schemeClr>
            </a:solidFill>
            <a:bevel/>
          </a:ln>
        </p:spPr>
        <p:txBody>
          <a:bodyPr lIns="82824" tIns="41411" rIns="82824" bIns="41411" anchor="ctr"/>
          <a:lstStyle/>
          <a:p>
            <a:pPr marL="1219200" lvl="2" defTabSz="1218565"/>
            <a:endParaRPr lang="zh-CN" altLang="en-US" sz="1335" dirty="0">
              <a:solidFill>
                <a:srgbClr val="0070C0">
                  <a:lumMod val="75000"/>
                </a:srgbClr>
              </a:solidFill>
              <a:latin typeface="Arial" panose="020B0604020202020204" pitchFamily="34" charset="0"/>
              <a:ea typeface="宋体" panose="02010600030101010101" pitchFamily="2" charset="-122"/>
            </a:endParaRPr>
          </a:p>
        </p:txBody>
      </p:sp>
      <p:sp>
        <p:nvSpPr>
          <p:cNvPr id="45" name="TextBox 32"/>
          <p:cNvSpPr txBox="1">
            <a:spLocks noChangeArrowheads="1"/>
          </p:cNvSpPr>
          <p:nvPr/>
        </p:nvSpPr>
        <p:spPr bwMode="auto">
          <a:xfrm>
            <a:off x="5486400" y="5006340"/>
            <a:ext cx="2675890" cy="880110"/>
          </a:xfrm>
          <a:prstGeom prst="rect">
            <a:avLst/>
          </a:prstGeom>
          <a:noFill/>
          <a:ln w="3175" cap="flat" cmpd="sng">
            <a:noFill/>
            <a:bevel/>
          </a:ln>
        </p:spPr>
        <p:txBody>
          <a:bodyPr lIns="82824" tIns="41411" rIns="82824" bIns="41411" anchor="ctr"/>
          <a:lstStyle>
            <a:defPPr>
              <a:defRPr lang="zh-CN"/>
            </a:defPPr>
            <a:lvl1pPr algn="ctr">
              <a:defRPr>
                <a:solidFill>
                  <a:srgbClr val="FFFFFF"/>
                </a:solidFill>
                <a:ea typeface="微软雅黑" panose="020B0503020204020204" pitchFamily="34" charset="-122"/>
              </a:defRPr>
            </a:lvl1pPr>
          </a:lstStyle>
          <a:p>
            <a:pPr algn="ctr" defTabSz="1218565"/>
            <a:r>
              <a:rPr lang="zh-CN" altLang="en-US" b="1" dirty="0">
                <a:solidFill>
                  <a:prstClr val="black">
                    <a:lumMod val="75000"/>
                    <a:lumOff val="25000"/>
                  </a:prstClr>
                </a:solidFill>
                <a:latin typeface="微软雅黑" panose="020B0503020204020204" pitchFamily="34" charset="-122"/>
              </a:rPr>
              <a:t>文献聚类</a:t>
            </a:r>
            <a:endParaRPr lang="zh-CN" altLang="en-US" b="1" dirty="0">
              <a:solidFill>
                <a:prstClr val="black">
                  <a:lumMod val="75000"/>
                  <a:lumOff val="25000"/>
                </a:prstClr>
              </a:solidFill>
              <a:latin typeface="微软雅黑" panose="020B0503020204020204" pitchFamily="34" charset="-122"/>
            </a:endParaRPr>
          </a:p>
          <a:p>
            <a:pPr algn="ctr" defTabSz="1218565"/>
            <a:r>
              <a:rPr lang="zh-CN" altLang="en-US" b="1" dirty="0">
                <a:solidFill>
                  <a:prstClr val="black">
                    <a:lumMod val="75000"/>
                    <a:lumOff val="25000"/>
                  </a:prstClr>
                </a:solidFill>
                <a:latin typeface="微软雅黑" panose="020B0503020204020204" pitchFamily="34" charset="-122"/>
              </a:rPr>
              <a:t>指数分析</a:t>
            </a:r>
            <a:endParaRPr lang="zh-CN" altLang="en-US" b="1" dirty="0">
              <a:solidFill>
                <a:prstClr val="black">
                  <a:lumMod val="75000"/>
                  <a:lumOff val="25000"/>
                </a:prstClr>
              </a:solidFill>
              <a:latin typeface="微软雅黑" panose="020B0503020204020204" pitchFamily="34" charset="-122"/>
            </a:endParaRPr>
          </a:p>
          <a:p>
            <a:pPr algn="ctr" defTabSz="1218565"/>
            <a:r>
              <a:rPr lang="zh-CN" altLang="en-US" b="1" dirty="0">
                <a:solidFill>
                  <a:prstClr val="black">
                    <a:lumMod val="75000"/>
                    <a:lumOff val="25000"/>
                  </a:prstClr>
                </a:solidFill>
                <a:latin typeface="微软雅黑" panose="020B0503020204020204" pitchFamily="34" charset="-122"/>
              </a:rPr>
              <a:t>计量可视化分析</a:t>
            </a:r>
            <a:endParaRPr lang="zh-CN" altLang="en-US" b="1" dirty="0">
              <a:solidFill>
                <a:prstClr val="black">
                  <a:lumMod val="75000"/>
                  <a:lumOff val="25000"/>
                </a:prstClr>
              </a:solidFill>
              <a:latin typeface="微软雅黑" panose="020B0503020204020204" pitchFamily="34" charset="-122"/>
            </a:endParaRPr>
          </a:p>
        </p:txBody>
      </p:sp>
      <p:sp>
        <p:nvSpPr>
          <p:cNvPr id="46" name="TextBox 32"/>
          <p:cNvSpPr txBox="1">
            <a:spLocks noChangeArrowheads="1"/>
          </p:cNvSpPr>
          <p:nvPr/>
        </p:nvSpPr>
        <p:spPr bwMode="auto">
          <a:xfrm>
            <a:off x="5528310" y="3468370"/>
            <a:ext cx="2633980" cy="628015"/>
          </a:xfrm>
          <a:prstGeom prst="rect">
            <a:avLst/>
          </a:prstGeom>
          <a:noFill/>
          <a:ln w="3175" cap="flat" cmpd="sng">
            <a:noFill/>
            <a:bevel/>
          </a:ln>
        </p:spPr>
        <p:txBody>
          <a:bodyPr lIns="82824" tIns="41411" rIns="82824" bIns="41411" anchor="ctr"/>
          <a:lstStyle>
            <a:defPPr>
              <a:defRPr lang="zh-CN"/>
            </a:defPPr>
            <a:lvl1pPr algn="ctr">
              <a:defRPr>
                <a:solidFill>
                  <a:srgbClr val="FFFFFF"/>
                </a:solidFill>
                <a:ea typeface="微软雅黑" panose="020B0503020204020204" pitchFamily="34" charset="-122"/>
              </a:defRPr>
            </a:lvl1pPr>
          </a:lstStyle>
          <a:p>
            <a:pPr algn="ctr" defTabSz="1218565"/>
            <a:r>
              <a:rPr lang="zh-CN" altLang="en-US" b="1" dirty="0">
                <a:solidFill>
                  <a:prstClr val="black">
                    <a:lumMod val="75000"/>
                    <a:lumOff val="25000"/>
                  </a:prstClr>
                </a:solidFill>
                <a:latin typeface="微软雅黑" panose="020B0503020204020204" pitchFamily="34" charset="-122"/>
                <a:cs typeface="微软雅黑" panose="020B0503020204020204" pitchFamily="34" charset="-122"/>
                <a:sym typeface="+mn-ea"/>
              </a:rPr>
              <a:t>PDF下载</a:t>
            </a:r>
            <a:endParaRPr lang="zh-CN" altLang="en-US" b="1" dirty="0">
              <a:solidFill>
                <a:prstClr val="black">
                  <a:lumMod val="75000"/>
                  <a:lumOff val="25000"/>
                </a:prstClr>
              </a:solidFill>
              <a:latin typeface="微软雅黑" panose="020B0503020204020204" pitchFamily="34" charset="-122"/>
              <a:cs typeface="微软雅黑" panose="020B0503020204020204" pitchFamily="34" charset="-122"/>
              <a:sym typeface="+mn-ea"/>
            </a:endParaRPr>
          </a:p>
          <a:p>
            <a:pPr algn="ctr" defTabSz="1218565"/>
            <a:r>
              <a:rPr lang="zh-CN" altLang="en-US" b="1" dirty="0">
                <a:solidFill>
                  <a:prstClr val="black">
                    <a:lumMod val="75000"/>
                    <a:lumOff val="25000"/>
                  </a:prstClr>
                </a:solidFill>
                <a:latin typeface="微软雅黑" panose="020B0503020204020204" pitchFamily="34" charset="-122"/>
                <a:cs typeface="微软雅黑" panose="020B0503020204020204" pitchFamily="34" charset="-122"/>
                <a:sym typeface="+mn-ea"/>
              </a:rPr>
              <a:t>CAJ下载</a:t>
            </a:r>
            <a:endParaRPr lang="zh-CN" altLang="en-US" b="1" dirty="0">
              <a:solidFill>
                <a:prstClr val="black">
                  <a:lumMod val="75000"/>
                  <a:lumOff val="25000"/>
                </a:prstClr>
              </a:solidFill>
              <a:latin typeface="微软雅黑" panose="020B0503020204020204" pitchFamily="34" charset="-122"/>
              <a:cs typeface="微软雅黑" panose="020B0503020204020204" pitchFamily="34" charset="-122"/>
              <a:sym typeface="+mn-ea"/>
            </a:endParaRPr>
          </a:p>
        </p:txBody>
      </p:sp>
      <p:sp>
        <p:nvSpPr>
          <p:cNvPr id="47" name="TextBox 32"/>
          <p:cNvSpPr txBox="1">
            <a:spLocks noChangeArrowheads="1"/>
          </p:cNvSpPr>
          <p:nvPr/>
        </p:nvSpPr>
        <p:spPr bwMode="auto">
          <a:xfrm>
            <a:off x="5213985" y="1858010"/>
            <a:ext cx="3136265" cy="628015"/>
          </a:xfrm>
          <a:prstGeom prst="rect">
            <a:avLst/>
          </a:prstGeom>
          <a:noFill/>
          <a:ln w="3175" cap="flat" cmpd="sng">
            <a:noFill/>
            <a:bevel/>
          </a:ln>
        </p:spPr>
        <p:txBody>
          <a:bodyPr lIns="82824" tIns="41411" rIns="82824" bIns="41411" anchor="ctr"/>
          <a:lstStyle>
            <a:defPPr>
              <a:defRPr lang="zh-CN"/>
            </a:defPPr>
            <a:lvl1pPr algn="ctr">
              <a:defRPr>
                <a:solidFill>
                  <a:srgbClr val="FFFFFF"/>
                </a:solidFill>
                <a:ea typeface="微软雅黑" panose="020B0503020204020204" pitchFamily="34" charset="-122"/>
              </a:defRPr>
            </a:lvl1pPr>
          </a:lstStyle>
          <a:p>
            <a:pPr algn="ctr" defTabSz="1218565"/>
            <a:r>
              <a:rPr lang="zh-CN" altLang="en-US" b="1" dirty="0">
                <a:solidFill>
                  <a:prstClr val="black">
                    <a:lumMod val="75000"/>
                    <a:lumOff val="25000"/>
                  </a:prstClr>
                </a:solidFill>
                <a:latin typeface="微软雅黑" panose="020B0503020204020204" pitchFamily="34" charset="-122"/>
                <a:cs typeface="微软雅黑" panose="020B0503020204020204" pitchFamily="34" charset="-122"/>
              </a:rPr>
              <a:t>HTML在线阅读</a:t>
            </a:r>
            <a:endParaRPr lang="zh-CN" altLang="en-US" b="1" dirty="0">
              <a:solidFill>
                <a:prstClr val="black">
                  <a:lumMod val="75000"/>
                  <a:lumOff val="25000"/>
                </a:prstClr>
              </a:solidFill>
              <a:latin typeface="微软雅黑" panose="020B0503020204020204" pitchFamily="34" charset="-122"/>
              <a:cs typeface="微软雅黑" panose="020B0503020204020204" pitchFamily="34" charset="-122"/>
            </a:endParaRPr>
          </a:p>
          <a:p>
            <a:pPr algn="ctr" defTabSz="1218565"/>
            <a:r>
              <a:rPr lang="zh-CN" altLang="en-US" b="1" dirty="0">
                <a:solidFill>
                  <a:prstClr val="black">
                    <a:lumMod val="75000"/>
                    <a:lumOff val="25000"/>
                  </a:prstClr>
                </a:solidFill>
                <a:latin typeface="微软雅黑" panose="020B0503020204020204" pitchFamily="34" charset="-122"/>
                <a:cs typeface="微软雅黑" panose="020B0503020204020204" pitchFamily="34" charset="-122"/>
              </a:rPr>
              <a:t>全球学术快报</a:t>
            </a:r>
            <a:r>
              <a:rPr lang="en-US" altLang="zh-CN" b="1" dirty="0">
                <a:solidFill>
                  <a:prstClr val="black">
                    <a:lumMod val="75000"/>
                    <a:lumOff val="25000"/>
                  </a:prstClr>
                </a:solidFill>
                <a:latin typeface="微软雅黑" panose="020B0503020204020204" pitchFamily="34" charset="-122"/>
                <a:cs typeface="微软雅黑" panose="020B0503020204020204" pitchFamily="34" charset="-122"/>
              </a:rPr>
              <a:t>APP</a:t>
            </a:r>
            <a:r>
              <a:rPr lang="zh-CN" altLang="en-US" b="1" dirty="0">
                <a:solidFill>
                  <a:prstClr val="black">
                    <a:lumMod val="75000"/>
                    <a:lumOff val="25000"/>
                  </a:prstClr>
                </a:solidFill>
                <a:latin typeface="微软雅黑" panose="020B0503020204020204" pitchFamily="34" charset="-122"/>
                <a:cs typeface="微软雅黑" panose="020B0503020204020204" pitchFamily="34" charset="-122"/>
              </a:rPr>
              <a:t>手机阅读</a:t>
            </a:r>
            <a:endParaRPr lang="zh-CN" altLang="en-US" b="1" dirty="0">
              <a:solidFill>
                <a:prstClr val="black">
                  <a:lumMod val="75000"/>
                  <a:lumOff val="25000"/>
                </a:prstClr>
              </a:solidFill>
              <a:latin typeface="微软雅黑" panose="020B0503020204020204" pitchFamily="34" charset="-122"/>
              <a:cs typeface="微软雅黑" panose="020B0503020204020204" pitchFamily="34" charset="-122"/>
            </a:endParaRPr>
          </a:p>
        </p:txBody>
      </p:sp>
      <p:sp>
        <p:nvSpPr>
          <p:cNvPr id="2" name="文本框 1"/>
          <p:cNvSpPr txBox="1"/>
          <p:nvPr/>
        </p:nvSpPr>
        <p:spPr>
          <a:xfrm>
            <a:off x="1100455" y="171450"/>
            <a:ext cx="5949315" cy="645160"/>
          </a:xfrm>
          <a:prstGeom prst="rect">
            <a:avLst/>
          </a:prstGeom>
          <a:noFill/>
        </p:spPr>
        <p:txBody>
          <a:bodyPr wrap="square" rtlCol="0" anchor="t">
            <a:spAutoFit/>
          </a:bodyPr>
          <a:p>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高效阅读文献的必会方法</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300" fill="hold"/>
                                        <p:tgtEl>
                                          <p:spTgt spid="26"/>
                                        </p:tgtEl>
                                        <p:attrNameLst>
                                          <p:attrName>ppt_w</p:attrName>
                                        </p:attrNameLst>
                                      </p:cBhvr>
                                      <p:tavLst>
                                        <p:tav tm="0">
                                          <p:val>
                                            <p:fltVal val="0"/>
                                          </p:val>
                                        </p:tav>
                                        <p:tav tm="100000">
                                          <p:val>
                                            <p:strVal val="#ppt_w"/>
                                          </p:val>
                                        </p:tav>
                                      </p:tavLst>
                                    </p:anim>
                                    <p:anim calcmode="lin" valueType="num">
                                      <p:cBhvr>
                                        <p:cTn id="8" dur="300" fill="hold"/>
                                        <p:tgtEl>
                                          <p:spTgt spid="26"/>
                                        </p:tgtEl>
                                        <p:attrNameLst>
                                          <p:attrName>ppt_h</p:attrName>
                                        </p:attrNameLst>
                                      </p:cBhvr>
                                      <p:tavLst>
                                        <p:tav tm="0">
                                          <p:val>
                                            <p:fltVal val="0"/>
                                          </p:val>
                                        </p:tav>
                                        <p:tav tm="100000">
                                          <p:val>
                                            <p:strVal val="#ppt_h"/>
                                          </p:val>
                                        </p:tav>
                                      </p:tavLst>
                                    </p:anim>
                                    <p:anim calcmode="lin" valueType="num">
                                      <p:cBhvr>
                                        <p:cTn id="9" dur="300" fill="hold"/>
                                        <p:tgtEl>
                                          <p:spTgt spid="26"/>
                                        </p:tgtEl>
                                        <p:attrNameLst>
                                          <p:attrName>style.rotation</p:attrName>
                                        </p:attrNameLst>
                                      </p:cBhvr>
                                      <p:tavLst>
                                        <p:tav tm="0">
                                          <p:val>
                                            <p:fltVal val="90"/>
                                          </p:val>
                                        </p:tav>
                                        <p:tav tm="100000">
                                          <p:val>
                                            <p:fltVal val="0"/>
                                          </p:val>
                                        </p:tav>
                                      </p:tavLst>
                                    </p:anim>
                                    <p:animEffect transition="in" filter="fade">
                                      <p:cBhvr>
                                        <p:cTn id="10" dur="300"/>
                                        <p:tgtEl>
                                          <p:spTgt spid="2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300" fill="hold"/>
                                        <p:tgtEl>
                                          <p:spTgt spid="27"/>
                                        </p:tgtEl>
                                        <p:attrNameLst>
                                          <p:attrName>ppt_w</p:attrName>
                                        </p:attrNameLst>
                                      </p:cBhvr>
                                      <p:tavLst>
                                        <p:tav tm="0">
                                          <p:val>
                                            <p:fltVal val="0"/>
                                          </p:val>
                                        </p:tav>
                                        <p:tav tm="100000">
                                          <p:val>
                                            <p:strVal val="#ppt_w"/>
                                          </p:val>
                                        </p:tav>
                                      </p:tavLst>
                                    </p:anim>
                                    <p:anim calcmode="lin" valueType="num">
                                      <p:cBhvr>
                                        <p:cTn id="14" dur="300" fill="hold"/>
                                        <p:tgtEl>
                                          <p:spTgt spid="27"/>
                                        </p:tgtEl>
                                        <p:attrNameLst>
                                          <p:attrName>ppt_h</p:attrName>
                                        </p:attrNameLst>
                                      </p:cBhvr>
                                      <p:tavLst>
                                        <p:tav tm="0">
                                          <p:val>
                                            <p:fltVal val="0"/>
                                          </p:val>
                                        </p:tav>
                                        <p:tav tm="100000">
                                          <p:val>
                                            <p:strVal val="#ppt_h"/>
                                          </p:val>
                                        </p:tav>
                                      </p:tavLst>
                                    </p:anim>
                                    <p:anim calcmode="lin" valueType="num">
                                      <p:cBhvr>
                                        <p:cTn id="15" dur="300" fill="hold"/>
                                        <p:tgtEl>
                                          <p:spTgt spid="27"/>
                                        </p:tgtEl>
                                        <p:attrNameLst>
                                          <p:attrName>style.rotation</p:attrName>
                                        </p:attrNameLst>
                                      </p:cBhvr>
                                      <p:tavLst>
                                        <p:tav tm="0">
                                          <p:val>
                                            <p:fltVal val="90"/>
                                          </p:val>
                                        </p:tav>
                                        <p:tav tm="100000">
                                          <p:val>
                                            <p:fltVal val="0"/>
                                          </p:val>
                                        </p:tav>
                                      </p:tavLst>
                                    </p:anim>
                                    <p:animEffect transition="in" filter="fade">
                                      <p:cBhvr>
                                        <p:cTn id="16" dur="300"/>
                                        <p:tgtEl>
                                          <p:spTgt spid="2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left)">
                                      <p:cBhvr>
                                        <p:cTn id="20" dur="500"/>
                                        <p:tgtEl>
                                          <p:spTgt spid="4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left)">
                                      <p:cBhvr>
                                        <p:cTn id="23" dur="500"/>
                                        <p:tgtEl>
                                          <p:spTgt spid="44"/>
                                        </p:tgtEl>
                                      </p:cBhvr>
                                    </p:animEffect>
                                  </p:childTnLst>
                                </p:cTn>
                              </p:par>
                            </p:childTnLst>
                          </p:cTn>
                        </p:par>
                        <p:par>
                          <p:cTn id="24" fill="hold">
                            <p:stCondLst>
                              <p:cond delay="1000"/>
                            </p:stCondLst>
                            <p:childTnLst>
                              <p:par>
                                <p:cTn id="25" presetID="31"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300" fill="hold"/>
                                        <p:tgtEl>
                                          <p:spTgt spid="28"/>
                                        </p:tgtEl>
                                        <p:attrNameLst>
                                          <p:attrName>ppt_w</p:attrName>
                                        </p:attrNameLst>
                                      </p:cBhvr>
                                      <p:tavLst>
                                        <p:tav tm="0">
                                          <p:val>
                                            <p:fltVal val="0"/>
                                          </p:val>
                                        </p:tav>
                                        <p:tav tm="100000">
                                          <p:val>
                                            <p:strVal val="#ppt_w"/>
                                          </p:val>
                                        </p:tav>
                                      </p:tavLst>
                                    </p:anim>
                                    <p:anim calcmode="lin" valueType="num">
                                      <p:cBhvr>
                                        <p:cTn id="28" dur="300" fill="hold"/>
                                        <p:tgtEl>
                                          <p:spTgt spid="28"/>
                                        </p:tgtEl>
                                        <p:attrNameLst>
                                          <p:attrName>ppt_h</p:attrName>
                                        </p:attrNameLst>
                                      </p:cBhvr>
                                      <p:tavLst>
                                        <p:tav tm="0">
                                          <p:val>
                                            <p:fltVal val="0"/>
                                          </p:val>
                                        </p:tav>
                                        <p:tav tm="100000">
                                          <p:val>
                                            <p:strVal val="#ppt_h"/>
                                          </p:val>
                                        </p:tav>
                                      </p:tavLst>
                                    </p:anim>
                                    <p:anim calcmode="lin" valueType="num">
                                      <p:cBhvr>
                                        <p:cTn id="29" dur="300" fill="hold"/>
                                        <p:tgtEl>
                                          <p:spTgt spid="28"/>
                                        </p:tgtEl>
                                        <p:attrNameLst>
                                          <p:attrName>style.rotation</p:attrName>
                                        </p:attrNameLst>
                                      </p:cBhvr>
                                      <p:tavLst>
                                        <p:tav tm="0">
                                          <p:val>
                                            <p:fltVal val="90"/>
                                          </p:val>
                                        </p:tav>
                                        <p:tav tm="100000">
                                          <p:val>
                                            <p:fltVal val="0"/>
                                          </p:val>
                                        </p:tav>
                                      </p:tavLst>
                                    </p:anim>
                                    <p:animEffect transition="in" filter="fade">
                                      <p:cBhvr>
                                        <p:cTn id="30" dur="300"/>
                                        <p:tgtEl>
                                          <p:spTgt spid="28"/>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300" fill="hold"/>
                                        <p:tgtEl>
                                          <p:spTgt spid="29"/>
                                        </p:tgtEl>
                                        <p:attrNameLst>
                                          <p:attrName>ppt_w</p:attrName>
                                        </p:attrNameLst>
                                      </p:cBhvr>
                                      <p:tavLst>
                                        <p:tav tm="0">
                                          <p:val>
                                            <p:fltVal val="0"/>
                                          </p:val>
                                        </p:tav>
                                        <p:tav tm="100000">
                                          <p:val>
                                            <p:strVal val="#ppt_w"/>
                                          </p:val>
                                        </p:tav>
                                      </p:tavLst>
                                    </p:anim>
                                    <p:anim calcmode="lin" valueType="num">
                                      <p:cBhvr>
                                        <p:cTn id="34" dur="300" fill="hold"/>
                                        <p:tgtEl>
                                          <p:spTgt spid="29"/>
                                        </p:tgtEl>
                                        <p:attrNameLst>
                                          <p:attrName>ppt_h</p:attrName>
                                        </p:attrNameLst>
                                      </p:cBhvr>
                                      <p:tavLst>
                                        <p:tav tm="0">
                                          <p:val>
                                            <p:fltVal val="0"/>
                                          </p:val>
                                        </p:tav>
                                        <p:tav tm="100000">
                                          <p:val>
                                            <p:strVal val="#ppt_h"/>
                                          </p:val>
                                        </p:tav>
                                      </p:tavLst>
                                    </p:anim>
                                    <p:anim calcmode="lin" valueType="num">
                                      <p:cBhvr>
                                        <p:cTn id="35" dur="300" fill="hold"/>
                                        <p:tgtEl>
                                          <p:spTgt spid="29"/>
                                        </p:tgtEl>
                                        <p:attrNameLst>
                                          <p:attrName>style.rotation</p:attrName>
                                        </p:attrNameLst>
                                      </p:cBhvr>
                                      <p:tavLst>
                                        <p:tav tm="0">
                                          <p:val>
                                            <p:fltVal val="90"/>
                                          </p:val>
                                        </p:tav>
                                        <p:tav tm="100000">
                                          <p:val>
                                            <p:fltVal val="0"/>
                                          </p:val>
                                        </p:tav>
                                      </p:tavLst>
                                    </p:anim>
                                    <p:animEffect transition="in" filter="fade">
                                      <p:cBhvr>
                                        <p:cTn id="36" dur="300"/>
                                        <p:tgtEl>
                                          <p:spTgt spid="29"/>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par>
                          <p:cTn id="44" fill="hold">
                            <p:stCondLst>
                              <p:cond delay="2000"/>
                            </p:stCondLst>
                            <p:childTnLst>
                              <p:par>
                                <p:cTn id="45" presetID="31"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300" fill="hold"/>
                                        <p:tgtEl>
                                          <p:spTgt spid="30"/>
                                        </p:tgtEl>
                                        <p:attrNameLst>
                                          <p:attrName>ppt_w</p:attrName>
                                        </p:attrNameLst>
                                      </p:cBhvr>
                                      <p:tavLst>
                                        <p:tav tm="0">
                                          <p:val>
                                            <p:fltVal val="0"/>
                                          </p:val>
                                        </p:tav>
                                        <p:tav tm="100000">
                                          <p:val>
                                            <p:strVal val="#ppt_w"/>
                                          </p:val>
                                        </p:tav>
                                      </p:tavLst>
                                    </p:anim>
                                    <p:anim calcmode="lin" valueType="num">
                                      <p:cBhvr>
                                        <p:cTn id="48" dur="300" fill="hold"/>
                                        <p:tgtEl>
                                          <p:spTgt spid="30"/>
                                        </p:tgtEl>
                                        <p:attrNameLst>
                                          <p:attrName>ppt_h</p:attrName>
                                        </p:attrNameLst>
                                      </p:cBhvr>
                                      <p:tavLst>
                                        <p:tav tm="0">
                                          <p:val>
                                            <p:fltVal val="0"/>
                                          </p:val>
                                        </p:tav>
                                        <p:tav tm="100000">
                                          <p:val>
                                            <p:strVal val="#ppt_h"/>
                                          </p:val>
                                        </p:tav>
                                      </p:tavLst>
                                    </p:anim>
                                    <p:anim calcmode="lin" valueType="num">
                                      <p:cBhvr>
                                        <p:cTn id="49" dur="300" fill="hold"/>
                                        <p:tgtEl>
                                          <p:spTgt spid="30"/>
                                        </p:tgtEl>
                                        <p:attrNameLst>
                                          <p:attrName>style.rotation</p:attrName>
                                        </p:attrNameLst>
                                      </p:cBhvr>
                                      <p:tavLst>
                                        <p:tav tm="0">
                                          <p:val>
                                            <p:fltVal val="90"/>
                                          </p:val>
                                        </p:tav>
                                        <p:tav tm="100000">
                                          <p:val>
                                            <p:fltVal val="0"/>
                                          </p:val>
                                        </p:tav>
                                      </p:tavLst>
                                    </p:anim>
                                    <p:animEffect transition="in" filter="fade">
                                      <p:cBhvr>
                                        <p:cTn id="50" dur="300"/>
                                        <p:tgtEl>
                                          <p:spTgt spid="30"/>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 calcmode="lin" valueType="num">
                                      <p:cBhvr>
                                        <p:cTn id="53" dur="300" fill="hold"/>
                                        <p:tgtEl>
                                          <p:spTgt spid="31"/>
                                        </p:tgtEl>
                                        <p:attrNameLst>
                                          <p:attrName>ppt_w</p:attrName>
                                        </p:attrNameLst>
                                      </p:cBhvr>
                                      <p:tavLst>
                                        <p:tav tm="0">
                                          <p:val>
                                            <p:fltVal val="0"/>
                                          </p:val>
                                        </p:tav>
                                        <p:tav tm="100000">
                                          <p:val>
                                            <p:strVal val="#ppt_w"/>
                                          </p:val>
                                        </p:tav>
                                      </p:tavLst>
                                    </p:anim>
                                    <p:anim calcmode="lin" valueType="num">
                                      <p:cBhvr>
                                        <p:cTn id="54" dur="300" fill="hold"/>
                                        <p:tgtEl>
                                          <p:spTgt spid="31"/>
                                        </p:tgtEl>
                                        <p:attrNameLst>
                                          <p:attrName>ppt_h</p:attrName>
                                        </p:attrNameLst>
                                      </p:cBhvr>
                                      <p:tavLst>
                                        <p:tav tm="0">
                                          <p:val>
                                            <p:fltVal val="0"/>
                                          </p:val>
                                        </p:tav>
                                        <p:tav tm="100000">
                                          <p:val>
                                            <p:strVal val="#ppt_h"/>
                                          </p:val>
                                        </p:tav>
                                      </p:tavLst>
                                    </p:anim>
                                    <p:anim calcmode="lin" valueType="num">
                                      <p:cBhvr>
                                        <p:cTn id="55" dur="300" fill="hold"/>
                                        <p:tgtEl>
                                          <p:spTgt spid="31"/>
                                        </p:tgtEl>
                                        <p:attrNameLst>
                                          <p:attrName>style.rotation</p:attrName>
                                        </p:attrNameLst>
                                      </p:cBhvr>
                                      <p:tavLst>
                                        <p:tav tm="0">
                                          <p:val>
                                            <p:fltVal val="90"/>
                                          </p:val>
                                        </p:tav>
                                        <p:tav tm="100000">
                                          <p:val>
                                            <p:fltVal val="0"/>
                                          </p:val>
                                        </p:tav>
                                      </p:tavLst>
                                    </p:anim>
                                    <p:animEffect transition="in" filter="fade">
                                      <p:cBhvr>
                                        <p:cTn id="56" dur="300"/>
                                        <p:tgtEl>
                                          <p:spTgt spid="31"/>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wipe(left)">
                                      <p:cBhvr>
                                        <p:cTn id="60" dur="500"/>
                                        <p:tgtEl>
                                          <p:spTgt spid="43"/>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wipe(left)">
                                      <p:cBhvr>
                                        <p:cTn id="6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p:bldP spid="28" grpId="0" bldLvl="0" animBg="1"/>
      <p:bldP spid="29" grpId="0"/>
      <p:bldP spid="30" grpId="0" bldLvl="0" animBg="1"/>
      <p:bldP spid="31" grpId="0"/>
      <p:bldP spid="42" grpId="0" bldLvl="0" animBg="1"/>
      <p:bldP spid="43" grpId="0" bldLvl="0" animBg="1"/>
      <p:bldP spid="44" grpId="0" bldLvl="0" animBg="1"/>
      <p:bldP spid="45" grpId="0"/>
      <p:bldP spid="46" grpId="0"/>
      <p:bldP spid="4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2"/>
          <p:cNvSpPr txBox="1"/>
          <p:nvPr/>
        </p:nvSpPr>
        <p:spPr>
          <a:xfrm>
            <a:off x="1097763" y="182725"/>
            <a:ext cx="309880" cy="645160"/>
          </a:xfrm>
          <a:prstGeom prst="rect">
            <a:avLst/>
          </a:prstGeom>
          <a:noFill/>
        </p:spPr>
        <p:txBody>
          <a:bodyPr wrap="none" rtlCol="0">
            <a:spAutoFit/>
          </a:bodyPr>
          <a:p>
            <a:pPr defTabSz="1218565"/>
            <a:endParaRPr lang="zh-CN" altLang="en-US" sz="3600" b="1" dirty="0">
              <a:solidFill>
                <a:schemeClr val="tx1"/>
              </a:solidFill>
              <a:latin typeface="微软雅黑" panose="020B0503020204020204" pitchFamily="34" charset="-122"/>
              <a:ea typeface="微软雅黑" panose="020B0503020204020204" pitchFamily="34" charset="-122"/>
            </a:endParaRPr>
          </a:p>
        </p:txBody>
      </p:sp>
      <p:sp>
        <p:nvSpPr>
          <p:cNvPr id="69634" name="文本占位符 35841"/>
          <p:cNvSpPr>
            <a:spLocks noGrp="1"/>
          </p:cNvSpPr>
          <p:nvPr>
            <p:custDataLst>
              <p:tags r:id="rId1"/>
            </p:custDataLst>
          </p:nvPr>
        </p:nvSpPr>
        <p:spPr>
          <a:xfrm>
            <a:off x="1081405" y="1227455"/>
            <a:ext cx="10408920" cy="1017270"/>
          </a:xfrm>
          <a:prstGeom prst="rect">
            <a:avLst/>
          </a:prstGeom>
          <a:noFill/>
          <a:ln w="9525">
            <a:noFill/>
          </a:ln>
        </p:spPr>
        <p:txBody>
          <a:bodyPr lIns="91440" tIns="45720" rIns="91440" bIns="45720" anchor="t">
            <a:scene3d>
              <a:camera prst="orthographicFront"/>
              <a:lightRig rig="threePt" dir="t"/>
            </a:scene3d>
          </a:bodyPr>
          <a:p>
            <a:pPr algn="l">
              <a:lnSpc>
                <a:spcPct val="120000"/>
              </a:lnSpc>
              <a:spcBef>
                <a:spcPts val="600"/>
              </a:spcBef>
              <a:buClr>
                <a:schemeClr val="accent1"/>
              </a:buClr>
              <a:buSzPct val="80000"/>
            </a:pPr>
            <a:r>
              <a:rPr lang="zh-CN" altLang="en-US" sz="2400" b="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黑体" panose="02010609060101010101" charset="-122"/>
              </a:rPr>
              <a:t>选题立项是论文攥写的重要环节，需大量文献调研，选择恰当的检索方式，可助力科研选题。</a:t>
            </a:r>
            <a:endParaRPr lang="zh-CN" altLang="en-US" sz="2400" b="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黑体" panose="02010609060101010101" charset="-122"/>
            </a:endParaRPr>
          </a:p>
        </p:txBody>
      </p:sp>
      <p:sp>
        <p:nvSpPr>
          <p:cNvPr id="10" name="文本框 9"/>
          <p:cNvSpPr txBox="1"/>
          <p:nvPr/>
        </p:nvSpPr>
        <p:spPr>
          <a:xfrm>
            <a:off x="1452880" y="4624070"/>
            <a:ext cx="2735580" cy="398780"/>
          </a:xfrm>
          <a:prstGeom prst="rect">
            <a:avLst/>
          </a:prstGeom>
          <a:noFill/>
        </p:spPr>
        <p:txBody>
          <a:bodyPr wrap="square" rtlCol="0" anchor="t">
            <a:spAutoFit/>
          </a:bodyPr>
          <a:p>
            <a:pPr lvl="0" algn="l">
              <a:buClrTx/>
              <a:buSzTx/>
              <a:buFontTx/>
            </a:pPr>
            <a:r>
              <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文献分析助力科研选题</a:t>
            </a:r>
            <a:endPar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p:txBody>
      </p:sp>
      <p:sp>
        <p:nvSpPr>
          <p:cNvPr id="11" name="右箭头 10"/>
          <p:cNvSpPr/>
          <p:nvPr/>
        </p:nvSpPr>
        <p:spPr>
          <a:xfrm>
            <a:off x="4911090" y="4565650"/>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6758305" y="4624070"/>
            <a:ext cx="4602480" cy="398780"/>
          </a:xfrm>
          <a:prstGeom prst="rect">
            <a:avLst/>
          </a:prstGeom>
          <a:noFill/>
        </p:spPr>
        <p:txBody>
          <a:bodyPr wrap="square" rtlCol="0">
            <a:spAutoFit/>
          </a:bodyPr>
          <a:p>
            <a:r>
              <a:rPr lang="zh-CN" altLang="en-US" sz="2000">
                <a:latin typeface="楷体" panose="02010609060101010101" pitchFamily="49" charset="-122"/>
                <a:ea typeface="楷体" panose="02010609060101010101" pitchFamily="49" charset="-122"/>
              </a:rPr>
              <a:t>文献聚类、指数分析、计量可视化分析</a:t>
            </a:r>
            <a:endParaRPr lang="zh-CN" altLang="en-US" sz="2000">
              <a:latin typeface="楷体" panose="02010609060101010101" pitchFamily="49" charset="-122"/>
              <a:ea typeface="楷体" panose="02010609060101010101" pitchFamily="49" charset="-122"/>
            </a:endParaRPr>
          </a:p>
        </p:txBody>
      </p:sp>
      <p:sp>
        <p:nvSpPr>
          <p:cNvPr id="13" name="文本框 12"/>
          <p:cNvSpPr txBox="1"/>
          <p:nvPr/>
        </p:nvSpPr>
        <p:spPr>
          <a:xfrm>
            <a:off x="1452880" y="5488940"/>
            <a:ext cx="2990850" cy="398780"/>
          </a:xfrm>
          <a:prstGeom prst="rect">
            <a:avLst/>
          </a:prstGeom>
          <a:noFill/>
        </p:spPr>
        <p:txBody>
          <a:bodyPr wrap="none" rtlCol="0" anchor="t">
            <a:spAutoFit/>
          </a:bodyPr>
          <a:p>
            <a:pPr lvl="0" algn="l">
              <a:buClrTx/>
              <a:buSzTx/>
              <a:buFontTx/>
            </a:pPr>
            <a:r>
              <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出版物选题指南直接选题</a:t>
            </a:r>
            <a:endPar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p:txBody>
      </p:sp>
      <p:sp>
        <p:nvSpPr>
          <p:cNvPr id="14" name="右箭头 13"/>
          <p:cNvSpPr/>
          <p:nvPr/>
        </p:nvSpPr>
        <p:spPr>
          <a:xfrm>
            <a:off x="4911090" y="5429885"/>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6758305" y="5319395"/>
            <a:ext cx="3969385" cy="706755"/>
          </a:xfrm>
          <a:prstGeom prst="rect">
            <a:avLst/>
          </a:prstGeom>
          <a:noFill/>
        </p:spPr>
        <p:txBody>
          <a:bodyPr wrap="square" rtlCol="0">
            <a:spAutoFit/>
          </a:bodyPr>
          <a:p>
            <a:pPr lvl="0" algn="l">
              <a:buClrTx/>
              <a:buSzTx/>
              <a:buFontTx/>
            </a:pPr>
            <a:r>
              <a:rPr lang="zh-CN" altLang="en-US" sz="2000">
                <a:latin typeface="楷体" panose="02010609060101010101" pitchFamily="49" charset="-122"/>
                <a:ea typeface="楷体" panose="02010609060101010101" pitchFamily="49" charset="-122"/>
                <a:sym typeface="+mn-ea"/>
              </a:rPr>
              <a:t>出版物检索中某期刊的选题指南，快速直接定位选题</a:t>
            </a:r>
            <a:endParaRPr lang="zh-CN" altLang="en-US" sz="2000">
              <a:latin typeface="楷体" panose="02010609060101010101" pitchFamily="49" charset="-122"/>
              <a:ea typeface="楷体" panose="02010609060101010101" pitchFamily="49" charset="-122"/>
              <a:sym typeface="+mn-ea"/>
            </a:endParaRPr>
          </a:p>
        </p:txBody>
      </p:sp>
      <p:sp>
        <p:nvSpPr>
          <p:cNvPr id="2" name="文本框 1"/>
          <p:cNvSpPr txBox="1"/>
          <p:nvPr/>
        </p:nvSpPr>
        <p:spPr>
          <a:xfrm>
            <a:off x="6600190" y="2507615"/>
            <a:ext cx="4890135" cy="706755"/>
          </a:xfrm>
          <a:prstGeom prst="rect">
            <a:avLst/>
          </a:prstGeom>
          <a:noFill/>
        </p:spPr>
        <p:txBody>
          <a:bodyPr wrap="square" rtlCol="0">
            <a:spAutoFit/>
          </a:bodyPr>
          <a:p>
            <a:r>
              <a:rPr lang="zh-CN" altLang="en-US" sz="2000">
                <a:latin typeface="楷体" panose="02010609060101010101" pitchFamily="49" charset="-122"/>
                <a:ea typeface="楷体" panose="02010609060101010101" pitchFamily="49" charset="-122"/>
              </a:rPr>
              <a:t>网络首发</a:t>
            </a:r>
            <a:r>
              <a:rPr lang="en-US" altLang="zh-CN" sz="2000">
                <a:latin typeface="楷体" panose="02010609060101010101" pitchFamily="49" charset="-122"/>
                <a:ea typeface="楷体" panose="02010609060101010101" pitchFamily="49" charset="-122"/>
              </a:rPr>
              <a:t>/</a:t>
            </a:r>
            <a:r>
              <a:rPr lang="zh-CN" altLang="en-US" sz="2000">
                <a:latin typeface="楷体" panose="02010609060101010101" pitchFamily="49" charset="-122"/>
                <a:ea typeface="楷体" panose="02010609060101010101" pitchFamily="49" charset="-122"/>
              </a:rPr>
              <a:t>一框式检索、高级检索中选用分组浏览、智能排序</a:t>
            </a:r>
            <a:r>
              <a:rPr lang="en-US" altLang="zh-CN" sz="2000">
                <a:latin typeface="楷体" panose="02010609060101010101" pitchFamily="49" charset="-122"/>
                <a:ea typeface="楷体" panose="02010609060101010101" pitchFamily="49" charset="-122"/>
              </a:rPr>
              <a:t>/</a:t>
            </a:r>
            <a:r>
              <a:rPr lang="zh-CN" altLang="en-US" sz="2000">
                <a:latin typeface="楷体" panose="02010609060101010101" pitchFamily="49" charset="-122"/>
                <a:ea typeface="楷体" panose="02010609060101010101" pitchFamily="49" charset="-122"/>
              </a:rPr>
              <a:t>作者发文检索等功能</a:t>
            </a:r>
            <a:endParaRPr lang="zh-CN" altLang="en-US" sz="2000">
              <a:latin typeface="楷体" panose="02010609060101010101" pitchFamily="49" charset="-122"/>
              <a:ea typeface="楷体" panose="02010609060101010101" pitchFamily="49" charset="-122"/>
            </a:endParaRPr>
          </a:p>
        </p:txBody>
      </p:sp>
      <p:sp>
        <p:nvSpPr>
          <p:cNvPr id="6" name="右箭头 5"/>
          <p:cNvSpPr/>
          <p:nvPr/>
        </p:nvSpPr>
        <p:spPr>
          <a:xfrm>
            <a:off x="4911090" y="2618105"/>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452880" y="2415540"/>
            <a:ext cx="2667000" cy="891540"/>
          </a:xfrm>
          <a:prstGeom prst="rect">
            <a:avLst/>
          </a:prstGeom>
          <a:noFill/>
        </p:spPr>
        <p:txBody>
          <a:bodyPr wrap="square" rtlCol="0">
            <a:spAutoFit/>
          </a:bodyPr>
          <a:p>
            <a:pPr algn="l">
              <a:lnSpc>
                <a:spcPct val="130000"/>
              </a:lnSpc>
            </a:pPr>
            <a:r>
              <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从最新研究中选题、</a:t>
            </a:r>
            <a:endPar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a:p>
            <a:pPr algn="l">
              <a:lnSpc>
                <a:spcPct val="130000"/>
              </a:lnSpc>
            </a:pPr>
            <a:r>
              <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从学科带头人中选题</a:t>
            </a:r>
            <a:endParaRPr lang="zh-CN" altLang="en-US" sz="2000" b="1">
              <a:latin typeface="楷体" panose="02010609060101010101" pitchFamily="49" charset="-122"/>
              <a:ea typeface="楷体" panose="02010609060101010101" pitchFamily="49" charset="-122"/>
            </a:endParaRPr>
          </a:p>
        </p:txBody>
      </p:sp>
      <p:sp>
        <p:nvSpPr>
          <p:cNvPr id="3" name="文本框 17"/>
          <p:cNvSpPr txBox="1">
            <a:spLocks noChangeArrowheads="1"/>
          </p:cNvSpPr>
          <p:nvPr/>
        </p:nvSpPr>
        <p:spPr bwMode="auto">
          <a:xfrm>
            <a:off x="1037590" y="170815"/>
            <a:ext cx="5906135" cy="645160"/>
          </a:xfrm>
          <a:prstGeom prst="rect">
            <a:avLst/>
          </a:prstGeom>
          <a:noFill/>
          <a:ln w="9525">
            <a:noFill/>
            <a:miter lim="800000"/>
          </a:ln>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科研创作</a:t>
            </a:r>
            <a:r>
              <a:rPr kumimoji="0" lang="en-US" altLang="zh-CN"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选题</a:t>
            </a:r>
            <a:endPar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4" name="文本框 3"/>
          <p:cNvSpPr txBox="1"/>
          <p:nvPr/>
        </p:nvSpPr>
        <p:spPr>
          <a:xfrm>
            <a:off x="1452880" y="3696335"/>
            <a:ext cx="2480310" cy="398780"/>
          </a:xfrm>
          <a:prstGeom prst="rect">
            <a:avLst/>
          </a:prstGeom>
          <a:noFill/>
        </p:spPr>
        <p:txBody>
          <a:bodyPr wrap="none" rtlCol="0" anchor="t">
            <a:spAutoFit/>
          </a:bodyPr>
          <a:p>
            <a:r>
              <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rPr>
              <a:t>从高价值文献中选题</a:t>
            </a:r>
            <a:endParaRPr lang="zh-CN" altLang="en-US" sz="2000" b="1" dirty="0">
              <a:effectLst>
                <a:outerShdw blurRad="38100" dist="19050" dir="2700000" algn="tl" rotWithShape="0">
                  <a:schemeClr val="dk1">
                    <a:alpha val="40000"/>
                  </a:schemeClr>
                </a:outerShdw>
              </a:effectLst>
              <a:latin typeface="楷体" panose="02010609060101010101" pitchFamily="49" charset="-122"/>
              <a:ea typeface="楷体" panose="02010609060101010101" pitchFamily="49" charset="-122"/>
              <a:sym typeface="+mn-ea"/>
            </a:endParaRPr>
          </a:p>
        </p:txBody>
      </p:sp>
      <p:sp>
        <p:nvSpPr>
          <p:cNvPr id="7" name="右箭头 6"/>
          <p:cNvSpPr/>
          <p:nvPr/>
        </p:nvSpPr>
        <p:spPr>
          <a:xfrm>
            <a:off x="4911090" y="3653155"/>
            <a:ext cx="979170"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6600190" y="3434715"/>
            <a:ext cx="4890770" cy="1014730"/>
          </a:xfrm>
          <a:prstGeom prst="rect">
            <a:avLst/>
          </a:prstGeom>
          <a:noFill/>
        </p:spPr>
        <p:txBody>
          <a:bodyPr wrap="square" rtlCol="0">
            <a:spAutoFit/>
          </a:bodyPr>
          <a:p>
            <a:pPr lvl="0" algn="l">
              <a:buClrTx/>
              <a:buSzTx/>
              <a:buFontTx/>
            </a:pPr>
            <a:r>
              <a:rPr lang="zh-CN" altLang="en-US" sz="2000">
                <a:latin typeface="楷体" panose="02010609060101010101" pitchFamily="49" charset="-122"/>
                <a:ea typeface="楷体" panose="02010609060101010101" pitchFamily="49" charset="-122"/>
                <a:sym typeface="+mn-ea"/>
              </a:rPr>
              <a:t>一框式检索或高级检索中选用被引次数排序/ 高级检索（期刊库）限定文献来源</a:t>
            </a:r>
            <a:r>
              <a:rPr lang="en-US" altLang="zh-CN" sz="2000">
                <a:latin typeface="楷体" panose="02010609060101010101" pitchFamily="49" charset="-122"/>
                <a:ea typeface="楷体" panose="02010609060101010101" pitchFamily="49" charset="-122"/>
                <a:sym typeface="+mn-ea"/>
              </a:rPr>
              <a:t>/ </a:t>
            </a:r>
            <a:r>
              <a:rPr lang="zh-CN" altLang="en-US" sz="2000">
                <a:latin typeface="楷体" panose="02010609060101010101" pitchFamily="49" charset="-122"/>
                <a:ea typeface="楷体" panose="02010609060101010101" pitchFamily="49" charset="-122"/>
                <a:sym typeface="+mn-ea"/>
              </a:rPr>
              <a:t>出版物检索（期刊导航）核心文献导航</a:t>
            </a:r>
            <a:endParaRPr lang="zh-CN" altLang="en-US" sz="2000">
              <a:latin typeface="楷体" panose="02010609060101010101" pitchFamily="49" charset="-122"/>
              <a:ea typeface="楷体" panose="02010609060101010101" pitchFamily="49" charset="-122"/>
              <a:sym typeface="+mn-ea"/>
            </a:endParaRPr>
          </a:p>
        </p:txBody>
      </p:sp>
    </p:spTree>
  </p:cSld>
  <p:clrMapOvr>
    <a:masterClrMapping/>
  </p:clrMapOvr>
  <p:transition spd="slow">
    <p:cove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7"/>
          <p:cNvSpPr txBox="1">
            <a:spLocks noChangeArrowheads="1"/>
          </p:cNvSpPr>
          <p:nvPr/>
        </p:nvSpPr>
        <p:spPr bwMode="auto">
          <a:xfrm>
            <a:off x="869950" y="170815"/>
            <a:ext cx="5906135" cy="645160"/>
          </a:xfrm>
          <a:prstGeom prst="rect">
            <a:avLst/>
          </a:prstGeom>
          <a:noFill/>
          <a:ln w="9525">
            <a:noFill/>
            <a:miter lim="800000"/>
          </a:ln>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科研创作</a:t>
            </a:r>
            <a:r>
              <a:rPr kumimoji="0" lang="en-US" altLang="zh-CN"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投稿</a:t>
            </a:r>
            <a:endPar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 name="文本框 1"/>
          <p:cNvSpPr txBox="1"/>
          <p:nvPr/>
        </p:nvSpPr>
        <p:spPr>
          <a:xfrm>
            <a:off x="6250940" y="217805"/>
            <a:ext cx="4233545" cy="521970"/>
          </a:xfrm>
          <a:prstGeom prst="rect">
            <a:avLst/>
          </a:prstGeom>
          <a:noFill/>
        </p:spPr>
        <p:txBody>
          <a:bodyPr wrap="square" rtlCol="0" anchor="t">
            <a:spAutoFit/>
          </a:bodyPr>
          <a:p>
            <a:r>
              <a:rPr lang="zh-CN" altLang="en-US" sz="2800" b="1">
                <a:solidFill>
                  <a:schemeClr val="tx2"/>
                </a:solidFill>
                <a:latin typeface="微软雅黑" panose="020B0503020204020204" pitchFamily="34" charset="-122"/>
                <a:ea typeface="微软雅黑" panose="020B0503020204020204" pitchFamily="34" charset="-122"/>
              </a:rPr>
              <a:t>http://cb.cnki.net/</a:t>
            </a:r>
            <a:endParaRPr lang="zh-CN" altLang="en-US" sz="2800" b="1">
              <a:solidFill>
                <a:schemeClr val="tx2"/>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64895" y="937260"/>
            <a:ext cx="10265410" cy="5764530"/>
          </a:xfrm>
          <a:prstGeom prst="rect">
            <a:avLst/>
          </a:prstGeom>
        </p:spPr>
      </p:pic>
    </p:spTree>
  </p:cSld>
  <p:clrMapOvr>
    <a:masterClrMapping/>
  </p:clrMapOvr>
  <p:transition spd="slow">
    <p:cove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7"/>
          <p:cNvSpPr txBox="1">
            <a:spLocks noChangeArrowheads="1"/>
          </p:cNvSpPr>
          <p:nvPr/>
        </p:nvSpPr>
        <p:spPr bwMode="auto">
          <a:xfrm>
            <a:off x="869950" y="170815"/>
            <a:ext cx="7806055" cy="645160"/>
          </a:xfrm>
          <a:prstGeom prst="rect">
            <a:avLst/>
          </a:prstGeom>
          <a:noFill/>
          <a:ln w="9525">
            <a:noFill/>
            <a:miter lim="800000"/>
          </a:ln>
        </p:spPr>
        <p:txBody>
          <a:bodyPr wrap="squar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科研创作一体化平台</a:t>
            </a:r>
            <a:r>
              <a:rPr kumimoji="0" lang="en-US" altLang="zh-CN"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a:t>
            </a:r>
            <a:r>
              <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知网研学</a:t>
            </a:r>
            <a:endParaRPr kumimoji="0" lang="zh-CN" altLang="en-US" sz="3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 name="文本框 1"/>
          <p:cNvSpPr txBox="1"/>
          <p:nvPr/>
        </p:nvSpPr>
        <p:spPr>
          <a:xfrm>
            <a:off x="9148445" y="170815"/>
            <a:ext cx="2429510" cy="521970"/>
          </a:xfrm>
          <a:prstGeom prst="rect">
            <a:avLst/>
          </a:prstGeom>
          <a:noFill/>
        </p:spPr>
        <p:txBody>
          <a:bodyPr wrap="square" rtlCol="0" anchor="t">
            <a:spAutoFit/>
          </a:bodyPr>
          <a:p>
            <a:r>
              <a:rPr lang="en-US" altLang="zh-CN" sz="2800" b="1">
                <a:solidFill>
                  <a:schemeClr val="tx2"/>
                </a:solidFill>
                <a:latin typeface="微软雅黑" panose="020B0503020204020204" pitchFamily="34" charset="-122"/>
                <a:ea typeface="微软雅黑" panose="020B0503020204020204" pitchFamily="34" charset="-122"/>
              </a:rPr>
              <a:t>x</a:t>
            </a:r>
            <a:r>
              <a:rPr lang="zh-CN" altLang="en-US" sz="2800" b="1">
                <a:solidFill>
                  <a:schemeClr val="tx2"/>
                </a:solidFill>
                <a:latin typeface="微软雅黑" panose="020B0503020204020204" pitchFamily="34" charset="-122"/>
                <a:ea typeface="微软雅黑" panose="020B0503020204020204" pitchFamily="34" charset="-122"/>
              </a:rPr>
              <a:t>.cnki.net</a:t>
            </a:r>
            <a:endParaRPr lang="zh-CN" altLang="en-US" sz="2800" b="1">
              <a:solidFill>
                <a:schemeClr val="tx2"/>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43510" y="1086485"/>
            <a:ext cx="11889740" cy="5261610"/>
          </a:xfrm>
          <a:prstGeom prst="rect">
            <a:avLst/>
          </a:prstGeom>
        </p:spPr>
      </p:pic>
    </p:spTree>
  </p:cSld>
  <p:clrMapOvr>
    <a:masterClrMapping/>
  </p:clrMapOvr>
  <p:transition spd="slow">
    <p:cove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UNIT_BK_DARK_LIGHT" val="2"/>
  <p:tag name="KSO_WM_SLIDE_BK_DARK_LIGHT"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11.xml><?xml version="1.0" encoding="utf-8"?>
<p:tagLst xmlns:p="http://schemas.openxmlformats.org/presentationml/2006/main">
  <p:tag name="KSO_WM_UNIT_PLACING_PICTURE_USER_VIEWPORT" val="{&quot;height&quot;:9030,&quot;width&quot;:17025}"/>
</p:tagLst>
</file>

<file path=ppt/tags/tag12.xml><?xml version="1.0" encoding="utf-8"?>
<p:tagLst xmlns:p="http://schemas.openxmlformats.org/presentationml/2006/main">
  <p:tag name="MH" val="20160523132948"/>
  <p:tag name="MH_LIBRARY" val="GRAPHIC"/>
  <p:tag name="MH_TYPE" val="SubTitle"/>
  <p:tag name="MH_ORDER" val="3"/>
</p:tagLst>
</file>

<file path=ppt/tags/tag13.xml><?xml version="1.0" encoding="utf-8"?>
<p:tagLst xmlns:p="http://schemas.openxmlformats.org/presentationml/2006/main">
  <p:tag name="MH" val="20160523132948"/>
  <p:tag name="MH_LIBRARY" val="GRAPHIC"/>
  <p:tag name="MH_TYPE" val="SubTitle"/>
  <p:tag name="MH_ORDER" val="3"/>
</p:tagLst>
</file>

<file path=ppt/tags/tag14.xml><?xml version="1.0" encoding="utf-8"?>
<p:tagLst xmlns:p="http://schemas.openxmlformats.org/presentationml/2006/main">
  <p:tag name="MH" val="20160523132948"/>
  <p:tag name="MH_LIBRARY" val="GRAPHIC"/>
  <p:tag name="MH_TYPE" val="SubTitle"/>
  <p:tag name="MH_ORDER" val="3"/>
</p:tagLst>
</file>

<file path=ppt/tags/tag15.xml><?xml version="1.0" encoding="utf-8"?>
<p:tagLst xmlns:p="http://schemas.openxmlformats.org/presentationml/2006/main">
  <p:tag name="KSO_WM_UNIT_PLACING_PICTURE_USER_VIEWPORT" val="{&quot;height&quot;:9075,&quot;width&quot;:17715}"/>
</p:tagLst>
</file>

<file path=ppt/tags/tag16.xml><?xml version="1.0" encoding="utf-8"?>
<p:tagLst xmlns:p="http://schemas.openxmlformats.org/presentationml/2006/main">
  <p:tag name="KSO_WM_UNIT_PLACING_PICTURE_USER_VIEWPORT" val="{&quot;height&quot;:9225,&quot;width&quot;:18405}"/>
</p:tagLst>
</file>

<file path=ppt/tags/tag17.xml><?xml version="1.0" encoding="utf-8"?>
<p:tagLst xmlns:p="http://schemas.openxmlformats.org/presentationml/2006/main">
  <p:tag name="KSO_WM_UNIT_PLACING_PICTURE_USER_VIEWPORT" val="{&quot;height&quot;:7684.491338582677,&quot;width&quot;:13591.732283464567}"/>
</p:tagLst>
</file>

<file path=ppt/tags/tag18.xml><?xml version="1.0" encoding="utf-8"?>
<p:tagLst xmlns:p="http://schemas.openxmlformats.org/presentationml/2006/main">
  <p:tag name="KSO_WM_UNIT_PLACING_PICTURE_USER_VIEWPORT" val="{&quot;height&quot;:7020,&quot;width&quot;:7290}"/>
</p:tagLst>
</file>

<file path=ppt/tags/tag19.xml><?xml version="1.0" encoding="utf-8"?>
<p:tagLst xmlns:p="http://schemas.openxmlformats.org/presentationml/2006/main">
  <p:tag name="MH" val="20170602105609"/>
  <p:tag name="MH_LIBRARY" val="GRAPHIC"/>
  <p:tag name="MH_TYPE" val="Other"/>
  <p:tag name="MH_ORDER"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4"/>
  <p:tag name="KSO_WM_UNIT_LAYERLEVEL" val="1"/>
  <p:tag name="KSO_WM_TAG_VERSION" val="1.0"/>
  <p:tag name="KSO_WM_BEAUTIFY_FLAG" val="#wm#"/>
  <p:tag name="KSO_WM_UNIT_TYPE" val="i"/>
  <p:tag name="KSO_WM_UNIT_INDEX" val="4"/>
  <p:tag name="KSO_WM_SLIDE_BACKGROUND_TYPE" val="frame"/>
  <p:tag name="KSO_WM_SLIDE_BK_DARK_LIGHT" val="1"/>
</p:tagLst>
</file>

<file path=ppt/tags/tag20.xml><?xml version="1.0" encoding="utf-8"?>
<p:tagLst xmlns:p="http://schemas.openxmlformats.org/presentationml/2006/main">
  <p:tag name="MH" val="20170602105609"/>
  <p:tag name="MH_LIBRARY" val="GRAPHIC"/>
  <p:tag name="MH_TYPE" val="Other"/>
  <p:tag name="MH_ORDER" val="4"/>
</p:tagLst>
</file>

<file path=ppt/tags/tag21.xml><?xml version="1.0" encoding="utf-8"?>
<p:tagLst xmlns:p="http://schemas.openxmlformats.org/presentationml/2006/main">
  <p:tag name="MH" val="20170602105609"/>
  <p:tag name="MH_LIBRARY" val="GRAPHIC"/>
  <p:tag name="MH_TYPE" val="Other"/>
  <p:tag name="MH_ORDER" val="1"/>
</p:tagLst>
</file>

<file path=ppt/tags/tag22.xml><?xml version="1.0" encoding="utf-8"?>
<p:tagLst xmlns:p="http://schemas.openxmlformats.org/presentationml/2006/main">
  <p:tag name="MH" val="20170602105609"/>
  <p:tag name="MH_LIBRARY" val="GRAPHIC"/>
  <p:tag name="MH_TYPE" val="Other"/>
  <p:tag name="MH_ORDER" val="3"/>
</p:tagLst>
</file>

<file path=ppt/tags/tag23.xml><?xml version="1.0" encoding="utf-8"?>
<p:tagLst xmlns:p="http://schemas.openxmlformats.org/presentationml/2006/main">
  <p:tag name="MH" val="20170602105609"/>
  <p:tag name="MH_LIBRARY" val="GRAPHIC"/>
  <p:tag name="MH_TYPE" val="Other"/>
  <p:tag name="MH_ORDER" val="5"/>
</p:tagLst>
</file>

<file path=ppt/tags/tag24.xml><?xml version="1.0" encoding="utf-8"?>
<p:tagLst xmlns:p="http://schemas.openxmlformats.org/presentationml/2006/main">
  <p:tag name="REFSHAPE" val="763181140"/>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5"/>
  <p:tag name="KSO_WM_UNIT_LAYERLEVEL" val="1"/>
  <p:tag name="KSO_WM_TAG_VERSION" val="1.0"/>
  <p:tag name="KSO_WM_BEAUTIFY_FLAG" val="#wm#"/>
  <p:tag name="KSO_WM_UNIT_TYPE" val="i"/>
  <p:tag name="KSO_WM_UNIT_INDEX" val="5"/>
  <p:tag name="KSO_WM_SLIDE_BACKGROUND_TYPE" val="frame"/>
  <p:tag name="KSO_WM_SLIDE_BK_DARK_LIGHT"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6"/>
  <p:tag name="KSO_WM_UNIT_LAYERLEVEL" val="1"/>
  <p:tag name="KSO_WM_TAG_VERSION" val="1.0"/>
  <p:tag name="KSO_WM_BEAUTIFY_FLAG" val="#wm#"/>
  <p:tag name="KSO_WM_UNIT_TYPE" val="i"/>
  <p:tag name="KSO_WM_UNIT_INDEX" val="6"/>
  <p:tag name="KSO_WM_SLIDE_BACKGROUND_TYPE" val="frame"/>
  <p:tag name="KSO_WM_SLIDE_BK_DARK_LIGHT"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i*7"/>
  <p:tag name="KSO_WM_UNIT_LAYERLEVEL" val="1"/>
  <p:tag name="KSO_WM_TAG_VERSION" val="1.0"/>
  <p:tag name="KSO_WM_BEAUTIFY_FLAG" val="#wm#"/>
  <p:tag name="KSO_WM_UNIT_TYPE" val="i"/>
  <p:tag name="KSO_WM_UNIT_INDEX" val="7"/>
  <p:tag name="KSO_WM_SLIDE_BACKGROUND_TYPE" val="frame"/>
  <p:tag name="KSO_WM_SLIDE_BK_DARK_LIGHT"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48">
      <a:dk1>
        <a:sysClr val="windowText" lastClr="000000"/>
      </a:dk1>
      <a:lt1>
        <a:sysClr val="window" lastClr="FFFFFF"/>
      </a:lt1>
      <a:dk2>
        <a:srgbClr val="1F497D"/>
      </a:dk2>
      <a:lt2>
        <a:srgbClr val="EEECE1"/>
      </a:lt2>
      <a:accent1>
        <a:srgbClr val="0070C0"/>
      </a:accent1>
      <a:accent2>
        <a:srgbClr val="0070C0"/>
      </a:accent2>
      <a:accent3>
        <a:srgbClr val="0070C0"/>
      </a:accent3>
      <a:accent4>
        <a:srgbClr val="0070C0"/>
      </a:accent4>
      <a:accent5>
        <a:srgbClr val="7F7F7F"/>
      </a:accent5>
      <a:accent6>
        <a:srgbClr val="7F7F7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2980B9"/>
      </a:accent1>
      <a:accent2>
        <a:srgbClr val="081731"/>
      </a:accent2>
      <a:accent3>
        <a:srgbClr val="083A75"/>
      </a:accent3>
      <a:accent4>
        <a:srgbClr val="FFC000"/>
      </a:accent4>
      <a:accent5>
        <a:srgbClr val="E94949"/>
      </a:accent5>
      <a:accent6>
        <a:srgbClr val="7BBD39"/>
      </a:accent6>
      <a:hlink>
        <a:srgbClr val="2980B9"/>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2980B9"/>
    </a:accent1>
    <a:accent2>
      <a:srgbClr val="081731"/>
    </a:accent2>
    <a:accent3>
      <a:srgbClr val="083A75"/>
    </a:accent3>
    <a:accent4>
      <a:srgbClr val="FFC000"/>
    </a:accent4>
    <a:accent5>
      <a:srgbClr val="E94949"/>
    </a:accent5>
    <a:accent6>
      <a:srgbClr val="7BBD39"/>
    </a:accent6>
    <a:hlink>
      <a:srgbClr val="2980B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6894</Words>
  <Application>WPS 演示</Application>
  <PresentationFormat>宽屏</PresentationFormat>
  <Paragraphs>718</Paragraphs>
  <Slides>100</Slides>
  <Notes>90</Notes>
  <HiddenSlides>0</HiddenSlides>
  <MMClips>0</MMClips>
  <ScaleCrop>false</ScaleCrop>
  <HeadingPairs>
    <vt:vector size="6" baseType="variant">
      <vt:variant>
        <vt:lpstr>已用的字体</vt:lpstr>
      </vt:variant>
      <vt:variant>
        <vt:i4>26</vt:i4>
      </vt:variant>
      <vt:variant>
        <vt:lpstr>主题</vt:lpstr>
      </vt:variant>
      <vt:variant>
        <vt:i4>3</vt:i4>
      </vt:variant>
      <vt:variant>
        <vt:lpstr>幻灯片标题</vt:lpstr>
      </vt:variant>
      <vt:variant>
        <vt:i4>100</vt:i4>
      </vt:variant>
    </vt:vector>
  </HeadingPairs>
  <TitlesOfParts>
    <vt:vector size="129" baseType="lpstr">
      <vt:lpstr>Arial</vt:lpstr>
      <vt:lpstr>宋体</vt:lpstr>
      <vt:lpstr>Wingdings</vt:lpstr>
      <vt:lpstr>(使用中文字体)</vt:lpstr>
      <vt:lpstr>Segoe Print</vt:lpstr>
      <vt:lpstr>微软雅黑</vt:lpstr>
      <vt:lpstr>Arial</vt:lpstr>
      <vt:lpstr>Agency FB</vt:lpstr>
      <vt:lpstr>等线</vt:lpstr>
      <vt:lpstr>Calibri</vt:lpstr>
      <vt:lpstr>Calibri</vt:lpstr>
      <vt:lpstr>黑体</vt:lpstr>
      <vt:lpstr>Impact</vt:lpstr>
      <vt:lpstr>锐字工房云字库大标宋GBK</vt:lpstr>
      <vt:lpstr>Arial Unicode MS</vt:lpstr>
      <vt:lpstr>仿宋_GB2312</vt:lpstr>
      <vt:lpstr>仿宋</vt:lpstr>
      <vt:lpstr>Times New Roman</vt:lpstr>
      <vt:lpstr>Verdana</vt:lpstr>
      <vt:lpstr>张海山锐线体简</vt:lpstr>
      <vt:lpstr>Arial</vt:lpstr>
      <vt:lpstr>华文行楷</vt:lpstr>
      <vt:lpstr>方正姚体</vt:lpstr>
      <vt:lpstr>楷体</vt:lpstr>
      <vt:lpstr>方正舒体</vt:lpstr>
      <vt:lpstr>等线 Light</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刘时曾</dc:creator>
  <cp:lastModifiedBy>WPS_1628044893</cp:lastModifiedBy>
  <cp:revision>176</cp:revision>
  <dcterms:created xsi:type="dcterms:W3CDTF">2020-07-07T02:18:00Z</dcterms:created>
  <dcterms:modified xsi:type="dcterms:W3CDTF">2022-03-24T02:08:18Z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2052-11.1.0.11365</vt:lpwstr>
  </property>
  <property fmtid="{D5CDD505-2E9C-101B-9397-08002B2CF9AE}" pid="4" name="ICV">
    <vt:lpwstr>43C0A56E40A541C09B0A2AD1CE5E0921</vt:lpwstr>
  </property>
</Properties>
</file>