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8865" r:id="rId3"/>
    <p:sldId id="8866" r:id="rId4"/>
    <p:sldId id="8867" r:id="rId5"/>
    <p:sldId id="8868" r:id="rId6"/>
    <p:sldId id="8869" r:id="rId7"/>
    <p:sldId id="8870" r:id="rId8"/>
    <p:sldId id="8871" r:id="rId9"/>
    <p:sldId id="8872" r:id="rId10"/>
    <p:sldId id="8873" r:id="rId11"/>
    <p:sldId id="8874" r:id="rId12"/>
    <p:sldId id="8875" r:id="rId13"/>
    <p:sldId id="8876" r:id="rId14"/>
    <p:sldId id="8877" r:id="rId15"/>
    <p:sldId id="8878" r:id="rId16"/>
    <p:sldId id="8879" r:id="rId17"/>
    <p:sldId id="8880" r:id="rId18"/>
    <p:sldId id="8881" r:id="rId19"/>
    <p:sldId id="8883" r:id="rId20"/>
    <p:sldId id="8884" r:id="rId21"/>
    <p:sldId id="8885" r:id="rId22"/>
    <p:sldId id="8886" r:id="rId23"/>
    <p:sldId id="8887" r:id="rId24"/>
    <p:sldId id="263" r:id="rId25"/>
  </p:sldIdLst>
  <p:sldSz cx="9144000" cy="6858000" type="screen4x3"/>
  <p:notesSz cx="6858000" cy="9144000"/>
  <p:custShowLst>
    <p:custShow name="自定义放映 1" id="0">
      <p:sldLst>
        <p:sld r:id="rId2"/>
        <p:sld r:id="rId3"/>
        <p:sld r:id="rId4"/>
        <p:sld r:id="rId6"/>
        <p:sld r:id="rId7"/>
        <p:sld r:id="rId8"/>
      </p:sldLst>
    </p:custShow>
    <p:custShow name="OKPlus" id="1">
      <p:sldLst>
        <p:sld r:id="rId2"/>
        <p:sld r:id="rId6"/>
        <p:sld r:id="rId18"/>
        <p:sld r:id="rId8"/>
        <p:sld r:id="rId20"/>
        <p:sld r:id="rId4"/>
        <p:sld r:id="rId22"/>
        <p:sld r:id="rId3"/>
        <p:sld r:id="rId19"/>
        <p:sld r:id="rId7"/>
        <p:sld r:id="rId25"/>
      </p:sldLst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413" userDrawn="1">
          <p15:clr>
            <a:srgbClr val="A4A3A4"/>
          </p15:clr>
        </p15:guide>
        <p15:guide id="4" pos="2030" userDrawn="1">
          <p15:clr>
            <a:srgbClr val="A4A3A4"/>
          </p15:clr>
        </p15:guide>
        <p15:guide id="5" pos="3731" userDrawn="1">
          <p15:clr>
            <a:srgbClr val="A4A3A4"/>
          </p15:clr>
        </p15:guide>
        <p15:guide id="6" pos="5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custShow id="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63A9"/>
    <a:srgbClr val="2766AE"/>
    <a:srgbClr val="FCB44C"/>
    <a:srgbClr val="FF4761"/>
    <a:srgbClr val="68000F"/>
    <a:srgbClr val="BC001D"/>
    <a:srgbClr val="33CAFF"/>
    <a:srgbClr val="009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1020" y="108"/>
      </p:cViewPr>
      <p:guideLst>
        <p:guide orient="horz" pos="2160"/>
        <p:guide pos="2880"/>
        <p:guide pos="413"/>
        <p:guide pos="2030"/>
        <p:guide pos="3731"/>
        <p:guide pos="534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FF38E-3288-4612-8E6C-CFFE0CF04063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C18CA-114D-4721-B3E7-070A6A45FF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9615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1769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19852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3022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6431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50973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28595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32609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00473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70390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76714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2855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33395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25287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00210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8697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845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2783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2517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9527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0925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8325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73C29-3AF3-4C18-9864-AA02F60BA0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724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38F6-B13F-435A-94AA-3850E9EF17F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085B-907B-4684-AE56-A030BDE4AE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250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38F6-B13F-435A-94AA-3850E9EF17F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085B-907B-4684-AE56-A030BDE4AE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626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38F6-B13F-435A-94AA-3850E9EF17F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085B-907B-4684-AE56-A030BDE4AE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630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38F6-B13F-435A-94AA-3850E9EF17F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085B-907B-4684-AE56-A030BDE4AE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4737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38F6-B13F-435A-94AA-3850E9EF17F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085B-907B-4684-AE56-A030BDE4AE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37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38F6-B13F-435A-94AA-3850E9EF17F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085B-907B-4684-AE56-A030BDE4AE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000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38F6-B13F-435A-94AA-3850E9EF17F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085B-907B-4684-AE56-A030BDE4AE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669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38F6-B13F-435A-94AA-3850E9EF17F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085B-907B-4684-AE56-A030BDE4AE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84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38F6-B13F-435A-94AA-3850E9EF17F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085B-907B-4684-AE56-A030BDE4AE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901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38F6-B13F-435A-94AA-3850E9EF17F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085B-907B-4684-AE56-A030BDE4AE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7008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38F6-B13F-435A-94AA-3850E9EF17F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085B-907B-4684-AE56-A030BDE4AE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54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838F6-B13F-435A-94AA-3850E9EF17F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2085B-907B-4684-AE56-A030BDE4AE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796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AC647E34-2EBC-403C-BC2A-38BA640026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4802"/>
            <a:ext cx="9144000" cy="5737269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9C16DA84-58C6-478D-B6E2-59289C3BF470}"/>
              </a:ext>
            </a:extLst>
          </p:cNvPr>
          <p:cNvSpPr txBox="1"/>
          <p:nvPr/>
        </p:nvSpPr>
        <p:spPr>
          <a:xfrm>
            <a:off x="2740311" y="2682593"/>
            <a:ext cx="366337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350" dirty="0">
                <a:solidFill>
                  <a:schemeClr val="bg1"/>
                </a:solidFill>
              </a:rPr>
              <a:t>WEIFANG MEDICAL UNIVERSITY LIBRARY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2DBE977-6D79-42ED-8531-528BD3AE7E3E}"/>
              </a:ext>
            </a:extLst>
          </p:cNvPr>
          <p:cNvSpPr/>
          <p:nvPr/>
        </p:nvSpPr>
        <p:spPr>
          <a:xfrm>
            <a:off x="4059939" y="4130118"/>
            <a:ext cx="1144352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350" dirty="0">
                <a:solidFill>
                  <a:schemeClr val="bg1"/>
                </a:solidFill>
              </a:rPr>
              <a:t>Nov. 29, 2021</a:t>
            </a:r>
            <a:endParaRPr lang="zh-CN" altLang="en-US" sz="1350" dirty="0">
              <a:solidFill>
                <a:schemeClr val="bg1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4C2632A-64DF-406F-B82F-FF8E4D72BDAD}"/>
              </a:ext>
            </a:extLst>
          </p:cNvPr>
          <p:cNvSpPr txBox="1"/>
          <p:nvPr/>
        </p:nvSpPr>
        <p:spPr>
          <a:xfrm>
            <a:off x="2633015" y="3062927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bg1"/>
                </a:solidFill>
              </a:rPr>
              <a:t>医学文献检索复习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76AF59E5-EEE8-4842-B05E-5959FF12A513}"/>
              </a:ext>
            </a:extLst>
          </p:cNvPr>
          <p:cNvSpPr/>
          <p:nvPr/>
        </p:nvSpPr>
        <p:spPr>
          <a:xfrm>
            <a:off x="4001179" y="3772867"/>
            <a:ext cx="12618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</a:rPr>
              <a:t>文献检索教研室</a:t>
            </a:r>
          </a:p>
        </p:txBody>
      </p:sp>
      <p:pic>
        <p:nvPicPr>
          <p:cNvPr id="8" name="图片 7" descr="timg_副本">
            <a:extLst>
              <a:ext uri="{FF2B5EF4-FFF2-40B4-BE49-F238E27FC236}">
                <a16:creationId xmlns:a16="http://schemas.microsoft.com/office/drawing/2014/main" id="{64C5999E-98BF-4851-82A5-2692785AF82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4712" y="46353"/>
            <a:ext cx="1563904" cy="2084316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83529696-D2C4-4F1D-B8C5-F079E39F5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0644" y="215483"/>
            <a:ext cx="2374781" cy="58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18139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第三章    文摘型医学期刊文献检索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756139" y="1695159"/>
            <a:ext cx="7095392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b="1" dirty="0">
                <a:ea typeface="楷体_GB2312" pitchFamily="1" charset="-122"/>
              </a:rPr>
              <a:t>一、系统特色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b="1" dirty="0">
                <a:ea typeface="楷体_GB2312" pitchFamily="1" charset="-122"/>
              </a:rPr>
              <a:t>CBM</a:t>
            </a:r>
            <a:r>
              <a:rPr lang="zh-CN" altLang="en-US" b="1" dirty="0">
                <a:ea typeface="楷体_GB2312" pitchFamily="1" charset="-122"/>
              </a:rPr>
              <a:t>编排特点    </a:t>
            </a:r>
            <a:endParaRPr lang="en-US" altLang="zh-CN" b="1" dirty="0">
              <a:ea typeface="楷体_GB2312" pitchFamily="1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b="1" dirty="0">
                <a:ea typeface="楷体_GB2312" pitchFamily="1" charset="-122"/>
              </a:rPr>
              <a:t>二、检索方法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b="1" dirty="0">
                <a:ea typeface="楷体_GB2312" pitchFamily="1" charset="-122"/>
              </a:rPr>
              <a:t>（一）快速检索（智能检索、二次检索、限定检索）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b="1" dirty="0">
                <a:ea typeface="楷体_GB2312" pitchFamily="1" charset="-122"/>
              </a:rPr>
              <a:t>（二）高级检索（检索字段（注意常用字段、核心字段、限定检索、构建表达式、检索案例、检索历史）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b="1" dirty="0">
                <a:ea typeface="楷体_GB2312" pitchFamily="1" charset="-122"/>
              </a:rPr>
              <a:t>（三）</a:t>
            </a:r>
            <a:r>
              <a:rPr lang="zh-CN" altLang="en-US" b="1" dirty="0">
                <a:solidFill>
                  <a:srgbClr val="FF0000"/>
                </a:solidFill>
                <a:ea typeface="楷体_GB2312" pitchFamily="1" charset="-122"/>
              </a:rPr>
              <a:t>主题检索</a:t>
            </a:r>
            <a:r>
              <a:rPr lang="zh-CN" altLang="en-US" b="1" dirty="0">
                <a:ea typeface="楷体_GB2312" pitchFamily="1" charset="-122"/>
              </a:rPr>
              <a:t>（检索步骤、主题词、款目词、副主题词、加权检索、扩展检索）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b="1" dirty="0">
                <a:ea typeface="楷体_GB2312" pitchFamily="1" charset="-122"/>
              </a:rPr>
              <a:t>（四）分类检索途径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b="1" dirty="0">
                <a:ea typeface="楷体_GB2312" pitchFamily="1" charset="-122"/>
              </a:rPr>
              <a:t>（五）期刊检索途径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b="1" dirty="0">
                <a:ea typeface="楷体_GB2312" pitchFamily="1" charset="-122"/>
              </a:rPr>
              <a:t>三、检索结果的处理（显示、输出、聚类、链接）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b="1" dirty="0">
                <a:ea typeface="楷体_GB2312" pitchFamily="1" charset="-122"/>
              </a:rPr>
              <a:t>四、检索技巧及易犯错误 </a:t>
            </a:r>
          </a:p>
          <a:p>
            <a:pPr>
              <a:lnSpc>
                <a:spcPct val="150000"/>
              </a:lnSpc>
              <a:defRPr/>
            </a:pPr>
            <a:endParaRPr lang="zh-CN" altLang="en-US" b="1" dirty="0">
              <a:ea typeface="楷体_GB2312" pitchFamily="1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5B4AE18-5E83-45DC-9BC7-7F65AFC039D0}"/>
              </a:ext>
            </a:extLst>
          </p:cNvPr>
          <p:cNvSpPr/>
          <p:nvPr/>
        </p:nvSpPr>
        <p:spPr>
          <a:xfrm>
            <a:off x="87085" y="1335943"/>
            <a:ext cx="5734263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zh-CN" altLang="en-US" sz="2800" b="1" dirty="0">
                <a:solidFill>
                  <a:schemeClr val="tx2"/>
                </a:solidFill>
              </a:rPr>
              <a:t>第一节  中国生物医学文献服务系统</a:t>
            </a:r>
            <a:endParaRPr lang="en-US" altLang="zh-CN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450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-425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第三章    文摘型医学期刊文献检索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613128" y="1745254"/>
            <a:ext cx="709539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200" b="1" dirty="0">
                <a:ea typeface="楷体_GB2312" pitchFamily="1" charset="-122"/>
              </a:rPr>
              <a:t>一、</a:t>
            </a:r>
            <a:r>
              <a:rPr lang="en-US" altLang="zh-CN" sz="2200" b="1" dirty="0" err="1">
                <a:ea typeface="楷体_GB2312" pitchFamily="1" charset="-122"/>
              </a:rPr>
              <a:t>pubmed</a:t>
            </a:r>
            <a:r>
              <a:rPr lang="zh-CN" altLang="en-US" sz="2200" b="1" dirty="0">
                <a:ea typeface="楷体_GB2312" pitchFamily="1" charset="-122"/>
              </a:rPr>
              <a:t>概况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200" b="1" dirty="0">
                <a:ea typeface="楷体_GB2312" pitchFamily="1" charset="-122"/>
              </a:rPr>
              <a:t>二、</a:t>
            </a:r>
            <a:r>
              <a:rPr lang="en-US" altLang="zh-CN" sz="2200" b="1" dirty="0" err="1">
                <a:ea typeface="楷体_GB2312" pitchFamily="1" charset="-122"/>
              </a:rPr>
              <a:t>pubmed</a:t>
            </a:r>
            <a:r>
              <a:rPr lang="zh-CN" altLang="en-US" sz="2200" b="1" dirty="0">
                <a:ea typeface="楷体_GB2312" pitchFamily="1" charset="-122"/>
              </a:rPr>
              <a:t>功能特色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200" b="1" dirty="0">
                <a:ea typeface="楷体_GB2312" pitchFamily="1" charset="-122"/>
              </a:rPr>
              <a:t>自动词语匹配、布尔逻辑检索、截词检索、短语检索及方法、字段限定检索、过滤器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200" b="1" dirty="0">
                <a:ea typeface="楷体_GB2312" pitchFamily="1" charset="-122"/>
              </a:rPr>
              <a:t>三、检索方法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200" b="1" dirty="0">
                <a:ea typeface="楷体_GB2312" pitchFamily="1" charset="-122"/>
              </a:rPr>
              <a:t>1.</a:t>
            </a:r>
            <a:r>
              <a:rPr lang="zh-CN" altLang="en-US" sz="2200" b="1" dirty="0">
                <a:ea typeface="楷体_GB2312" pitchFamily="1" charset="-122"/>
              </a:rPr>
              <a:t>基本检索（词语检索及案例、作者检索、期刊检索）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200" b="1" dirty="0">
                <a:ea typeface="楷体_GB2312" pitchFamily="1" charset="-122"/>
              </a:rPr>
              <a:t>2.</a:t>
            </a:r>
            <a:r>
              <a:rPr lang="zh-CN" altLang="en-US" sz="2200" b="1" dirty="0">
                <a:ea typeface="楷体_GB2312" pitchFamily="1" charset="-122"/>
              </a:rPr>
              <a:t>高级检索（检索框、检索式构建器、检索细节、检索历史）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200" b="1" dirty="0">
                <a:ea typeface="楷体_GB2312" pitchFamily="1" charset="-122"/>
              </a:rPr>
              <a:t>3.</a:t>
            </a:r>
            <a:r>
              <a:rPr lang="zh-CN" altLang="en-US" sz="2200" b="1" dirty="0">
                <a:solidFill>
                  <a:srgbClr val="FF0000"/>
                </a:solidFill>
                <a:ea typeface="楷体_GB2312" pitchFamily="1" charset="-122"/>
              </a:rPr>
              <a:t>主题检索</a:t>
            </a:r>
            <a:r>
              <a:rPr lang="zh-CN" altLang="en-US" sz="2200" b="1" dirty="0">
                <a:ea typeface="楷体_GB2312" pitchFamily="1" charset="-122"/>
              </a:rPr>
              <a:t>（检索步骤及检索案例）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200" b="1" dirty="0">
                <a:ea typeface="楷体_GB2312" pitchFamily="1" charset="-122"/>
              </a:rPr>
              <a:t>四、检索结果处理（筛选、显示、输出、全文获取）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5B4AE18-5E83-45DC-9BC7-7F65AFC039D0}"/>
              </a:ext>
            </a:extLst>
          </p:cNvPr>
          <p:cNvSpPr/>
          <p:nvPr/>
        </p:nvSpPr>
        <p:spPr>
          <a:xfrm>
            <a:off x="32224" y="1353527"/>
            <a:ext cx="1447832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altLang="zh-CN" sz="2800" b="1" dirty="0">
                <a:solidFill>
                  <a:schemeClr val="tx2"/>
                </a:solidFill>
              </a:rPr>
              <a:t>PubMed</a:t>
            </a:r>
          </a:p>
        </p:txBody>
      </p:sp>
    </p:spTree>
    <p:extLst>
      <p:ext uri="{BB962C8B-B14F-4D97-AF65-F5344CB8AC3E}">
        <p14:creationId xmlns:p14="http://schemas.microsoft.com/office/powerpoint/2010/main" val="1218676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第四章   全文型医学期刊文献检索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613128" y="1783082"/>
            <a:ext cx="70953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检索方法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一、基本检索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二、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高级检索</a:t>
            </a:r>
            <a:r>
              <a:rPr lang="zh-CN" altLang="en-US" sz="2400" b="1" dirty="0">
                <a:ea typeface="楷体_GB2312" pitchFamily="1" charset="-122"/>
              </a:rPr>
              <a:t>（步骤、检索案例）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三、检索结果排序及显示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（一）检索结果处理及排序（分组、排序）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（二）检索结果显示（列表、摘要、全文显示）</a:t>
            </a:r>
            <a:endParaRPr lang="en-US" altLang="zh-CN" sz="2400" b="1" dirty="0">
              <a:ea typeface="楷体_GB2312" pitchFamily="1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（三）导出题录及下载、查看全文</a:t>
            </a:r>
            <a:endParaRPr lang="en-US" altLang="zh-CN" sz="2400" b="1" dirty="0">
              <a:ea typeface="楷体_GB2312" pitchFamily="1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四、期刊检索</a:t>
            </a:r>
            <a:endParaRPr lang="en-US" altLang="zh-CN" sz="2400" b="1" dirty="0">
              <a:ea typeface="楷体_GB2312" pitchFamily="1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五、学位论文</a:t>
            </a:r>
            <a:endParaRPr lang="zh-CN" altLang="en-US" b="1" dirty="0">
              <a:ea typeface="楷体_GB2312" pitchFamily="1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5B4AE18-5E83-45DC-9BC7-7F65AFC039D0}"/>
              </a:ext>
            </a:extLst>
          </p:cNvPr>
          <p:cNvSpPr/>
          <p:nvPr/>
        </p:nvSpPr>
        <p:spPr>
          <a:xfrm>
            <a:off x="459044" y="1358350"/>
            <a:ext cx="2616422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zh-CN" altLang="en-US" sz="2400" b="1" dirty="0">
                <a:solidFill>
                  <a:schemeClr val="tx2"/>
                </a:solidFill>
              </a:rPr>
              <a:t>一、 中国知网</a:t>
            </a:r>
            <a:r>
              <a:rPr lang="en-US" altLang="zh-CN" sz="2400" b="1" dirty="0" err="1">
                <a:solidFill>
                  <a:schemeClr val="tx2"/>
                </a:solidFill>
              </a:rPr>
              <a:t>cnki</a:t>
            </a:r>
            <a:endParaRPr lang="en-US" altLang="zh-CN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863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第四章   全文型医学期刊文献检索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613128" y="1783082"/>
            <a:ext cx="7095392" cy="2245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一、万方数据知识服务平台概况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     （二）主要数据库介绍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             </a:t>
            </a:r>
            <a:r>
              <a:rPr lang="en-US" altLang="zh-CN" sz="2400" b="1" dirty="0">
                <a:ea typeface="楷体_GB2312" pitchFamily="1" charset="-122"/>
              </a:rPr>
              <a:t>1.</a:t>
            </a:r>
            <a:r>
              <a:rPr lang="zh-CN" altLang="en-US" sz="2400" b="1" dirty="0">
                <a:ea typeface="楷体_GB2312" pitchFamily="1" charset="-122"/>
              </a:rPr>
              <a:t>期刊论文数据库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             </a:t>
            </a:r>
            <a:r>
              <a:rPr lang="en-US" altLang="zh-CN" sz="2400" b="1" dirty="0">
                <a:ea typeface="楷体_GB2312" pitchFamily="1" charset="-122"/>
              </a:rPr>
              <a:t>2.</a:t>
            </a:r>
            <a:r>
              <a:rPr lang="zh-CN" altLang="en-US" sz="2400" b="1" dirty="0">
                <a:ea typeface="楷体_GB2312" pitchFamily="1" charset="-122"/>
              </a:rPr>
              <a:t>学位论文数据库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5B4AE18-5E83-45DC-9BC7-7F65AFC039D0}"/>
              </a:ext>
            </a:extLst>
          </p:cNvPr>
          <p:cNvSpPr/>
          <p:nvPr/>
        </p:nvSpPr>
        <p:spPr>
          <a:xfrm>
            <a:off x="37347" y="1358350"/>
            <a:ext cx="3877986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zh-CN" altLang="en-US" sz="2400" b="1" dirty="0">
                <a:solidFill>
                  <a:schemeClr val="tx2"/>
                </a:solidFill>
              </a:rPr>
              <a:t>二、万方数据知识服务平台</a:t>
            </a:r>
            <a:endParaRPr lang="en-US" altLang="zh-CN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054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第四章   全文型医学期刊文献检索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613128" y="1783082"/>
            <a:ext cx="7095392" cy="3234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一、概况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二、检索途径及方法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   </a:t>
            </a:r>
            <a:r>
              <a:rPr lang="en-US" altLang="zh-CN" sz="2400" b="1" dirty="0">
                <a:ea typeface="楷体_GB2312" pitchFamily="1" charset="-122"/>
              </a:rPr>
              <a:t>1.</a:t>
            </a:r>
            <a:r>
              <a:rPr lang="zh-CN" altLang="en-US" sz="2400" b="1" dirty="0">
                <a:ea typeface="楷体_GB2312" pitchFamily="1" charset="-122"/>
              </a:rPr>
              <a:t>基本检索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   </a:t>
            </a:r>
            <a:r>
              <a:rPr lang="en-US" altLang="zh-CN" sz="2400" b="1" dirty="0">
                <a:ea typeface="楷体_GB2312" pitchFamily="1" charset="-122"/>
              </a:rPr>
              <a:t>2.</a:t>
            </a:r>
            <a:r>
              <a:rPr lang="zh-CN" altLang="en-US" sz="2400" b="1" dirty="0">
                <a:ea typeface="楷体_GB2312" pitchFamily="1" charset="-122"/>
              </a:rPr>
              <a:t>高级检索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三、检索结果的显示和处理</a:t>
            </a:r>
          </a:p>
          <a:p>
            <a:pPr>
              <a:lnSpc>
                <a:spcPct val="150000"/>
              </a:lnSpc>
              <a:defRPr/>
            </a:pPr>
            <a:endParaRPr lang="zh-CN" altLang="en-US" b="1" dirty="0">
              <a:ea typeface="楷体_GB2312" pitchFamily="1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5B4AE18-5E83-45DC-9BC7-7F65AFC039D0}"/>
              </a:ext>
            </a:extLst>
          </p:cNvPr>
          <p:cNvSpPr/>
          <p:nvPr/>
        </p:nvSpPr>
        <p:spPr>
          <a:xfrm>
            <a:off x="175929" y="1358350"/>
            <a:ext cx="4801314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zh-CN" altLang="en-US" sz="2400" b="1" dirty="0">
                <a:solidFill>
                  <a:schemeClr val="tx2"/>
                </a:solidFill>
              </a:rPr>
              <a:t>三、中文科技期刊数据库（维普）</a:t>
            </a:r>
            <a:endParaRPr lang="en-US" altLang="zh-CN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46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第八章   网络学术文献检索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613127" y="1985305"/>
            <a:ext cx="7095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3</a:t>
            </a:r>
            <a:r>
              <a:rPr lang="zh-CN" altLang="en-US" sz="2400" b="1" dirty="0">
                <a:ea typeface="楷体_GB2312" pitchFamily="1" charset="-122"/>
              </a:rPr>
              <a:t>、检索方法</a:t>
            </a:r>
          </a:p>
          <a:p>
            <a:pPr>
              <a:lnSpc>
                <a:spcPct val="20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4</a:t>
            </a:r>
            <a:r>
              <a:rPr lang="zh-CN" altLang="en-US" sz="2400" b="1" dirty="0">
                <a:ea typeface="楷体_GB2312" pitchFamily="1" charset="-122"/>
              </a:rPr>
              <a:t>、检索技巧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5B4AE18-5E83-45DC-9BC7-7F65AFC039D0}"/>
              </a:ext>
            </a:extLst>
          </p:cNvPr>
          <p:cNvSpPr/>
          <p:nvPr/>
        </p:nvSpPr>
        <p:spPr>
          <a:xfrm>
            <a:off x="213018" y="1398941"/>
            <a:ext cx="80021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zh-CN" altLang="en-US" sz="2400" b="1" dirty="0">
                <a:solidFill>
                  <a:schemeClr val="tx2"/>
                </a:solidFill>
              </a:rPr>
              <a:t>百度</a:t>
            </a:r>
          </a:p>
        </p:txBody>
      </p:sp>
    </p:spTree>
    <p:extLst>
      <p:ext uri="{BB962C8B-B14F-4D97-AF65-F5344CB8AC3E}">
        <p14:creationId xmlns:p14="http://schemas.microsoft.com/office/powerpoint/2010/main" val="1310141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主题词跟副主题的固定组配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175928" y="1271945"/>
            <a:ext cx="8968071" cy="4419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A</a:t>
            </a:r>
            <a:r>
              <a:rPr lang="zh-CN" altLang="en-US" sz="2400" b="1" dirty="0">
                <a:ea typeface="楷体_GB2312" pitchFamily="1" charset="-122"/>
              </a:rPr>
              <a:t>疾病引起</a:t>
            </a:r>
            <a:r>
              <a:rPr lang="en-US" altLang="zh-CN" sz="2400" b="1" dirty="0">
                <a:ea typeface="楷体_GB2312" pitchFamily="1" charset="-122"/>
              </a:rPr>
              <a:t>B</a:t>
            </a:r>
            <a:r>
              <a:rPr lang="zh-CN" altLang="en-US" sz="2400" b="1" dirty="0">
                <a:ea typeface="楷体_GB2312" pitchFamily="1" charset="-122"/>
              </a:rPr>
              <a:t>疾病：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A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疾病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/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并发症 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and B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疾病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/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病因学</a:t>
            </a:r>
          </a:p>
          <a:p>
            <a:pPr>
              <a:lnSpc>
                <a:spcPct val="20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诊疗方法、物理因素引起疾病：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方法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/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副作用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and 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疾病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/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病因学</a:t>
            </a:r>
          </a:p>
          <a:p>
            <a:pPr>
              <a:lnSpc>
                <a:spcPct val="20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药物、化学物质引起疾病：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药物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/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副作用 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and 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疾病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/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化学诱导</a:t>
            </a:r>
          </a:p>
          <a:p>
            <a:pPr>
              <a:lnSpc>
                <a:spcPct val="20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药物对疾病的治疗：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药物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/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治疗应用 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and 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疾病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/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药物疗法</a:t>
            </a:r>
          </a:p>
          <a:p>
            <a:pPr>
              <a:lnSpc>
                <a:spcPct val="20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某种方法对疾病的治疗： 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方法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/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治疗应用 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and 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疾病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/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治疗</a:t>
            </a:r>
          </a:p>
          <a:p>
            <a:pPr>
              <a:lnSpc>
                <a:spcPct val="20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药物、方法对疾病的诊断：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药物、方法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/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诊断应用 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and 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疾病</a:t>
            </a: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/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诊断</a:t>
            </a:r>
          </a:p>
        </p:txBody>
      </p:sp>
    </p:spTree>
    <p:extLst>
      <p:ext uri="{BB962C8B-B14F-4D97-AF65-F5344CB8AC3E}">
        <p14:creationId xmlns:p14="http://schemas.microsoft.com/office/powerpoint/2010/main" val="3382478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>
                <a:solidFill>
                  <a:prstClr val="white"/>
                </a:solidFill>
                <a:latin typeface="HelveticaExt-Normal"/>
              </a:rPr>
              <a:t>检索式</a:t>
            </a:r>
            <a:endParaRPr lang="zh-CN" altLang="en-US" sz="2400" b="1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243851" y="1396220"/>
            <a:ext cx="8390196" cy="5569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中毒（ </a:t>
            </a:r>
            <a:r>
              <a:rPr lang="en-US" altLang="zh-CN" sz="2400" b="1" dirty="0">
                <a:ea typeface="楷体_GB2312" pitchFamily="1" charset="-122"/>
              </a:rPr>
              <a:t>poisoning</a:t>
            </a:r>
            <a:r>
              <a:rPr lang="zh-CN" altLang="en-US" sz="2400" b="1" dirty="0">
                <a:ea typeface="楷体_GB2312" pitchFamily="1" charset="-122"/>
              </a:rPr>
              <a:t>）导致慢性肾功能衰竭</a:t>
            </a:r>
            <a:r>
              <a:rPr lang="en-US" altLang="zh-CN" sz="2400" b="1" dirty="0">
                <a:ea typeface="楷体_GB2312" pitchFamily="1" charset="-122"/>
              </a:rPr>
              <a:t>(kidney </a:t>
            </a:r>
            <a:r>
              <a:rPr lang="en-US" altLang="zh-CN" sz="2400" b="1" dirty="0" err="1">
                <a:ea typeface="楷体_GB2312" pitchFamily="1" charset="-122"/>
              </a:rPr>
              <a:t>failure,acute</a:t>
            </a:r>
            <a:r>
              <a:rPr lang="en-US" altLang="zh-CN" sz="2400" b="1" dirty="0">
                <a:ea typeface="楷体_GB2312" pitchFamily="1" charset="-122"/>
              </a:rPr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医学主题词表中可见“慢性肾功能衰竭 见 肾功能衰竭，慢性” 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检索式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CBM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（主题途径）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#1 </a:t>
            </a:r>
            <a:r>
              <a:rPr lang="zh-CN" altLang="en-US" sz="2400" b="1" dirty="0">
                <a:ea typeface="楷体_GB2312" pitchFamily="1" charset="-122"/>
              </a:rPr>
              <a:t>中毒</a:t>
            </a:r>
            <a:r>
              <a:rPr lang="en-US" altLang="zh-CN" sz="2400" b="1" dirty="0">
                <a:ea typeface="楷体_GB2312" pitchFamily="1" charset="-122"/>
              </a:rPr>
              <a:t>/</a:t>
            </a:r>
            <a:r>
              <a:rPr lang="zh-CN" altLang="en-US" sz="2400" b="1" dirty="0">
                <a:ea typeface="楷体_GB2312" pitchFamily="1" charset="-122"/>
              </a:rPr>
              <a:t>并发症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#2 </a:t>
            </a:r>
            <a:r>
              <a:rPr lang="zh-CN" altLang="en-US" sz="2400" b="1" dirty="0">
                <a:ea typeface="楷体_GB2312" pitchFamily="1" charset="-122"/>
              </a:rPr>
              <a:t>肾功能衰竭，慢性</a:t>
            </a:r>
            <a:r>
              <a:rPr lang="en-US" altLang="zh-CN" sz="2400" b="1" dirty="0">
                <a:ea typeface="楷体_GB2312" pitchFamily="1" charset="-122"/>
              </a:rPr>
              <a:t>/</a:t>
            </a:r>
            <a:r>
              <a:rPr lang="zh-CN" altLang="en-US" sz="2400" b="1" dirty="0">
                <a:ea typeface="楷体_GB2312" pitchFamily="1" charset="-122"/>
              </a:rPr>
              <a:t>病因学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#3  #1 AND #2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或者：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中毒</a:t>
            </a:r>
            <a:r>
              <a:rPr lang="en-US" altLang="zh-CN" sz="2400" b="1" dirty="0">
                <a:ea typeface="楷体_GB2312" pitchFamily="1" charset="-122"/>
              </a:rPr>
              <a:t>/</a:t>
            </a:r>
            <a:r>
              <a:rPr lang="zh-CN" altLang="en-US" sz="2400" b="1" dirty="0">
                <a:ea typeface="楷体_GB2312" pitchFamily="1" charset="-122"/>
              </a:rPr>
              <a:t>并发症 </a:t>
            </a:r>
            <a:r>
              <a:rPr lang="en-US" altLang="zh-CN" sz="2400" b="1" dirty="0">
                <a:ea typeface="楷体_GB2312" pitchFamily="1" charset="-122"/>
              </a:rPr>
              <a:t>AND </a:t>
            </a:r>
            <a:r>
              <a:rPr lang="zh-CN" altLang="en-US" sz="2400" b="1" dirty="0">
                <a:ea typeface="楷体_GB2312" pitchFamily="1" charset="-122"/>
              </a:rPr>
              <a:t>肾功能衰竭，急性</a:t>
            </a:r>
            <a:r>
              <a:rPr lang="en-US" altLang="zh-CN" sz="2400" b="1" dirty="0">
                <a:ea typeface="楷体_GB2312" pitchFamily="1" charset="-122"/>
              </a:rPr>
              <a:t>/</a:t>
            </a:r>
            <a:r>
              <a:rPr lang="zh-CN" altLang="en-US" sz="2400" b="1" dirty="0">
                <a:ea typeface="楷体_GB2312" pitchFamily="1" charset="-122"/>
              </a:rPr>
              <a:t>病因学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（加权 不扩展）（限定条件）</a:t>
            </a:r>
          </a:p>
        </p:txBody>
      </p:sp>
    </p:spTree>
    <p:extLst>
      <p:ext uri="{BB962C8B-B14F-4D97-AF65-F5344CB8AC3E}">
        <p14:creationId xmlns:p14="http://schemas.microsoft.com/office/powerpoint/2010/main" val="2643832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>
                <a:solidFill>
                  <a:prstClr val="white"/>
                </a:solidFill>
                <a:latin typeface="HelveticaExt-Normal"/>
              </a:rPr>
              <a:t>检索式</a:t>
            </a:r>
            <a:endParaRPr lang="zh-CN" altLang="en-US" sz="2400" b="1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175929" y="1143000"/>
            <a:ext cx="8390196" cy="3907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PubMed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（主题途径）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#1 poisoning  /  complications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#2   kidney </a:t>
            </a:r>
            <a:r>
              <a:rPr lang="en-US" altLang="zh-CN" sz="2400" b="1" dirty="0" err="1">
                <a:ea typeface="楷体_GB2312" pitchFamily="1" charset="-122"/>
              </a:rPr>
              <a:t>failure,Chronic</a:t>
            </a:r>
            <a:r>
              <a:rPr lang="en-US" altLang="zh-CN" sz="2400" b="1" dirty="0">
                <a:ea typeface="楷体_GB2312" pitchFamily="1" charset="-122"/>
              </a:rPr>
              <a:t>  /  etiology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#3   #1 AND #2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或者： </a:t>
            </a:r>
            <a:r>
              <a:rPr lang="en-US" altLang="zh-CN" sz="2400" b="1" dirty="0">
                <a:ea typeface="楷体_GB2312" pitchFamily="1" charset="-122"/>
              </a:rPr>
              <a:t>poisoning/complications 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AND kidney </a:t>
            </a:r>
            <a:r>
              <a:rPr lang="en-US" altLang="zh-CN" sz="2400" b="1" dirty="0" err="1">
                <a:ea typeface="楷体_GB2312" pitchFamily="1" charset="-122"/>
              </a:rPr>
              <a:t>failure,chronic</a:t>
            </a:r>
            <a:r>
              <a:rPr lang="en-US" altLang="zh-CN" sz="2400" b="1" dirty="0">
                <a:ea typeface="楷体_GB2312" pitchFamily="1" charset="-122"/>
              </a:rPr>
              <a:t>/etiology</a:t>
            </a:r>
            <a:r>
              <a:rPr lang="zh-CN" altLang="en-US" sz="2400" b="1" dirty="0">
                <a:ea typeface="楷体_GB2312" pitchFamily="1" charset="-122"/>
              </a:rPr>
              <a:t>（筛选条件）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(</a:t>
            </a:r>
            <a:r>
              <a:rPr lang="zh-CN" altLang="en-US" sz="2400" b="1" dirty="0">
                <a:ea typeface="楷体_GB2312" pitchFamily="1" charset="-122"/>
              </a:rPr>
              <a:t>限定条件</a:t>
            </a:r>
            <a:r>
              <a:rPr lang="en-US" altLang="zh-CN" sz="2400" b="1" dirty="0">
                <a:ea typeface="楷体_GB2312" pitchFamily="1" charset="-12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789563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>
                <a:solidFill>
                  <a:prstClr val="white"/>
                </a:solidFill>
                <a:latin typeface="HelveticaExt-Normal"/>
              </a:rPr>
              <a:t>检索式</a:t>
            </a:r>
            <a:endParaRPr lang="zh-CN" altLang="en-US" sz="2400" b="1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175929" y="1143000"/>
            <a:ext cx="8390196" cy="6129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维普期刊全文数据库（基本检索）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题名或关键词</a:t>
            </a:r>
            <a:r>
              <a:rPr lang="en-US" altLang="zh-CN" sz="2400" b="1" dirty="0">
                <a:ea typeface="楷体_GB2312" pitchFamily="1" charset="-122"/>
              </a:rPr>
              <a:t>=</a:t>
            </a:r>
            <a:r>
              <a:rPr lang="zh-CN" altLang="en-US" sz="2400" b="1" dirty="0">
                <a:ea typeface="楷体_GB2312" pitchFamily="1" charset="-122"/>
              </a:rPr>
              <a:t>中毒 </a:t>
            </a:r>
            <a:r>
              <a:rPr lang="en-US" altLang="zh-CN" sz="2400" b="1" dirty="0">
                <a:ea typeface="楷体_GB2312" pitchFamily="1" charset="-122"/>
              </a:rPr>
              <a:t>AND </a:t>
            </a:r>
            <a:r>
              <a:rPr lang="zh-CN" altLang="en-US" sz="2400" b="1" dirty="0">
                <a:ea typeface="楷体_GB2312" pitchFamily="1" charset="-122"/>
              </a:rPr>
              <a:t>题名或关键词</a:t>
            </a:r>
            <a:r>
              <a:rPr lang="en-US" altLang="zh-CN" sz="2400" b="1" dirty="0">
                <a:ea typeface="楷体_GB2312" pitchFamily="1" charset="-122"/>
              </a:rPr>
              <a:t>=</a:t>
            </a:r>
            <a:r>
              <a:rPr lang="zh-CN" altLang="en-US" sz="2400" b="1" dirty="0">
                <a:ea typeface="楷体_GB2312" pitchFamily="1" charset="-122"/>
              </a:rPr>
              <a:t>慢性肾功能衰竭 </a:t>
            </a:r>
            <a:r>
              <a:rPr lang="en-US" altLang="zh-CN" sz="2400" b="1" dirty="0">
                <a:ea typeface="楷体_GB2312" pitchFamily="1" charset="-122"/>
              </a:rPr>
              <a:t>(</a:t>
            </a:r>
            <a:r>
              <a:rPr lang="zh-CN" altLang="en-US" sz="2400" b="1" dirty="0">
                <a:ea typeface="楷体_GB2312" pitchFamily="1" charset="-122"/>
              </a:rPr>
              <a:t>限定条件</a:t>
            </a:r>
            <a:r>
              <a:rPr lang="en-US" altLang="zh-CN" sz="2400" b="1" dirty="0">
                <a:ea typeface="楷体_GB2312" pitchFamily="1" charset="-122"/>
              </a:rPr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solidFill>
                  <a:srgbClr val="FF0000"/>
                </a:solidFill>
                <a:ea typeface="楷体_GB2312" pitchFamily="1" charset="-122"/>
              </a:rPr>
              <a:t>CNKI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期刊全文数据库（高级检索）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主题</a:t>
            </a:r>
            <a:r>
              <a:rPr lang="en-US" altLang="zh-CN" sz="2400" b="1" dirty="0">
                <a:ea typeface="楷体_GB2312" pitchFamily="1" charset="-122"/>
              </a:rPr>
              <a:t>=</a:t>
            </a:r>
            <a:r>
              <a:rPr lang="zh-CN" altLang="en-US" sz="2400" b="1" dirty="0">
                <a:ea typeface="楷体_GB2312" pitchFamily="1" charset="-122"/>
              </a:rPr>
              <a:t>中毒 </a:t>
            </a:r>
            <a:r>
              <a:rPr lang="en-US" altLang="zh-CN" sz="2400" b="1" dirty="0">
                <a:ea typeface="楷体_GB2312" pitchFamily="1" charset="-122"/>
              </a:rPr>
              <a:t>AND </a:t>
            </a:r>
            <a:r>
              <a:rPr lang="zh-CN" altLang="en-US" sz="2400" b="1" dirty="0">
                <a:ea typeface="楷体_GB2312" pitchFamily="1" charset="-122"/>
              </a:rPr>
              <a:t>主题</a:t>
            </a:r>
            <a:r>
              <a:rPr lang="en-US" altLang="zh-CN" sz="2400" b="1" dirty="0">
                <a:ea typeface="楷体_GB2312" pitchFamily="1" charset="-122"/>
              </a:rPr>
              <a:t>=</a:t>
            </a:r>
            <a:r>
              <a:rPr lang="zh-CN" altLang="en-US" sz="2400" b="1" dirty="0">
                <a:ea typeface="楷体_GB2312" pitchFamily="1" charset="-122"/>
              </a:rPr>
              <a:t>慢性肾功能衰竭  </a:t>
            </a:r>
            <a:r>
              <a:rPr lang="en-US" altLang="zh-CN" sz="2400" b="1" dirty="0">
                <a:ea typeface="楷体_GB2312" pitchFamily="1" charset="-122"/>
              </a:rPr>
              <a:t>(</a:t>
            </a:r>
            <a:r>
              <a:rPr lang="zh-CN" altLang="en-US" sz="2400" b="1" dirty="0">
                <a:ea typeface="楷体_GB2312" pitchFamily="1" charset="-122"/>
              </a:rPr>
              <a:t>限定条件</a:t>
            </a:r>
            <a:r>
              <a:rPr lang="en-US" altLang="zh-CN" sz="2400" b="1" dirty="0">
                <a:ea typeface="楷体_GB2312" pitchFamily="1" charset="-122"/>
              </a:rPr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万方（高级检索）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主题</a:t>
            </a:r>
            <a:r>
              <a:rPr lang="en-US" altLang="zh-CN" sz="2400" b="1" dirty="0">
                <a:ea typeface="楷体_GB2312" pitchFamily="1" charset="-122"/>
              </a:rPr>
              <a:t>=</a:t>
            </a:r>
            <a:r>
              <a:rPr lang="zh-CN" altLang="en-US" sz="2400" b="1" dirty="0">
                <a:ea typeface="楷体_GB2312" pitchFamily="1" charset="-122"/>
              </a:rPr>
              <a:t>中毒 </a:t>
            </a:r>
            <a:r>
              <a:rPr lang="en-US" altLang="zh-CN" sz="2400" b="1" dirty="0">
                <a:ea typeface="楷体_GB2312" pitchFamily="1" charset="-122"/>
              </a:rPr>
              <a:t>AND </a:t>
            </a:r>
            <a:r>
              <a:rPr lang="zh-CN" altLang="en-US" sz="2400" b="1" dirty="0">
                <a:ea typeface="楷体_GB2312" pitchFamily="1" charset="-122"/>
              </a:rPr>
              <a:t>主题</a:t>
            </a:r>
            <a:r>
              <a:rPr lang="en-US" altLang="zh-CN" sz="2400" b="1" dirty="0">
                <a:ea typeface="楷体_GB2312" pitchFamily="1" charset="-122"/>
              </a:rPr>
              <a:t>=</a:t>
            </a:r>
            <a:r>
              <a:rPr lang="zh-CN" altLang="en-US" sz="2400" b="1" dirty="0">
                <a:ea typeface="楷体_GB2312" pitchFamily="1" charset="-122"/>
              </a:rPr>
              <a:t>慢性肾功能衰竭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(</a:t>
            </a:r>
            <a:r>
              <a:rPr lang="zh-CN" altLang="en-US" sz="2400" b="1" dirty="0">
                <a:ea typeface="楷体_GB2312" pitchFamily="1" charset="-122"/>
              </a:rPr>
              <a:t>限定条件</a:t>
            </a:r>
            <a:r>
              <a:rPr lang="en-US" altLang="zh-CN" sz="2400" b="1" dirty="0">
                <a:ea typeface="楷体_GB2312" pitchFamily="1" charset="-122"/>
              </a:rPr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百度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中毒 慢性肾功能衰竭 </a:t>
            </a:r>
            <a:r>
              <a:rPr lang="en-US" altLang="zh-CN" sz="2400" b="1" dirty="0" err="1">
                <a:ea typeface="楷体_GB2312" pitchFamily="1" charset="-122"/>
              </a:rPr>
              <a:t>filetype:pdf</a:t>
            </a:r>
            <a:endParaRPr lang="en-US" altLang="zh-CN" sz="2400" b="1" dirty="0">
              <a:ea typeface="楷体_GB2312" pitchFamily="1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400" b="1" dirty="0">
              <a:ea typeface="楷体_GB2312" pitchFamily="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4682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第一章 认识医学文献检索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21480BA-52D7-4AD3-BBC1-F4E8903FD55C}"/>
              </a:ext>
            </a:extLst>
          </p:cNvPr>
          <p:cNvSpPr/>
          <p:nvPr/>
        </p:nvSpPr>
        <p:spPr>
          <a:xfrm>
            <a:off x="175929" y="1380365"/>
            <a:ext cx="3708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/>
              <a:t>第二节  文献检索基础知识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C5F9646-323C-4E1D-BCAC-52B507F43426}"/>
              </a:ext>
            </a:extLst>
          </p:cNvPr>
          <p:cNvSpPr/>
          <p:nvPr/>
        </p:nvSpPr>
        <p:spPr>
          <a:xfrm>
            <a:off x="740616" y="1963590"/>
            <a:ext cx="68404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信息、知识、情报与文献的概念理解   </a:t>
            </a:r>
          </a:p>
          <a:p>
            <a:pPr>
              <a:lnSpc>
                <a:spcPct val="20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知识的分类、情报的属性、文献的作用</a:t>
            </a:r>
          </a:p>
          <a:p>
            <a:pPr>
              <a:lnSpc>
                <a:spcPct val="20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文献的类型</a:t>
            </a:r>
          </a:p>
          <a:p>
            <a:pPr>
              <a:lnSpc>
                <a:spcPct val="20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按载体类型划分</a:t>
            </a:r>
          </a:p>
          <a:p>
            <a:pPr>
              <a:lnSpc>
                <a:spcPct val="20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按加工深度（文献级别）划分（注意</a:t>
            </a:r>
            <a:r>
              <a:rPr lang="zh-CN" altLang="en-US" sz="2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举例、特点</a:t>
            </a: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）</a:t>
            </a:r>
          </a:p>
          <a:p>
            <a:pPr>
              <a:lnSpc>
                <a:spcPct val="20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按出版形式划分（图书、期刊的特点）</a:t>
            </a:r>
          </a:p>
        </p:txBody>
      </p:sp>
    </p:spTree>
    <p:extLst>
      <p:ext uri="{BB962C8B-B14F-4D97-AF65-F5344CB8AC3E}">
        <p14:creationId xmlns:p14="http://schemas.microsoft.com/office/powerpoint/2010/main" val="2802257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检索步骤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175929" y="1880906"/>
            <a:ext cx="8390196" cy="5021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一、选择**数据库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二、选择**检索途径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三、选择**字段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四、选择**逻辑关系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五、选择**字段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六、选择年限等其它限制选项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七、执行检索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八、检索结果筛选（如有）</a:t>
            </a:r>
          </a:p>
          <a:p>
            <a:pPr>
              <a:lnSpc>
                <a:spcPct val="150000"/>
              </a:lnSpc>
              <a:defRPr/>
            </a:pPr>
            <a:endParaRPr lang="en-US" altLang="zh-CN" sz="2400" b="1" dirty="0">
              <a:ea typeface="楷体_GB2312" pitchFamily="1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DC6D2CC-752D-4EE7-BEF3-7A1BB72F6E52}"/>
              </a:ext>
            </a:extLst>
          </p:cNvPr>
          <p:cNvSpPr/>
          <p:nvPr/>
        </p:nvSpPr>
        <p:spPr>
          <a:xfrm>
            <a:off x="-16431" y="1438176"/>
            <a:ext cx="172354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zh-CN" altLang="en-US" sz="2400" b="1" dirty="0">
                <a:solidFill>
                  <a:schemeClr val="tx2"/>
                </a:solidFill>
              </a:rPr>
              <a:t>全文数据库</a:t>
            </a:r>
          </a:p>
        </p:txBody>
      </p:sp>
    </p:spTree>
    <p:extLst>
      <p:ext uri="{BB962C8B-B14F-4D97-AF65-F5344CB8AC3E}">
        <p14:creationId xmlns:p14="http://schemas.microsoft.com/office/powerpoint/2010/main" val="1480133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检索步骤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175929" y="1880906"/>
            <a:ext cx="83901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1.</a:t>
            </a:r>
            <a:r>
              <a:rPr lang="zh-CN" altLang="en-US" sz="2400" b="1" dirty="0">
                <a:ea typeface="楷体_GB2312" pitchFamily="1" charset="-122"/>
              </a:rPr>
              <a:t>确定主题检索途径，进入主题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词</a:t>
            </a:r>
            <a:r>
              <a:rPr lang="zh-CN" altLang="en-US" sz="2400" b="1" dirty="0">
                <a:ea typeface="楷体_GB2312" pitchFamily="1" charset="-122"/>
              </a:rPr>
              <a:t>检索界面。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2.</a:t>
            </a:r>
            <a:r>
              <a:rPr lang="zh-CN" altLang="en-US" sz="2400" b="1" dirty="0">
                <a:ea typeface="楷体_GB2312" pitchFamily="1" charset="-122"/>
              </a:rPr>
              <a:t>在检索输入框中输入主题词</a:t>
            </a:r>
            <a:r>
              <a:rPr lang="en-US" altLang="zh-CN" sz="2400" b="1" dirty="0">
                <a:ea typeface="楷体_GB2312" pitchFamily="1" charset="-122"/>
              </a:rPr>
              <a:t>A</a:t>
            </a:r>
            <a:r>
              <a:rPr lang="zh-CN" altLang="en-US" sz="2400" b="1" dirty="0">
                <a:ea typeface="楷体_GB2312" pitchFamily="1" charset="-122"/>
              </a:rPr>
              <a:t>，（选择是否加权、是否扩展）选择副主题词，点击“发送到检索框”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3.</a:t>
            </a:r>
            <a:r>
              <a:rPr lang="zh-CN" altLang="en-US" sz="2400" b="1" dirty="0">
                <a:ea typeface="楷体_GB2312" pitchFamily="1" charset="-122"/>
              </a:rPr>
              <a:t>在检索输入框中输入主题词</a:t>
            </a:r>
            <a:r>
              <a:rPr lang="en-US" altLang="zh-CN" sz="2400" b="1" dirty="0">
                <a:ea typeface="楷体_GB2312" pitchFamily="1" charset="-122"/>
              </a:rPr>
              <a:t>B</a:t>
            </a:r>
            <a:r>
              <a:rPr lang="zh-CN" altLang="en-US" sz="2400" b="1" dirty="0">
                <a:ea typeface="楷体_GB2312" pitchFamily="1" charset="-122"/>
              </a:rPr>
              <a:t>，（选择是否加权、是否扩展）选择副主题词，选择适当的逻辑组配，点击“发送到检索框”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4.</a:t>
            </a:r>
            <a:r>
              <a:rPr lang="zh-CN" altLang="en-US" sz="2400" b="1" dirty="0">
                <a:ea typeface="楷体_GB2312" pitchFamily="1" charset="-122"/>
              </a:rPr>
              <a:t>点击“主题检索” 得到检索结果。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5. </a:t>
            </a:r>
            <a:r>
              <a:rPr lang="zh-CN" altLang="en-US" sz="2400" b="1" dirty="0">
                <a:ea typeface="楷体_GB2312" pitchFamily="1" charset="-122"/>
              </a:rPr>
              <a:t>对检索结果进行筛选（如有必要）。</a:t>
            </a:r>
          </a:p>
          <a:p>
            <a:pPr>
              <a:lnSpc>
                <a:spcPct val="150000"/>
              </a:lnSpc>
              <a:defRPr/>
            </a:pPr>
            <a:endParaRPr lang="en-US" altLang="zh-CN" sz="2400" b="1" dirty="0">
              <a:ea typeface="楷体_GB2312" pitchFamily="1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DC6D2CC-752D-4EE7-BEF3-7A1BB72F6E52}"/>
              </a:ext>
            </a:extLst>
          </p:cNvPr>
          <p:cNvSpPr/>
          <p:nvPr/>
        </p:nvSpPr>
        <p:spPr>
          <a:xfrm>
            <a:off x="-121641" y="1341137"/>
            <a:ext cx="3252815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altLang="zh-CN" sz="2400" b="1" dirty="0">
                <a:solidFill>
                  <a:schemeClr val="tx2"/>
                </a:solidFill>
              </a:rPr>
              <a:t>CBM</a:t>
            </a:r>
            <a:r>
              <a:rPr lang="zh-CN" altLang="en-US" sz="2400" b="1" dirty="0">
                <a:solidFill>
                  <a:schemeClr val="tx2"/>
                </a:solidFill>
              </a:rPr>
              <a:t>主题途径检索步骤</a:t>
            </a:r>
          </a:p>
        </p:txBody>
      </p:sp>
    </p:spTree>
    <p:extLst>
      <p:ext uri="{BB962C8B-B14F-4D97-AF65-F5344CB8AC3E}">
        <p14:creationId xmlns:p14="http://schemas.microsoft.com/office/powerpoint/2010/main" val="2551707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检索步骤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175929" y="1880906"/>
            <a:ext cx="83901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1.</a:t>
            </a:r>
            <a:r>
              <a:rPr lang="zh-CN" altLang="en-US" sz="2400" b="1" dirty="0">
                <a:ea typeface="楷体_GB2312" pitchFamily="1" charset="-122"/>
              </a:rPr>
              <a:t>确定主题</a:t>
            </a:r>
            <a:r>
              <a:rPr lang="en-US" altLang="zh-CN" sz="2400" b="1" dirty="0">
                <a:ea typeface="楷体_GB2312" pitchFamily="1" charset="-122"/>
              </a:rPr>
              <a:t>(MESH)</a:t>
            </a:r>
            <a:r>
              <a:rPr lang="zh-CN" altLang="en-US" sz="2400" b="1" dirty="0">
                <a:ea typeface="楷体_GB2312" pitchFamily="1" charset="-122"/>
              </a:rPr>
              <a:t>检索途径，进入主题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词</a:t>
            </a:r>
            <a:r>
              <a:rPr lang="zh-CN" altLang="en-US" sz="2400" b="1" dirty="0">
                <a:ea typeface="楷体_GB2312" pitchFamily="1" charset="-122"/>
              </a:rPr>
              <a:t>检索界面。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2.</a:t>
            </a:r>
            <a:r>
              <a:rPr lang="zh-CN" altLang="en-US" sz="2400" b="1" dirty="0">
                <a:ea typeface="楷体_GB2312" pitchFamily="1" charset="-122"/>
              </a:rPr>
              <a:t>在检索输入框中输入主题词</a:t>
            </a:r>
            <a:r>
              <a:rPr lang="en-US" altLang="zh-CN" sz="2400" b="1" dirty="0">
                <a:ea typeface="楷体_GB2312" pitchFamily="1" charset="-122"/>
              </a:rPr>
              <a:t>A</a:t>
            </a:r>
            <a:r>
              <a:rPr lang="zh-CN" altLang="en-US" sz="2400" b="1" dirty="0">
                <a:ea typeface="楷体_GB2312" pitchFamily="1" charset="-122"/>
              </a:rPr>
              <a:t>，（选择是否加权、是否扩展）选择副主题词，点击“ </a:t>
            </a:r>
            <a:r>
              <a:rPr lang="en-US" altLang="zh-CN" sz="2400" b="1" dirty="0">
                <a:ea typeface="楷体_GB2312" pitchFamily="1" charset="-122"/>
              </a:rPr>
              <a:t>Add to search builder”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3.</a:t>
            </a:r>
            <a:r>
              <a:rPr lang="zh-CN" altLang="en-US" sz="2400" b="1" dirty="0">
                <a:ea typeface="楷体_GB2312" pitchFamily="1" charset="-122"/>
              </a:rPr>
              <a:t>在检索输入框中输入主题词</a:t>
            </a:r>
            <a:r>
              <a:rPr lang="en-US" altLang="zh-CN" sz="2400" b="1" dirty="0">
                <a:ea typeface="楷体_GB2312" pitchFamily="1" charset="-122"/>
              </a:rPr>
              <a:t>B</a:t>
            </a:r>
            <a:r>
              <a:rPr lang="zh-CN" altLang="en-US" sz="2400" b="1" dirty="0">
                <a:ea typeface="楷体_GB2312" pitchFamily="1" charset="-122"/>
              </a:rPr>
              <a:t>，（选择是否加权、是否扩展）选择副主题词，选择适当的逻辑组配，点击“ </a:t>
            </a:r>
            <a:r>
              <a:rPr lang="en-US" altLang="zh-CN" sz="2400" b="1" dirty="0">
                <a:ea typeface="楷体_GB2312" pitchFamily="1" charset="-122"/>
              </a:rPr>
              <a:t>Add to search builder”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4.</a:t>
            </a:r>
            <a:r>
              <a:rPr lang="zh-CN" altLang="en-US" sz="2400" b="1" dirty="0">
                <a:ea typeface="楷体_GB2312" pitchFamily="1" charset="-122"/>
              </a:rPr>
              <a:t>点击“</a:t>
            </a:r>
            <a:r>
              <a:rPr lang="en-US" altLang="zh-CN" sz="2400" b="1" dirty="0">
                <a:ea typeface="楷体_GB2312" pitchFamily="1" charset="-122"/>
              </a:rPr>
              <a:t>Search </a:t>
            </a:r>
            <a:r>
              <a:rPr lang="en-US" altLang="zh-CN" sz="2400" b="1" dirty="0" err="1">
                <a:ea typeface="楷体_GB2312" pitchFamily="1" charset="-122"/>
              </a:rPr>
              <a:t>pubmed</a:t>
            </a:r>
            <a:r>
              <a:rPr lang="en-US" altLang="zh-CN" sz="2400" b="1" dirty="0">
                <a:ea typeface="楷体_GB2312" pitchFamily="1" charset="-122"/>
              </a:rPr>
              <a:t>” </a:t>
            </a:r>
            <a:r>
              <a:rPr lang="zh-CN" altLang="en-US" sz="2400" b="1" dirty="0">
                <a:ea typeface="楷体_GB2312" pitchFamily="1" charset="-122"/>
              </a:rPr>
              <a:t>得到检索结果。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5. </a:t>
            </a:r>
            <a:r>
              <a:rPr lang="zh-CN" altLang="en-US" sz="2400" b="1" dirty="0">
                <a:ea typeface="楷体_GB2312" pitchFamily="1" charset="-122"/>
              </a:rPr>
              <a:t>对检索结果进行筛选</a:t>
            </a:r>
            <a:r>
              <a:rPr lang="en-US" altLang="zh-CN" sz="2400" b="1" dirty="0">
                <a:ea typeface="楷体_GB2312" pitchFamily="1" charset="-122"/>
              </a:rPr>
              <a:t>filters </a:t>
            </a:r>
            <a:r>
              <a:rPr lang="zh-CN" altLang="en-US" sz="2400" b="1" dirty="0">
                <a:ea typeface="楷体_GB2312" pitchFamily="1" charset="-122"/>
              </a:rPr>
              <a:t>（如有必要）。</a:t>
            </a:r>
          </a:p>
          <a:p>
            <a:pPr>
              <a:lnSpc>
                <a:spcPct val="150000"/>
              </a:lnSpc>
              <a:defRPr/>
            </a:pPr>
            <a:endParaRPr lang="en-US" altLang="zh-CN" sz="2400" b="1" dirty="0">
              <a:ea typeface="楷体_GB2312" pitchFamily="1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DC6D2CC-752D-4EE7-BEF3-7A1BB72F6E52}"/>
              </a:ext>
            </a:extLst>
          </p:cNvPr>
          <p:cNvSpPr/>
          <p:nvPr/>
        </p:nvSpPr>
        <p:spPr>
          <a:xfrm>
            <a:off x="38552" y="1341137"/>
            <a:ext cx="4019050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altLang="zh-CN" sz="2400" b="1" dirty="0" err="1">
                <a:solidFill>
                  <a:schemeClr val="tx2"/>
                </a:solidFill>
              </a:rPr>
              <a:t>Pubmed</a:t>
            </a:r>
            <a:r>
              <a:rPr lang="zh-CN" altLang="en-US" sz="2400" b="1" dirty="0">
                <a:solidFill>
                  <a:schemeClr val="tx2"/>
                </a:solidFill>
              </a:rPr>
              <a:t>主题词途径检索步骤</a:t>
            </a:r>
          </a:p>
        </p:txBody>
      </p:sp>
    </p:spTree>
    <p:extLst>
      <p:ext uri="{BB962C8B-B14F-4D97-AF65-F5344CB8AC3E}">
        <p14:creationId xmlns:p14="http://schemas.microsoft.com/office/powerpoint/2010/main" val="35200299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注意</a:t>
            </a:r>
            <a:endParaRPr lang="en-US" altLang="zh-CN" sz="2400" b="1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175929" y="1880906"/>
            <a:ext cx="8390196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上机练习主要考查：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   检索途径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   检索方法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   需注意的问题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所有数据库内容以实际讲课时内容为准。</a:t>
            </a:r>
          </a:p>
          <a:p>
            <a:pPr>
              <a:lnSpc>
                <a:spcPct val="150000"/>
              </a:lnSpc>
              <a:defRPr/>
            </a:pPr>
            <a:endParaRPr lang="en-US" altLang="zh-CN" sz="2400" b="1" dirty="0">
              <a:ea typeface="楷体_GB2312" pitchFamily="1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DC6D2CC-752D-4EE7-BEF3-7A1BB72F6E52}"/>
              </a:ext>
            </a:extLst>
          </p:cNvPr>
          <p:cNvSpPr/>
          <p:nvPr/>
        </p:nvSpPr>
        <p:spPr>
          <a:xfrm>
            <a:off x="-121641" y="1341137"/>
            <a:ext cx="3252815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altLang="zh-CN" sz="2400" b="1" dirty="0">
                <a:solidFill>
                  <a:schemeClr val="tx2"/>
                </a:solidFill>
              </a:rPr>
              <a:t>CBM</a:t>
            </a:r>
            <a:r>
              <a:rPr lang="zh-CN" altLang="en-US" sz="2400" b="1" dirty="0">
                <a:solidFill>
                  <a:schemeClr val="tx2"/>
                </a:solidFill>
              </a:rPr>
              <a:t>主题途径检索步骤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3DC6A0E-173D-4987-8463-EB7B07E62395}"/>
              </a:ext>
            </a:extLst>
          </p:cNvPr>
          <p:cNvSpPr/>
          <p:nvPr/>
        </p:nvSpPr>
        <p:spPr>
          <a:xfrm>
            <a:off x="262279" y="5332197"/>
            <a:ext cx="4368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b="1" dirty="0">
                <a:latin typeface="黑体" pitchFamily="2" charset="-122"/>
                <a:ea typeface="黑体" pitchFamily="2" charset="-122"/>
              </a:rPr>
              <a:t>题型：填空、单项选择、简答、案例检索</a:t>
            </a:r>
            <a:endParaRPr lang="zh-CN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707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A27E6A86-36D6-48CD-B168-02AC9DBB17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0754"/>
            <a:ext cx="9144000" cy="51435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89C5B42F-137E-4A25-BEF7-6FE520D045D6}"/>
              </a:ext>
            </a:extLst>
          </p:cNvPr>
          <p:cNvSpPr txBox="1"/>
          <p:nvPr/>
        </p:nvSpPr>
        <p:spPr>
          <a:xfrm>
            <a:off x="4133419" y="1726405"/>
            <a:ext cx="87716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350" dirty="0">
                <a:solidFill>
                  <a:schemeClr val="bg1"/>
                </a:solidFill>
              </a:rPr>
              <a:t>感谢观看</a:t>
            </a:r>
            <a:endParaRPr lang="en-US" altLang="zh-CN" sz="1350" dirty="0">
              <a:solidFill>
                <a:schemeClr val="bg1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CBD4E6F-384C-496F-BBD1-739B17FF8601}"/>
              </a:ext>
            </a:extLst>
          </p:cNvPr>
          <p:cNvSpPr txBox="1"/>
          <p:nvPr/>
        </p:nvSpPr>
        <p:spPr>
          <a:xfrm>
            <a:off x="3111665" y="2068758"/>
            <a:ext cx="2920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bg1"/>
                </a:solidFill>
              </a:rPr>
              <a:t>THANK YOU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931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二、文献检索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C5F9646-323C-4E1D-BCAC-52B507F43426}"/>
              </a:ext>
            </a:extLst>
          </p:cNvPr>
          <p:cNvSpPr/>
          <p:nvPr/>
        </p:nvSpPr>
        <p:spPr>
          <a:xfrm>
            <a:off x="580291" y="1731163"/>
            <a:ext cx="67700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（一）文献检索的定义（广义和狭义）</a:t>
            </a:r>
          </a:p>
          <a:p>
            <a:pPr>
              <a:lnSpc>
                <a:spcPct val="20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（二）文献检索的原理</a:t>
            </a:r>
          </a:p>
          <a:p>
            <a:pPr>
              <a:lnSpc>
                <a:spcPct val="20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（三）检索过程不匹配的原因（了解</a:t>
            </a:r>
            <a:r>
              <a:rPr lang="zh-CN" altLang="en-US" sz="24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920915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三、检索语言与检索途径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C5F9646-323C-4E1D-BCAC-52B507F43426}"/>
              </a:ext>
            </a:extLst>
          </p:cNvPr>
          <p:cNvSpPr/>
          <p:nvPr/>
        </p:nvSpPr>
        <p:spPr>
          <a:xfrm>
            <a:off x="410474" y="1330871"/>
            <a:ext cx="78844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（一）检索语言的类型</a:t>
            </a:r>
          </a:p>
          <a:p>
            <a:pPr>
              <a:lnSpc>
                <a:spcPct val="20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描述文献信息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外表特征</a:t>
            </a: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的检索语言</a:t>
            </a:r>
          </a:p>
          <a:p>
            <a:pPr>
              <a:lnSpc>
                <a:spcPct val="20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描述文献信息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内容特征</a:t>
            </a: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的检索语言</a:t>
            </a:r>
          </a:p>
          <a:p>
            <a:pPr>
              <a:lnSpc>
                <a:spcPct val="200000"/>
              </a:lnSpc>
            </a:pPr>
            <a:r>
              <a:rPr lang="en-US" altLang="zh-CN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	</a:t>
            </a: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１</a:t>
            </a:r>
            <a:r>
              <a:rPr lang="en-US" altLang="zh-CN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.</a:t>
            </a: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分类检索语言（常用的分类法）</a:t>
            </a:r>
          </a:p>
          <a:p>
            <a:pPr>
              <a:lnSpc>
                <a:spcPct val="200000"/>
              </a:lnSpc>
            </a:pPr>
            <a:r>
              <a:rPr lang="en-US" altLang="zh-CN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	</a:t>
            </a: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２．主题检索语言</a:t>
            </a:r>
          </a:p>
          <a:p>
            <a:pPr>
              <a:lnSpc>
                <a:spcPct val="20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en-US" altLang="zh-CN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1</a:t>
            </a: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）主题检索语言的分类</a:t>
            </a:r>
          </a:p>
          <a:p>
            <a:pPr>
              <a:lnSpc>
                <a:spcPct val="20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en-US" altLang="zh-CN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2</a:t>
            </a: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）主题词和关键词的概念、区别以及之间的关系</a:t>
            </a:r>
          </a:p>
        </p:txBody>
      </p:sp>
    </p:spTree>
    <p:extLst>
      <p:ext uri="{BB962C8B-B14F-4D97-AF65-F5344CB8AC3E}">
        <p14:creationId xmlns:p14="http://schemas.microsoft.com/office/powerpoint/2010/main" val="18444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检索语言与检索途径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C5F9646-323C-4E1D-BCAC-52B507F43426}"/>
              </a:ext>
            </a:extLst>
          </p:cNvPr>
          <p:cNvSpPr/>
          <p:nvPr/>
        </p:nvSpPr>
        <p:spPr>
          <a:xfrm>
            <a:off x="580291" y="1731163"/>
            <a:ext cx="677007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医学主题词表（</a:t>
            </a:r>
            <a:r>
              <a:rPr lang="en-US" altLang="zh-CN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MESH</a:t>
            </a: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r>
              <a:rPr lang="en-US" altLang="zh-CN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医学主题词表</a:t>
            </a:r>
            <a:r>
              <a:rPr lang="en-US" altLang="zh-CN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介绍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（一）主题词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（二）树状结构号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（三）限定词（副主题词）</a:t>
            </a:r>
          </a:p>
        </p:txBody>
      </p:sp>
    </p:spTree>
    <p:extLst>
      <p:ext uri="{BB962C8B-B14F-4D97-AF65-F5344CB8AC3E}">
        <p14:creationId xmlns:p14="http://schemas.microsoft.com/office/powerpoint/2010/main" val="3738121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10614" y="1054148"/>
            <a:ext cx="7969790" cy="583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latin typeface="HelveticaExt-Normal"/>
              </a:rPr>
              <a:t>（二）检索途径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C5F9646-323C-4E1D-BCAC-52B507F43426}"/>
              </a:ext>
            </a:extLst>
          </p:cNvPr>
          <p:cNvSpPr/>
          <p:nvPr/>
        </p:nvSpPr>
        <p:spPr>
          <a:xfrm>
            <a:off x="509952" y="1732841"/>
            <a:ext cx="6770078" cy="559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常用的信息检索途径。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8170C56-0DAD-4377-A652-54176FFB69CC}"/>
              </a:ext>
            </a:extLst>
          </p:cNvPr>
          <p:cNvSpPr/>
          <p:nvPr/>
        </p:nvSpPr>
        <p:spPr>
          <a:xfrm>
            <a:off x="248695" y="2493287"/>
            <a:ext cx="6770078" cy="589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/>
              <a:t>四、检索技术</a:t>
            </a:r>
          </a:p>
        </p:txBody>
      </p:sp>
      <p:pic>
        <p:nvPicPr>
          <p:cNvPr id="7" name="图片 1">
            <a:extLst>
              <a:ext uri="{FF2B5EF4-FFF2-40B4-BE49-F238E27FC236}">
                <a16:creationId xmlns:a16="http://schemas.microsoft.com/office/drawing/2014/main" id="{960567CD-724C-49E3-8733-29AE6D0A8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79" y="3126342"/>
            <a:ext cx="3236912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9123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五、检索步骤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527537" y="1677575"/>
            <a:ext cx="663819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文献检索的步骤</a:t>
            </a:r>
            <a:endParaRPr lang="en-US" altLang="zh-CN" sz="2400" b="1" dirty="0">
              <a:ea typeface="楷体_GB2312" pitchFamily="1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altLang="zh-CN" sz="2400" b="1" dirty="0">
                <a:ea typeface="楷体_GB2312" pitchFamily="1" charset="-122"/>
              </a:rPr>
              <a:t>    </a:t>
            </a:r>
            <a:r>
              <a:rPr lang="zh-CN" altLang="en-US" sz="2400" b="1" dirty="0">
                <a:ea typeface="楷体_GB2312" pitchFamily="1" charset="-122"/>
              </a:rPr>
              <a:t>（产生误检的原因、提高查全率和查准率的方法、扩大检索范围、缩小检索范围、获取原始文献的方法）</a:t>
            </a:r>
            <a:endParaRPr lang="en-US" altLang="zh-CN" sz="2400" b="1" dirty="0">
              <a:ea typeface="楷体_GB2312" pitchFamily="1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endParaRPr lang="en-US" altLang="zh-CN" sz="2400" b="1" dirty="0">
              <a:ea typeface="楷体_GB2312" pitchFamily="1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zh-CN" altLang="en-US" sz="2400" b="1" dirty="0">
                <a:ea typeface="楷体_GB2312" pitchFamily="1" charset="-122"/>
              </a:rPr>
              <a:t>检索效果评价</a:t>
            </a:r>
            <a:endParaRPr lang="en-US" altLang="zh-CN" sz="2400" b="1" dirty="0">
              <a:ea typeface="楷体_GB2312" pitchFamily="1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查全率和查准率（</a:t>
            </a:r>
            <a:r>
              <a:rPr lang="zh-CN" altLang="en-US" sz="2400" b="1" dirty="0">
                <a:solidFill>
                  <a:srgbClr val="FF0000"/>
                </a:solidFill>
                <a:ea typeface="楷体_GB2312" pitchFamily="1" charset="-122"/>
              </a:rPr>
              <a:t>计算公式</a:t>
            </a:r>
            <a:r>
              <a:rPr lang="zh-CN" altLang="en-US" sz="2400" b="1" dirty="0">
                <a:ea typeface="楷体_GB2312" pitchFamily="1" charset="-122"/>
              </a:rPr>
              <a:t>）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58883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第三节  文献数据库基础知识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518745" y="1642405"/>
            <a:ext cx="663819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二、文献数据库的结构</a:t>
            </a:r>
          </a:p>
          <a:p>
            <a:pPr>
              <a:lnSpc>
                <a:spcPct val="20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三、文献数据库的类型（常用数据库类型）</a:t>
            </a:r>
          </a:p>
          <a:p>
            <a:pPr>
              <a:lnSpc>
                <a:spcPct val="20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四、文献数据库的选择（了解）</a:t>
            </a:r>
          </a:p>
        </p:txBody>
      </p:sp>
    </p:spTree>
    <p:extLst>
      <p:ext uri="{BB962C8B-B14F-4D97-AF65-F5344CB8AC3E}">
        <p14:creationId xmlns:p14="http://schemas.microsoft.com/office/powerpoint/2010/main" val="425206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86D31D90-3CC7-4838-8009-A2861F440CAF}"/>
              </a:ext>
            </a:extLst>
          </p:cNvPr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2563A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zh-CN" altLang="en-US" sz="1350" dirty="0">
              <a:solidFill>
                <a:prstClr val="white"/>
              </a:solidFill>
              <a:latin typeface="HelveticaExt-Normal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D29EC05-A219-4A8F-B530-F27E869387B2}"/>
              </a:ext>
            </a:extLst>
          </p:cNvPr>
          <p:cNvSpPr txBox="1"/>
          <p:nvPr/>
        </p:nvSpPr>
        <p:spPr>
          <a:xfrm>
            <a:off x="175929" y="342270"/>
            <a:ext cx="7969790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prstClr val="white"/>
                </a:solidFill>
                <a:latin typeface="HelveticaExt-Normal"/>
              </a:rPr>
              <a:t>第二章    图书馆资源与服务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D8349B-0E31-4536-A057-C2D3220BED28}"/>
              </a:ext>
            </a:extLst>
          </p:cNvPr>
          <p:cNvSpPr/>
          <p:nvPr/>
        </p:nvSpPr>
        <p:spPr>
          <a:xfrm>
            <a:off x="474783" y="1616028"/>
            <a:ext cx="6638193" cy="2203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zh-CN" altLang="en-US" sz="2400" b="1" dirty="0">
                <a:ea typeface="楷体_GB2312" pitchFamily="1" charset="-122"/>
              </a:rPr>
              <a:t>电子图书检索与利用</a:t>
            </a:r>
          </a:p>
          <a:p>
            <a:pPr>
              <a:lnSpc>
                <a:spcPct val="20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	1</a:t>
            </a:r>
            <a:r>
              <a:rPr lang="zh-CN" altLang="en-US" sz="2400" b="1" dirty="0">
                <a:ea typeface="楷体_GB2312" pitchFamily="1" charset="-122"/>
              </a:rPr>
              <a:t>、超星读秀检索方法</a:t>
            </a:r>
          </a:p>
          <a:p>
            <a:pPr>
              <a:lnSpc>
                <a:spcPct val="200000"/>
              </a:lnSpc>
              <a:defRPr/>
            </a:pPr>
            <a:r>
              <a:rPr lang="en-US" altLang="zh-CN" sz="2400" b="1" dirty="0">
                <a:ea typeface="楷体_GB2312" pitchFamily="1" charset="-122"/>
              </a:rPr>
              <a:t>	2</a:t>
            </a:r>
            <a:r>
              <a:rPr lang="zh-CN" altLang="en-US" sz="2400" b="1" dirty="0">
                <a:ea typeface="楷体_GB2312" pitchFamily="1" charset="-122"/>
              </a:rPr>
              <a:t>、读秀图书的获取方式。</a:t>
            </a:r>
          </a:p>
        </p:txBody>
      </p:sp>
    </p:spTree>
    <p:extLst>
      <p:ext uri="{BB962C8B-B14F-4D97-AF65-F5344CB8AC3E}">
        <p14:creationId xmlns:p14="http://schemas.microsoft.com/office/powerpoint/2010/main" val="1338474690"/>
      </p:ext>
    </p:extLst>
  </p:cSld>
  <p:clrMapOvr>
    <a:masterClrMapping/>
  </p:clrMapOvr>
</p:sld>
</file>

<file path=ppt/theme/theme1.xml><?xml version="1.0" encoding="utf-8"?>
<a:theme xmlns:a="http://schemas.openxmlformats.org/drawingml/2006/main" name="APP产品介绍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5215</TotalTime>
  <Words>1314</Words>
  <Application>Microsoft Office PowerPoint</Application>
  <PresentationFormat>全屏显示(4:3)</PresentationFormat>
  <Paragraphs>189</Paragraphs>
  <Slides>24</Slides>
  <Notes>22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  <vt:variant>
        <vt:lpstr>自定义放映</vt:lpstr>
      </vt:variant>
      <vt:variant>
        <vt:i4>2</vt:i4>
      </vt:variant>
    </vt:vector>
  </HeadingPairs>
  <TitlesOfParts>
    <vt:vector size="36" baseType="lpstr">
      <vt:lpstr>HelveticaExt-Normal</vt:lpstr>
      <vt:lpstr>等线</vt:lpstr>
      <vt:lpstr>等线 Light</vt:lpstr>
      <vt:lpstr>黑体</vt:lpstr>
      <vt:lpstr>楷体_GB2312</vt:lpstr>
      <vt:lpstr>Arial</vt:lpstr>
      <vt:lpstr>Calibri</vt:lpstr>
      <vt:lpstr>Calibri Light</vt:lpstr>
      <vt:lpstr>Wingdings</vt:lpstr>
      <vt:lpstr>APP产品介绍主题​​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自定义放映 1</vt:lpstr>
      <vt:lpstr>OKPlus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云蛟 邵</dc:creator>
  <cp:lastModifiedBy>Administrator</cp:lastModifiedBy>
  <cp:revision>559</cp:revision>
  <dcterms:created xsi:type="dcterms:W3CDTF">2019-05-05T12:57:03Z</dcterms:created>
  <dcterms:modified xsi:type="dcterms:W3CDTF">2021-11-29T02:12:51Z</dcterms:modified>
</cp:coreProperties>
</file>