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256" r:id="rId5"/>
    <p:sldId id="8865" r:id="rId6"/>
    <p:sldId id="8949" r:id="rId8"/>
    <p:sldId id="8866" r:id="rId9"/>
    <p:sldId id="8869" r:id="rId10"/>
    <p:sldId id="8870" r:id="rId11"/>
    <p:sldId id="8932" r:id="rId12"/>
    <p:sldId id="8872" r:id="rId13"/>
    <p:sldId id="8875" r:id="rId14"/>
    <p:sldId id="8877" r:id="rId15"/>
    <p:sldId id="8876" r:id="rId16"/>
    <p:sldId id="8873" r:id="rId17"/>
    <p:sldId id="8950" r:id="rId18"/>
    <p:sldId id="8920" r:id="rId19"/>
    <p:sldId id="8901" r:id="rId20"/>
    <p:sldId id="8878" r:id="rId21"/>
    <p:sldId id="8943" r:id="rId22"/>
    <p:sldId id="8944" r:id="rId23"/>
    <p:sldId id="8945" r:id="rId24"/>
    <p:sldId id="8946" r:id="rId25"/>
    <p:sldId id="8883" r:id="rId26"/>
    <p:sldId id="8884" r:id="rId27"/>
    <p:sldId id="8940" r:id="rId28"/>
    <p:sldId id="8942" r:id="rId29"/>
    <p:sldId id="8934" r:id="rId30"/>
    <p:sldId id="8947" r:id="rId31"/>
    <p:sldId id="8948" r:id="rId32"/>
    <p:sldId id="8936" r:id="rId33"/>
    <p:sldId id="8937" r:id="rId34"/>
    <p:sldId id="8887" r:id="rId35"/>
    <p:sldId id="8912" r:id="rId36"/>
  </p:sldIdLst>
  <p:sldSz cx="12192000" cy="6858000"/>
  <p:notesSz cx="6858000" cy="9144000"/>
  <p:custShowLst>
    <p:custShow name="自定义放映 1" id="0">
      <p:sldLst>
        <p:sld r:id="rId5"/>
        <p:sld r:id="rId6"/>
        <p:sld r:id="rId9"/>
        <p:sld r:id="rId10"/>
        <p:sld r:id="rId11"/>
        <p:sld r:id="rId13"/>
        <p:sld r:id="rId17"/>
        <p:sld r:id="rId14"/>
        <p:sld r:id="rId16"/>
        <p:sld r:id="rId15"/>
        <p:sld r:id="rId21"/>
        <p:sld r:id="rId26"/>
        <p:sld r:id="rId27"/>
        <p:sld r:id="rId35"/>
      </p:sldLst>
    </p:custShow>
  </p:custShowLst>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51" userDrawn="1">
          <p15:clr>
            <a:srgbClr val="A4A3A4"/>
          </p15:clr>
        </p15:guide>
        <p15:guide id="4" pos="2707" userDrawn="1">
          <p15:clr>
            <a:srgbClr val="A4A3A4"/>
          </p15:clr>
        </p15:guide>
        <p15:guide id="5" pos="4975" userDrawn="1">
          <p15:clr>
            <a:srgbClr val="A4A3A4"/>
          </p15:clr>
        </p15:guide>
        <p15:guide id="6" pos="71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3A9"/>
    <a:srgbClr val="2766AE"/>
    <a:srgbClr val="FCB44C"/>
    <a:srgbClr val="FF4761"/>
    <a:srgbClr val="68000F"/>
    <a:srgbClr val="BC001D"/>
    <a:srgbClr val="33CAFF"/>
    <a:srgbClr val="009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63" d="100"/>
          <a:sy n="63" d="100"/>
        </p:scale>
        <p:origin x="308" y="60"/>
      </p:cViewPr>
      <p:guideLst>
        <p:guide orient="horz" pos="2160"/>
        <p:guide pos="3840"/>
        <p:guide pos="551"/>
        <p:guide pos="2707"/>
        <p:guide pos="4975"/>
        <p:guide pos="7129"/>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0" Type="http://schemas.openxmlformats.org/officeDocument/2006/relationships/tags" Target="tags/tag86.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FF38E-3288-4612-8E6C-CFFE0CF0406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C18CA-114D-4721-B3E7-070A6A45FF0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B73C29-3AF3-4C18-9864-AA02F60BA05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1097280" y="2582334"/>
            <a:ext cx="493776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217920" y="2582334"/>
            <a:ext cx="493776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C2085B-907B-4684-AE56-A030BDE4AEF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a:t>单击此处编辑母版标题样式</a:t>
            </a:r>
            <a:endParaRPr lang="en-US" dirty="0"/>
          </a:p>
        </p:txBody>
      </p:sp>
      <p:sp>
        <p:nvSpPr>
          <p:cNvPr id="3" name="Subtitle 2"/>
          <p:cNvSpPr>
            <a:spLocks noGrp="1"/>
          </p:cNvSpPr>
          <p:nvPr>
            <p:ph type="subTitle" idx="1" hasCustomPrompt="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zh-CN"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1154954" y="2603500"/>
            <a:ext cx="8825659" cy="34163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154954" y="2603500"/>
            <a:ext cx="4825158" cy="3416301"/>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208712" y="2603500"/>
            <a:ext cx="4825159" cy="3416300"/>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1154954" y="3179762"/>
            <a:ext cx="4825158" cy="2840039"/>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781146" y="1447800"/>
            <a:ext cx="5190066" cy="4572000"/>
          </a:xfrm>
        </p:spPr>
        <p:txBody>
          <a:bodyPr anchor="ct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CN" altLang="en-US"/>
              <a:t>单击图标添加图片</a:t>
            </a:r>
            <a:endParaRPr lang="en-US" dirty="0"/>
          </a:p>
        </p:txBody>
      </p:sp>
      <p:sp>
        <p:nvSpPr>
          <p:cNvPr id="4" name="Text Placeholder 3"/>
          <p:cNvSpPr>
            <a:spLocks noGrp="1"/>
          </p:cNvSpPr>
          <p:nvPr>
            <p:ph type="body" sz="half" idx="2" hasCustomPrompt="1"/>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p:cSld name="标题和描述">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CN" altLang="en-US"/>
              <a:t>单击此处编辑母版标题样式</a:t>
            </a:r>
            <a:endParaRPr lang="en-US" dirty="0"/>
          </a:p>
        </p:txBody>
      </p:sp>
      <p:sp>
        <p:nvSpPr>
          <p:cNvPr id="8" name="Text Placeholder 3"/>
          <p:cNvSpPr>
            <a:spLocks noGrp="1"/>
          </p:cNvSpPr>
          <p:nvPr>
            <p:ph type="body" sz="half" idx="2" hasCustomPrompt="1"/>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p:cSld name="带描述的引言">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panose="020B0604020202020204"/>
                <a:cs typeface="Arial" panose="020B0604020202020204"/>
              </a:rPr>
              <a:t>“</a:t>
            </a:r>
            <a:endParaRPr lang="en-US" sz="9600" b="0" i="0" dirty="0">
              <a:solidFill>
                <a:schemeClr val="accent1">
                  <a:lumMod val="60000"/>
                  <a:lumOff val="40000"/>
                </a:schemeClr>
              </a:solidFill>
              <a:latin typeface="Arial" panose="020B0604020202020204"/>
              <a:cs typeface="Arial" panose="020B0604020202020204"/>
            </a:endParaRP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panose="020B0604020202020204"/>
                <a:cs typeface="Arial" panose="020B0604020202020204"/>
              </a:rPr>
              <a:t>”</a:t>
            </a:r>
            <a:endParaRPr lang="en-US" sz="9600" b="0" i="0" dirty="0">
              <a:solidFill>
                <a:schemeClr val="accent1">
                  <a:lumMod val="60000"/>
                  <a:lumOff val="40000"/>
                </a:schemeClr>
              </a:solidFill>
              <a:latin typeface="Arial" panose="020B0604020202020204"/>
              <a:cs typeface="Arial" panose="020B0604020202020204"/>
            </a:endParaRPr>
          </a:p>
        </p:txBody>
      </p:sp>
      <p:sp>
        <p:nvSpPr>
          <p:cNvPr id="2" name="Title 1"/>
          <p:cNvSpPr>
            <a:spLocks noGrp="1"/>
          </p:cNvSpPr>
          <p:nvPr>
            <p:ph type="title"/>
          </p:nvPr>
        </p:nvSpPr>
        <p:spPr>
          <a:xfrm>
            <a:off x="1581878" y="982134"/>
            <a:ext cx="8453906" cy="2696632"/>
          </a:xfrm>
        </p:spPr>
        <p:txBody>
          <a:bodyPr/>
          <a:lstStyle>
            <a:lvl1pPr>
              <a:defRPr sz="4000"/>
            </a:lvl1pPr>
          </a:lstStyle>
          <a:p>
            <a:r>
              <a:rPr lang="zh-CN" altLang="en-US"/>
              <a:t>单击此处编辑母版标题样式</a:t>
            </a:r>
            <a:endParaRPr lang="en-US" dirty="0"/>
          </a:p>
        </p:txBody>
      </p:sp>
      <p:sp>
        <p:nvSpPr>
          <p:cNvPr id="14" name="Text Placeholder 3"/>
          <p:cNvSpPr>
            <a:spLocks noGrp="1"/>
          </p:cNvSpPr>
          <p:nvPr>
            <p:ph type="body" sz="half" idx="13" hasCustomPrompt="1"/>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10" name="Text Placeholder 3"/>
          <p:cNvSpPr>
            <a:spLocks noGrp="1"/>
          </p:cNvSpPr>
          <p:nvPr>
            <p:ph type="body" sz="half" idx="2" hasCustomPrompt="1"/>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6" name="Text Placeholder 3"/>
          <p:cNvSpPr>
            <a:spLocks noGrp="1"/>
          </p:cNvSpPr>
          <p:nvPr>
            <p:ph type="body" sz="half" idx="15" hasCustomPrompt="1"/>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Text Placeholder 4"/>
          <p:cNvSpPr>
            <a:spLocks noGrp="1"/>
          </p:cNvSpPr>
          <p:nvPr>
            <p:ph type="body" sz="quarter" idx="3" hasCustomPrompt="1"/>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9" name="Text Placeholder 3"/>
          <p:cNvSpPr>
            <a:spLocks noGrp="1"/>
          </p:cNvSpPr>
          <p:nvPr>
            <p:ph type="body" sz="half" idx="16" hasCustomPrompt="1"/>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14" name="Text Placeholder 4"/>
          <p:cNvSpPr>
            <a:spLocks noGrp="1"/>
          </p:cNvSpPr>
          <p:nvPr>
            <p:ph type="body" sz="quarter" idx="13" hasCustomPrompt="1"/>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20" name="Text Placeholder 3"/>
          <p:cNvSpPr>
            <a:spLocks noGrp="1"/>
          </p:cNvSpPr>
          <p:nvPr>
            <p:ph type="body" sz="half" idx="17" hasCustomPrompt="1"/>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hasCustomPrompt="1"/>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Text Placeholder 4"/>
          <p:cNvSpPr>
            <a:spLocks noGrp="1"/>
          </p:cNvSpPr>
          <p:nvPr>
            <p:ph type="body" sz="quarter" idx="3" hasCustomPrompt="1"/>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hasCustomPrompt="1"/>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14" name="Text Placeholder 4"/>
          <p:cNvSpPr>
            <a:spLocks noGrp="1"/>
          </p:cNvSpPr>
          <p:nvPr>
            <p:ph type="body" sz="quarter" idx="13" hasCustomPrompt="1"/>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hasCustomPrompt="1"/>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8" name="Footer Placeholder 7"/>
          <p:cNvSpPr>
            <a:spLocks noGrp="1"/>
          </p:cNvSpPr>
          <p:nvPr>
            <p:ph type="ftr" sz="quarter" idx="11"/>
          </p:nvPr>
        </p:nvSpPr>
        <p:spPr>
          <a:xfrm>
            <a:off x="561111" y="6391838"/>
            <a:ext cx="3644282" cy="304801"/>
          </a:xfrm>
        </p:spPr>
        <p:txBody>
          <a:bodyPr/>
          <a:lstStyle/>
          <a:p>
            <a:endParaRPr lang="zh-CN" altLang="en-US"/>
          </a:p>
        </p:txBody>
      </p:sp>
      <p:sp>
        <p:nvSpPr>
          <p:cNvPr id="9" name="Slide Number Placeholder 8"/>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154954" y="2603500"/>
            <a:ext cx="8825659" cy="3416300"/>
          </a:xfrm>
        </p:spPr>
        <p:txBody>
          <a:bodyPr vert="eaVert" anchor="t" anchorCtr="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154954" y="1278467"/>
            <a:ext cx="6256025" cy="4748590"/>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20838F6-B13F-435A-94AA-3850E9EF17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C2085B-907B-4684-AE56-A030BDE4AEF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9" Type="http://schemas.openxmlformats.org/officeDocument/2006/relationships/theme" Target="../theme/theme3.xml"/><Relationship Id="rId18" Type="http://schemas.openxmlformats.org/officeDocument/2006/relationships/image" Target="../media/image2.jpeg"/><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2085B-907B-4684-AE56-A030BDE4AE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C2085B-907B-4684-AE56-A030BDE4AEFD}" type="slidenum">
              <a:rPr lang="zh-CN" altLang="en-US" smtClean="0"/>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8">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20838F6-B13F-435A-94AA-3850E9EF17F1}" type="datetimeFigureOut">
              <a:rPr lang="zh-CN" altLang="en-US" smtClean="0"/>
            </a:fld>
            <a:endParaRPr lang="zh-CN" alt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zh-CN"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AC2085B-907B-4684-AE56-A030BDE4AE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7.xml"/><Relationship Id="rId18" Type="http://schemas.openxmlformats.org/officeDocument/2006/relationships/tags" Target="../tags/tag17.xml"/><Relationship Id="rId17" Type="http://schemas.openxmlformats.org/officeDocument/2006/relationships/image" Target="../media/image7.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9" Type="http://schemas.openxmlformats.org/officeDocument/2006/relationships/slideLayout" Target="../slideLayouts/slideLayout7.xml"/><Relationship Id="rId18" Type="http://schemas.openxmlformats.org/officeDocument/2006/relationships/tags" Target="../tags/tag34.xml"/><Relationship Id="rId17" Type="http://schemas.openxmlformats.org/officeDocument/2006/relationships/image" Target="../media/image7.png"/><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9" Type="http://schemas.openxmlformats.org/officeDocument/2006/relationships/slideLayout" Target="../slideLayouts/slideLayout7.xml"/><Relationship Id="rId18" Type="http://schemas.openxmlformats.org/officeDocument/2006/relationships/tags" Target="../tags/tag51.xml"/><Relationship Id="rId17" Type="http://schemas.openxmlformats.org/officeDocument/2006/relationships/image" Target="../media/image7.png"/><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9" Type="http://schemas.openxmlformats.org/officeDocument/2006/relationships/slideLayout" Target="../slideLayouts/slideLayout7.xml"/><Relationship Id="rId18" Type="http://schemas.openxmlformats.org/officeDocument/2006/relationships/tags" Target="../tags/tag68.xml"/><Relationship Id="rId17" Type="http://schemas.openxmlformats.org/officeDocument/2006/relationships/image" Target="../media/image7.png"/><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29.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9" Type="http://schemas.openxmlformats.org/officeDocument/2006/relationships/slideLayout" Target="../slideLayouts/slideLayout7.xml"/><Relationship Id="rId18" Type="http://schemas.openxmlformats.org/officeDocument/2006/relationships/tags" Target="../tags/tag85.xml"/><Relationship Id="rId17" Type="http://schemas.openxmlformats.org/officeDocument/2006/relationships/image" Target="../media/image7.png"/><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 y="0"/>
            <a:ext cx="12192001" cy="6858000"/>
          </a:xfrm>
          <a:prstGeom prst="rect">
            <a:avLst/>
          </a:prstGeom>
        </p:spPr>
      </p:pic>
      <p:sp>
        <p:nvSpPr>
          <p:cNvPr id="11" name="文本框 10"/>
          <p:cNvSpPr txBox="1"/>
          <p:nvPr/>
        </p:nvSpPr>
        <p:spPr>
          <a:xfrm>
            <a:off x="3464510" y="1754376"/>
            <a:ext cx="5262979" cy="1107996"/>
          </a:xfrm>
          <a:prstGeom prst="rect">
            <a:avLst/>
          </a:prstGeom>
          <a:noFill/>
        </p:spPr>
        <p:txBody>
          <a:bodyPr wrap="none" rtlCol="0">
            <a:spAutoFit/>
          </a:bodyPr>
          <a:lstStyle/>
          <a:p>
            <a:pPr algn="ctr"/>
            <a:r>
              <a:rPr lang="zh-CN" altLang="en-US" sz="6600" b="1" dirty="0"/>
              <a:t>医学文献检索</a:t>
            </a:r>
            <a:endParaRPr lang="zh-CN" altLang="en-US" sz="6600" b="1" dirty="0"/>
          </a:p>
        </p:txBody>
      </p:sp>
      <p:sp>
        <p:nvSpPr>
          <p:cNvPr id="15" name="矩形 14"/>
          <p:cNvSpPr/>
          <p:nvPr/>
        </p:nvSpPr>
        <p:spPr>
          <a:xfrm>
            <a:off x="4298487" y="3226777"/>
            <a:ext cx="3416320" cy="646331"/>
          </a:xfrm>
          <a:prstGeom prst="rect">
            <a:avLst/>
          </a:prstGeom>
        </p:spPr>
        <p:txBody>
          <a:bodyPr wrap="none">
            <a:spAutoFit/>
          </a:bodyPr>
          <a:lstStyle/>
          <a:p>
            <a:pPr algn="ctr"/>
            <a:r>
              <a:rPr lang="zh-CN" altLang="en-US" sz="3600" b="1" dirty="0"/>
              <a:t>文献检索教研室</a:t>
            </a:r>
            <a:endParaRPr lang="zh-CN" altLang="en-US" sz="3600" b="1" dirty="0"/>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79" y="96142"/>
            <a:ext cx="3345431" cy="5828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262730" y="156739"/>
            <a:ext cx="7969790" cy="829522"/>
          </a:xfrm>
          <a:prstGeom prst="rect">
            <a:avLst/>
          </a:prstGeom>
          <a:noFill/>
        </p:spPr>
        <p:txBody>
          <a:bodyPr wrap="square">
            <a:spAutoFit/>
          </a:bodyPr>
          <a:lstStyle/>
          <a:p>
            <a:pPr lvl="0">
              <a:lnSpc>
                <a:spcPct val="150000"/>
              </a:lnSpc>
              <a:defRPr/>
            </a:pPr>
            <a:r>
              <a:rPr lang="zh-CN" altLang="en-US" sz="3600" b="1" dirty="0">
                <a:solidFill>
                  <a:srgbClr val="FFFF00"/>
                </a:solidFill>
                <a:latin typeface="微软雅黑" panose="020B0503020204020204" pitchFamily="34" charset="-122"/>
                <a:ea typeface="微软雅黑" panose="020B0503020204020204" pitchFamily="34" charset="-122"/>
              </a:rPr>
              <a:t>第三章   中文数据库检索与利用</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1328236" y="2709933"/>
            <a:ext cx="7095392" cy="2803332"/>
          </a:xfrm>
          <a:prstGeom prst="rect">
            <a:avLst/>
          </a:prstGeom>
        </p:spPr>
        <p:txBody>
          <a:bodyPr wrap="square">
            <a:spAutoFit/>
          </a:bodyPr>
          <a:lstStyle/>
          <a:p>
            <a:pPr>
              <a:lnSpc>
                <a:spcPct val="150000"/>
              </a:lnSpc>
              <a:defRPr/>
            </a:pPr>
            <a:r>
              <a:rPr lang="zh-CN" altLang="en-US" sz="2400" dirty="0">
                <a:ea typeface="楷体_GB2312" panose="02010609030101010101" pitchFamily="49" charset="-122"/>
              </a:rPr>
              <a:t>一  概述</a:t>
            </a:r>
            <a:endParaRPr lang="en-US" altLang="zh-CN"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二 检索功能</a:t>
            </a:r>
            <a:endParaRPr lang="en-US" altLang="zh-CN"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   </a:t>
            </a:r>
            <a:r>
              <a:rPr lang="en-US" altLang="zh-CN" sz="2400" dirty="0">
                <a:ea typeface="楷体_GB2312" panose="02010609030101010101" pitchFamily="49" charset="-122"/>
              </a:rPr>
              <a:t>1.</a:t>
            </a:r>
            <a:r>
              <a:rPr lang="zh-CN" altLang="en-US" sz="2400" dirty="0">
                <a:ea typeface="楷体_GB2312" panose="02010609030101010101" pitchFamily="49" charset="-122"/>
              </a:rPr>
              <a:t>基本检索</a:t>
            </a:r>
            <a:endParaRPr lang="zh-CN" altLang="en-US"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   </a:t>
            </a:r>
            <a:r>
              <a:rPr lang="en-US" altLang="zh-CN" sz="2400" dirty="0">
                <a:ea typeface="楷体_GB2312" panose="02010609030101010101" pitchFamily="49" charset="-122"/>
              </a:rPr>
              <a:t>2.</a:t>
            </a:r>
            <a:r>
              <a:rPr lang="zh-CN" altLang="en-US" sz="2400" dirty="0">
                <a:ea typeface="楷体_GB2312" panose="02010609030101010101" pitchFamily="49" charset="-122"/>
              </a:rPr>
              <a:t>高级检索</a:t>
            </a:r>
            <a:endParaRPr lang="zh-CN" altLang="en-US"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三 检索结果</a:t>
            </a:r>
            <a:endParaRPr lang="zh-CN" altLang="en-US" b="1" dirty="0">
              <a:ea typeface="楷体_GB2312" panose="02010609030101010101" pitchFamily="49" charset="-122"/>
            </a:endParaRPr>
          </a:p>
        </p:txBody>
      </p:sp>
      <p:sp>
        <p:nvSpPr>
          <p:cNvPr id="3" name="矩形 2"/>
          <p:cNvSpPr/>
          <p:nvPr/>
        </p:nvSpPr>
        <p:spPr>
          <a:xfrm>
            <a:off x="1216246" y="1703613"/>
            <a:ext cx="6433171" cy="535531"/>
          </a:xfrm>
          <a:prstGeom prst="rect">
            <a:avLst/>
          </a:prstGeom>
        </p:spPr>
        <p:txBody>
          <a:bodyPr wrap="none">
            <a:spAutoFit/>
          </a:bodyPr>
          <a:lstStyle/>
          <a:p>
            <a:pPr algn="ctr">
              <a:lnSpc>
                <a:spcPct val="90000"/>
              </a:lnSpc>
              <a:defRPr/>
            </a:pPr>
            <a:r>
              <a:rPr lang="zh-CN" altLang="en-US" sz="3200" b="1" dirty="0"/>
              <a:t>第二节 维普资讯中文期刊服务平台</a:t>
            </a:r>
            <a:endParaRPr lang="en-US" altLang="zh-CN"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561347" y="290668"/>
            <a:ext cx="7969790" cy="747641"/>
          </a:xfrm>
          <a:prstGeom prst="rect">
            <a:avLst/>
          </a:prstGeom>
          <a:noFill/>
        </p:spPr>
        <p:txBody>
          <a:bodyPr wrap="square">
            <a:spAutoFit/>
          </a:bodyPr>
          <a:lstStyle/>
          <a:p>
            <a:pPr lvl="0">
              <a:lnSpc>
                <a:spcPct val="150000"/>
              </a:lnSpc>
              <a:defRPr/>
            </a:pPr>
            <a:r>
              <a:rPr lang="zh-CN" altLang="en-US" sz="3200" b="1" dirty="0">
                <a:solidFill>
                  <a:srgbClr val="FFFF00"/>
                </a:solidFill>
                <a:latin typeface="微软雅黑" panose="020B0503020204020204" pitchFamily="34" charset="-122"/>
                <a:ea typeface="微软雅黑" panose="020B0503020204020204" pitchFamily="34" charset="-122"/>
              </a:rPr>
              <a:t>第三章   中文数据库检索与利用</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1561346" y="2480252"/>
            <a:ext cx="8954253" cy="2805063"/>
          </a:xfrm>
          <a:prstGeom prst="rect">
            <a:avLst/>
          </a:prstGeom>
        </p:spPr>
        <p:txBody>
          <a:bodyPr wrap="square">
            <a:spAutoFit/>
          </a:bodyPr>
          <a:lstStyle/>
          <a:p>
            <a:pPr>
              <a:lnSpc>
                <a:spcPct val="150000"/>
              </a:lnSpc>
              <a:defRPr/>
            </a:pPr>
            <a:r>
              <a:rPr lang="zh-CN" altLang="en-US" sz="2400" dirty="0">
                <a:ea typeface="楷体_GB2312" panose="02010609030101010101" pitchFamily="49" charset="-122"/>
              </a:rPr>
              <a:t>一  概述</a:t>
            </a:r>
            <a:endParaRPr lang="en-US" altLang="zh-CN"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二 检索功能</a:t>
            </a:r>
            <a:endParaRPr lang="en-US" altLang="zh-CN"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（一）基本检索</a:t>
            </a:r>
            <a:endParaRPr lang="zh-CN" altLang="en-US"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（二）高级检索</a:t>
            </a:r>
            <a:r>
              <a:rPr lang="zh-CN" altLang="en-US" sz="1600" dirty="0">
                <a:ea typeface="楷体_GB2312" panose="02010609030101010101" pitchFamily="49" charset="-122"/>
              </a:rPr>
              <a:t>（主题字段是指分别在标题、关键词、摘要三个字段中检索）</a:t>
            </a:r>
            <a:endParaRPr lang="en-US" altLang="zh-CN" sz="16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三 检索结果</a:t>
            </a:r>
            <a:endParaRPr lang="zh-CN" altLang="en-US" sz="2400" dirty="0">
              <a:ea typeface="楷体_GB2312" panose="02010609030101010101" pitchFamily="49" charset="-122"/>
            </a:endParaRPr>
          </a:p>
        </p:txBody>
      </p:sp>
      <p:sp>
        <p:nvSpPr>
          <p:cNvPr id="3" name="矩形 2"/>
          <p:cNvSpPr/>
          <p:nvPr/>
        </p:nvSpPr>
        <p:spPr>
          <a:xfrm>
            <a:off x="1279344" y="1527599"/>
            <a:ext cx="4934364" cy="480131"/>
          </a:xfrm>
          <a:prstGeom prst="rect">
            <a:avLst/>
          </a:prstGeom>
        </p:spPr>
        <p:txBody>
          <a:bodyPr wrap="none">
            <a:spAutoFit/>
          </a:bodyPr>
          <a:lstStyle/>
          <a:p>
            <a:pPr algn="ctr">
              <a:lnSpc>
                <a:spcPct val="90000"/>
              </a:lnSpc>
              <a:defRPr/>
            </a:pPr>
            <a:r>
              <a:rPr lang="zh-CN" altLang="en-US" sz="2800" b="1" dirty="0"/>
              <a:t>第三节 万方数据知识服务平台</a:t>
            </a:r>
            <a:endParaRPr lang="en-US" altLang="zh-CN"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163598" y="156739"/>
            <a:ext cx="10820398" cy="825419"/>
          </a:xfrm>
          <a:prstGeom prst="rect">
            <a:avLst/>
          </a:prstGeom>
          <a:noFill/>
        </p:spPr>
        <p:txBody>
          <a:bodyPr wrap="square">
            <a:spAutoFit/>
          </a:bodyPr>
          <a:lstStyle/>
          <a:p>
            <a:pPr lvl="0">
              <a:lnSpc>
                <a:spcPct val="150000"/>
              </a:lnSpc>
              <a:defRPr/>
            </a:pPr>
            <a:r>
              <a:rPr lang="zh-CN" altLang="en-US" sz="3600" b="1" dirty="0">
                <a:solidFill>
                  <a:srgbClr val="FFFF00"/>
                </a:solidFill>
                <a:latin typeface="微软雅黑" panose="020B0503020204020204" pitchFamily="34" charset="-122"/>
                <a:ea typeface="微软雅黑" panose="020B0503020204020204" pitchFamily="34" charset="-122"/>
              </a:rPr>
              <a:t>第四节中国生物医学文献服务系统（</a:t>
            </a:r>
            <a:r>
              <a:rPr lang="en-US" altLang="zh-CN" sz="3600" b="1" dirty="0" err="1">
                <a:solidFill>
                  <a:srgbClr val="FFFF00"/>
                </a:solidFill>
                <a:latin typeface="微软雅黑" panose="020B0503020204020204" pitchFamily="34" charset="-122"/>
                <a:ea typeface="微软雅黑" panose="020B0503020204020204" pitchFamily="34" charset="-122"/>
              </a:rPr>
              <a:t>SinoMed</a:t>
            </a:r>
            <a:r>
              <a:rPr lang="zh-CN" altLang="en-US" sz="3600" b="1" dirty="0">
                <a:solidFill>
                  <a:srgbClr val="FFFF00"/>
                </a:solidFill>
                <a:latin typeface="微软雅黑" panose="020B0503020204020204" pitchFamily="34" charset="-122"/>
                <a:ea typeface="微软雅黑" panose="020B0503020204020204" pitchFamily="34" charset="-122"/>
              </a:rPr>
              <a:t>）</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322077" y="1299739"/>
            <a:ext cx="10820399" cy="5077460"/>
          </a:xfrm>
          <a:prstGeom prst="rect">
            <a:avLst/>
          </a:prstGeom>
        </p:spPr>
        <p:txBody>
          <a:bodyPr wrap="square">
            <a:spAutoFit/>
          </a:bodyPr>
          <a:lstStyle/>
          <a:p>
            <a:pPr>
              <a:lnSpc>
                <a:spcPct val="150000"/>
              </a:lnSpc>
              <a:defRPr/>
            </a:pPr>
            <a:r>
              <a:rPr lang="zh-CN" altLang="en-US" dirty="0">
                <a:ea typeface="楷体_GB2312" panose="02010609030101010101" pitchFamily="49" charset="-122"/>
              </a:rPr>
              <a:t>一、概述（一）收录范围（二）功能特色（标引：《医学主题词表》、《中国中医药学主题词表》、《中国图书馆分类法•医学专业分类表》。） </a:t>
            </a:r>
            <a:endParaRPr lang="en-US" altLang="zh-CN" dirty="0">
              <a:ea typeface="楷体_GB2312" panose="02010609030101010101" pitchFamily="49" charset="-122"/>
            </a:endParaRPr>
          </a:p>
          <a:p>
            <a:pPr>
              <a:lnSpc>
                <a:spcPct val="150000"/>
              </a:lnSpc>
              <a:defRPr/>
            </a:pPr>
            <a:r>
              <a:rPr lang="zh-CN" altLang="en-US" dirty="0">
                <a:ea typeface="楷体_GB2312" panose="02010609030101010101" pitchFamily="49" charset="-122"/>
              </a:rPr>
              <a:t>二、检索功能</a:t>
            </a:r>
            <a:endParaRPr lang="zh-CN" altLang="en-US" dirty="0">
              <a:ea typeface="楷体_GB2312" panose="02010609030101010101" pitchFamily="49" charset="-122"/>
            </a:endParaRPr>
          </a:p>
          <a:p>
            <a:pPr>
              <a:lnSpc>
                <a:spcPct val="150000"/>
              </a:lnSpc>
              <a:defRPr/>
            </a:pPr>
            <a:r>
              <a:rPr lang="zh-CN" altLang="en-US" dirty="0">
                <a:ea typeface="楷体_GB2312" panose="02010609030101010101" pitchFamily="49" charset="-122"/>
              </a:rPr>
              <a:t>（一）跨库检索（通配符：</a:t>
            </a:r>
            <a:r>
              <a:rPr lang="en-US" altLang="zh-CN" dirty="0">
                <a:ea typeface="楷体_GB2312" panose="02010609030101010101" pitchFamily="49" charset="-122"/>
              </a:rPr>
              <a:t>“</a:t>
            </a:r>
            <a:r>
              <a:rPr lang="zh-CN" altLang="en-US" dirty="0">
                <a:ea typeface="楷体_GB2312" panose="02010609030101010101" pitchFamily="49" charset="-122"/>
              </a:rPr>
              <a:t>？</a:t>
            </a:r>
            <a:r>
              <a:rPr lang="en-US" altLang="zh-CN" dirty="0">
                <a:ea typeface="楷体_GB2312" panose="02010609030101010101" pitchFamily="49" charset="-122"/>
              </a:rPr>
              <a:t>”</a:t>
            </a:r>
            <a:r>
              <a:rPr lang="zh-CN" altLang="en-US" dirty="0">
                <a:ea typeface="楷体_GB2312" panose="02010609030101010101" pitchFamily="49" charset="-122"/>
              </a:rPr>
              <a:t>、</a:t>
            </a:r>
            <a:r>
              <a:rPr lang="en-US" altLang="zh-CN" dirty="0">
                <a:ea typeface="楷体_GB2312" panose="02010609030101010101" pitchFamily="49" charset="-122"/>
              </a:rPr>
              <a:t>“%” </a:t>
            </a:r>
            <a:r>
              <a:rPr lang="zh-CN" altLang="en-US" dirty="0">
                <a:ea typeface="楷体_GB2312" panose="02010609030101010101" pitchFamily="49" charset="-122"/>
              </a:rPr>
              <a:t>）</a:t>
            </a:r>
            <a:endParaRPr lang="en-US" altLang="zh-CN" dirty="0">
              <a:ea typeface="楷体_GB2312" panose="02010609030101010101" pitchFamily="49" charset="-122"/>
            </a:endParaRPr>
          </a:p>
          <a:p>
            <a:pPr>
              <a:lnSpc>
                <a:spcPct val="150000"/>
              </a:lnSpc>
              <a:defRPr/>
            </a:pPr>
            <a:r>
              <a:rPr lang="zh-CN" altLang="en-US" dirty="0">
                <a:ea typeface="楷体_GB2312" panose="02010609030101010101" pitchFamily="49" charset="-122"/>
              </a:rPr>
              <a:t>（二）快速检索（智能检索）</a:t>
            </a:r>
            <a:endParaRPr lang="zh-CN" altLang="en-US" dirty="0">
              <a:ea typeface="楷体_GB2312" panose="02010609030101010101" pitchFamily="49" charset="-122"/>
            </a:endParaRPr>
          </a:p>
          <a:p>
            <a:pPr>
              <a:lnSpc>
                <a:spcPct val="150000"/>
              </a:lnSpc>
              <a:defRPr/>
            </a:pPr>
            <a:r>
              <a:rPr lang="zh-CN" altLang="en-US" dirty="0">
                <a:ea typeface="楷体_GB2312" panose="02010609030101010101" pitchFamily="49" charset="-122"/>
              </a:rPr>
              <a:t>（三）高级检索（检索字段（注意常用字段、核心字段）、精确检索、限定检索（限定项）、检索历史、构建表达式、检索案例）</a:t>
            </a:r>
            <a:endParaRPr lang="zh-CN" altLang="en-US" dirty="0">
              <a:ea typeface="楷体_GB2312" panose="02010609030101010101" pitchFamily="49" charset="-122"/>
            </a:endParaRPr>
          </a:p>
          <a:p>
            <a:pPr>
              <a:lnSpc>
                <a:spcPct val="150000"/>
              </a:lnSpc>
              <a:defRPr/>
            </a:pPr>
            <a:r>
              <a:rPr lang="zh-CN" altLang="en-US" dirty="0">
                <a:ea typeface="楷体_GB2312" panose="02010609030101010101" pitchFamily="49" charset="-122"/>
              </a:rPr>
              <a:t>（四）主题检索（主题词、款目词、副主题词、加权检索、扩展检索、检索表达式、检索步骤 ）</a:t>
            </a:r>
            <a:endParaRPr lang="zh-CN" altLang="en-US" dirty="0">
              <a:ea typeface="楷体_GB2312" panose="02010609030101010101" pitchFamily="49" charset="-122"/>
            </a:endParaRPr>
          </a:p>
          <a:p>
            <a:pPr>
              <a:lnSpc>
                <a:spcPct val="150000"/>
              </a:lnSpc>
              <a:defRPr/>
            </a:pPr>
            <a:r>
              <a:rPr lang="zh-CN" altLang="en-US" dirty="0">
                <a:ea typeface="楷体_GB2312" panose="02010609030101010101" pitchFamily="49" charset="-122"/>
              </a:rPr>
              <a:t>（五）分类检索途径</a:t>
            </a:r>
            <a:endParaRPr lang="zh-CN" altLang="en-US" dirty="0">
              <a:ea typeface="楷体_GB2312" panose="02010609030101010101" pitchFamily="49" charset="-122"/>
            </a:endParaRPr>
          </a:p>
          <a:p>
            <a:pPr>
              <a:lnSpc>
                <a:spcPct val="150000"/>
              </a:lnSpc>
              <a:defRPr/>
            </a:pPr>
            <a:r>
              <a:rPr lang="zh-CN" altLang="en-US" dirty="0">
                <a:ea typeface="楷体_GB2312" panose="02010609030101010101" pitchFamily="49" charset="-122"/>
              </a:rPr>
              <a:t>（六）期刊检索途径</a:t>
            </a:r>
            <a:endParaRPr lang="en-US" altLang="zh-CN" dirty="0">
              <a:ea typeface="楷体_GB2312" panose="02010609030101010101" pitchFamily="49" charset="-122"/>
            </a:endParaRPr>
          </a:p>
          <a:p>
            <a:pPr>
              <a:lnSpc>
                <a:spcPct val="150000"/>
              </a:lnSpc>
              <a:defRPr/>
            </a:pPr>
            <a:r>
              <a:rPr lang="zh-CN" altLang="en-US" dirty="0">
                <a:ea typeface="楷体_GB2312" panose="02010609030101010101" pitchFamily="49" charset="-122"/>
              </a:rPr>
              <a:t>（七）引文检索</a:t>
            </a:r>
            <a:endParaRPr lang="zh-CN" altLang="en-US" dirty="0">
              <a:ea typeface="楷体_GB2312" panose="02010609030101010101" pitchFamily="49" charset="-122"/>
            </a:endParaRPr>
          </a:p>
          <a:p>
            <a:pPr>
              <a:lnSpc>
                <a:spcPct val="150000"/>
              </a:lnSpc>
              <a:defRPr/>
            </a:pPr>
            <a:r>
              <a:rPr lang="zh-CN" altLang="en-US" dirty="0">
                <a:ea typeface="楷体_GB2312" panose="02010609030101010101" pitchFamily="49" charset="-122"/>
              </a:rPr>
              <a:t>三、检索结果的处理（显示、输出、筛选、免费获取全文）</a:t>
            </a:r>
            <a:endParaRPr lang="zh-CN" altLang="en-US" dirty="0">
              <a:ea typeface="楷体_GB2312" panose="0201060903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HelveticaExt-Normal"/>
              <a:ea typeface="等线" panose="02010600030101010101" charset="-122"/>
              <a:cs typeface="+mn-cs"/>
            </a:endParaRPr>
          </a:p>
        </p:txBody>
      </p:sp>
      <p:sp>
        <p:nvSpPr>
          <p:cNvPr id="31" name="文本框 30"/>
          <p:cNvSpPr txBox="1"/>
          <p:nvPr/>
        </p:nvSpPr>
        <p:spPr>
          <a:xfrm>
            <a:off x="1163598" y="156739"/>
            <a:ext cx="7969790" cy="825419"/>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第五节 电子图书的检索与利用</a:t>
            </a:r>
            <a:endParaRPr kumimoji="0" lang="zh-CN" altLang="en-US" sz="36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322077" y="1299739"/>
            <a:ext cx="10820399" cy="3911327"/>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rPr>
              <a:t>一 超星数字图书馆</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rPr>
              <a:t>（一）概况</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rPr>
              <a:t>（二）检索途径</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rPr>
              <a:t>二 读秀学术搜索</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rPr>
              <a:t>（一）概况</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rPr>
              <a:t>（二）检索途径</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rPr>
              <a:t>（四）图书获取方法</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楷体_GB2312" panose="02010609030101010101" pitchFamily="49"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425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262730" y="152489"/>
            <a:ext cx="7969790" cy="829522"/>
          </a:xfrm>
          <a:prstGeom prst="rect">
            <a:avLst/>
          </a:prstGeom>
          <a:noFill/>
        </p:spPr>
        <p:txBody>
          <a:bodyPr wrap="square">
            <a:spAutoFit/>
          </a:bodyPr>
          <a:lstStyle/>
          <a:p>
            <a:pPr lvl="0">
              <a:lnSpc>
                <a:spcPct val="150000"/>
              </a:lnSpc>
              <a:defRPr/>
            </a:pPr>
            <a:r>
              <a:rPr lang="zh-CN" altLang="en-US" sz="3600" b="1" dirty="0">
                <a:solidFill>
                  <a:srgbClr val="FFFF00"/>
                </a:solidFill>
                <a:latin typeface="微软雅黑" panose="020B0503020204020204" pitchFamily="34" charset="-122"/>
                <a:ea typeface="微软雅黑" panose="020B0503020204020204" pitchFamily="34" charset="-122"/>
              </a:rPr>
              <a:t>第四章    外文数据库检索与利用</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445069" y="1731227"/>
            <a:ext cx="11039376" cy="3639266"/>
          </a:xfrm>
          <a:prstGeom prst="rect">
            <a:avLst/>
          </a:prstGeom>
        </p:spPr>
        <p:txBody>
          <a:bodyPr wrap="square">
            <a:spAutoFit/>
          </a:bodyPr>
          <a:lstStyle/>
          <a:p>
            <a:pPr>
              <a:lnSpc>
                <a:spcPct val="150000"/>
              </a:lnSpc>
              <a:defRPr/>
            </a:pPr>
            <a:r>
              <a:rPr lang="zh-CN" altLang="en-US" sz="2200" dirty="0">
                <a:ea typeface="楷体_GB2312" panose="02010609030101010101" pitchFamily="49" charset="-122"/>
              </a:rPr>
              <a:t>一、</a:t>
            </a:r>
            <a:r>
              <a:rPr lang="en-US" altLang="zh-CN" sz="2400" dirty="0"/>
              <a:t>PubMed</a:t>
            </a:r>
            <a:r>
              <a:rPr lang="zh-CN" altLang="en-US" sz="2200" dirty="0">
                <a:ea typeface="楷体_GB2312" panose="02010609030101010101" pitchFamily="49" charset="-122"/>
              </a:rPr>
              <a:t>概况（主要包括四个方面）</a:t>
            </a:r>
            <a:endParaRPr lang="zh-CN" altLang="en-US" sz="2200" dirty="0">
              <a:ea typeface="楷体_GB2312" panose="02010609030101010101" pitchFamily="49" charset="-122"/>
            </a:endParaRPr>
          </a:p>
          <a:p>
            <a:pPr>
              <a:lnSpc>
                <a:spcPct val="150000"/>
              </a:lnSpc>
              <a:defRPr/>
            </a:pPr>
            <a:r>
              <a:rPr lang="zh-CN" altLang="en-US" sz="2200" dirty="0">
                <a:ea typeface="楷体_GB2312" panose="02010609030101010101" pitchFamily="49" charset="-122"/>
              </a:rPr>
              <a:t>二、检索途径</a:t>
            </a:r>
            <a:endParaRPr lang="zh-CN" altLang="en-US" sz="2200" dirty="0">
              <a:ea typeface="楷体_GB2312" panose="02010609030101010101" pitchFamily="49" charset="-122"/>
            </a:endParaRPr>
          </a:p>
          <a:p>
            <a:pPr>
              <a:lnSpc>
                <a:spcPct val="150000"/>
              </a:lnSpc>
              <a:defRPr/>
            </a:pPr>
            <a:r>
              <a:rPr lang="en-US" altLang="zh-CN" sz="2200" dirty="0">
                <a:ea typeface="楷体_GB2312" panose="02010609030101010101" pitchFamily="49" charset="-122"/>
              </a:rPr>
              <a:t>1.</a:t>
            </a:r>
            <a:r>
              <a:rPr lang="zh-CN" altLang="en-US" sz="2200" dirty="0">
                <a:ea typeface="楷体_GB2312" panose="02010609030101010101" pitchFamily="49" charset="-122"/>
              </a:rPr>
              <a:t>基本检索（布尔逻辑检索、自动词语匹配、字段检索、截词检索、短语检索（</a:t>
            </a:r>
            <a:r>
              <a:rPr lang="en-US" altLang="zh-CN" sz="2200" dirty="0">
                <a:ea typeface="楷体_GB2312" panose="02010609030101010101" pitchFamily="49" charset="-122"/>
              </a:rPr>
              <a:t>4</a:t>
            </a:r>
            <a:r>
              <a:rPr lang="zh-CN" altLang="en-US" sz="2200" dirty="0">
                <a:ea typeface="楷体_GB2312" panose="02010609030101010101" pitchFamily="49" charset="-122"/>
              </a:rPr>
              <a:t>种）、著者检索、期刊检索）</a:t>
            </a:r>
            <a:endParaRPr lang="zh-CN" altLang="en-US" sz="2200" dirty="0">
              <a:ea typeface="楷体_GB2312" panose="02010609030101010101" pitchFamily="49" charset="-122"/>
            </a:endParaRPr>
          </a:p>
          <a:p>
            <a:pPr>
              <a:lnSpc>
                <a:spcPct val="150000"/>
              </a:lnSpc>
              <a:defRPr/>
            </a:pPr>
            <a:r>
              <a:rPr lang="en-US" altLang="zh-CN" sz="2200" dirty="0">
                <a:ea typeface="楷体_GB2312" panose="02010609030101010101" pitchFamily="49" charset="-122"/>
              </a:rPr>
              <a:t>2.</a:t>
            </a:r>
            <a:r>
              <a:rPr lang="zh-CN" altLang="en-US" sz="2200" dirty="0">
                <a:ea typeface="楷体_GB2312" panose="02010609030101010101" pitchFamily="49" charset="-122"/>
              </a:rPr>
              <a:t>高级检索（检索式构建器、检索历史和检索细节）</a:t>
            </a:r>
            <a:endParaRPr lang="zh-CN" altLang="en-US" sz="2200" dirty="0">
              <a:ea typeface="楷体_GB2312" panose="02010609030101010101" pitchFamily="49" charset="-122"/>
            </a:endParaRPr>
          </a:p>
          <a:p>
            <a:pPr>
              <a:lnSpc>
                <a:spcPct val="150000"/>
              </a:lnSpc>
              <a:defRPr/>
            </a:pPr>
            <a:r>
              <a:rPr lang="en-US" altLang="zh-CN" sz="2200" dirty="0">
                <a:ea typeface="楷体_GB2312" panose="02010609030101010101" pitchFamily="49" charset="-122"/>
              </a:rPr>
              <a:t>3.</a:t>
            </a:r>
            <a:r>
              <a:rPr lang="zh-CN" altLang="en-US" sz="2200" dirty="0">
                <a:ea typeface="楷体_GB2312" panose="02010609030101010101" pitchFamily="49" charset="-122"/>
              </a:rPr>
              <a:t>主题检索（检索式及检索步骤）</a:t>
            </a:r>
            <a:endParaRPr lang="zh-CN" altLang="en-US" sz="2200" dirty="0">
              <a:ea typeface="楷体_GB2312" panose="02010609030101010101" pitchFamily="49" charset="-122"/>
            </a:endParaRPr>
          </a:p>
          <a:p>
            <a:pPr>
              <a:lnSpc>
                <a:spcPct val="150000"/>
              </a:lnSpc>
              <a:defRPr/>
            </a:pPr>
            <a:r>
              <a:rPr lang="zh-CN" altLang="en-US" sz="2200" dirty="0">
                <a:ea typeface="楷体_GB2312" panose="02010609030101010101" pitchFamily="49" charset="-122"/>
              </a:rPr>
              <a:t>三、检索结果（显示、筛选、保存与输出）</a:t>
            </a:r>
            <a:endParaRPr lang="zh-CN" altLang="en-US" sz="2200" dirty="0">
              <a:ea typeface="楷体_GB2312" panose="02010609030101010101" pitchFamily="49" charset="-122"/>
            </a:endParaRPr>
          </a:p>
        </p:txBody>
      </p:sp>
      <p:sp>
        <p:nvSpPr>
          <p:cNvPr id="3" name="矩形 2"/>
          <p:cNvSpPr/>
          <p:nvPr/>
        </p:nvSpPr>
        <p:spPr>
          <a:xfrm>
            <a:off x="445069" y="1357483"/>
            <a:ext cx="3969356" cy="480131"/>
          </a:xfrm>
          <a:prstGeom prst="rect">
            <a:avLst/>
          </a:prstGeom>
        </p:spPr>
        <p:txBody>
          <a:bodyPr wrap="none">
            <a:spAutoFit/>
          </a:bodyPr>
          <a:lstStyle/>
          <a:p>
            <a:pPr algn="ctr">
              <a:lnSpc>
                <a:spcPct val="90000"/>
              </a:lnSpc>
              <a:defRPr/>
            </a:pPr>
            <a:r>
              <a:rPr lang="zh-CN" altLang="en-US" sz="2800" b="1" dirty="0">
                <a:latin typeface="微软雅黑" panose="020B0503020204020204" pitchFamily="34" charset="-122"/>
                <a:ea typeface="微软雅黑" panose="020B0503020204020204" pitchFamily="34" charset="-122"/>
              </a:rPr>
              <a:t>第一节 </a:t>
            </a:r>
            <a:r>
              <a:rPr lang="en-US" altLang="zh-CN" sz="2800" b="1" dirty="0">
                <a:latin typeface="微软雅黑" panose="020B0503020204020204" pitchFamily="34" charset="-122"/>
                <a:ea typeface="微软雅黑" panose="020B0503020204020204" pitchFamily="34" charset="-122"/>
              </a:rPr>
              <a:t>PubMed</a:t>
            </a:r>
            <a:r>
              <a:rPr lang="zh-CN" altLang="en-US" sz="2800" b="1" dirty="0">
                <a:latin typeface="微软雅黑" panose="020B0503020204020204" pitchFamily="34" charset="-122"/>
                <a:ea typeface="微软雅黑" panose="020B0503020204020204" pitchFamily="34" charset="-122"/>
              </a:rPr>
              <a:t>数据库</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2002" y="346449"/>
            <a:ext cx="10515600" cy="4351338"/>
          </a:xfrm>
        </p:spPr>
        <p:txBody>
          <a:bodyPr/>
          <a:lstStyle/>
          <a:p>
            <a:pPr>
              <a:lnSpc>
                <a:spcPct val="150000"/>
              </a:lnSpc>
            </a:pPr>
            <a:r>
              <a:rPr lang="zh-CN" altLang="en-US" sz="2400" dirty="0"/>
              <a:t>收录来源（以编辑出版中华医学会主办的各类医学期刊为主要任务的医学数字文献出版平台，收录医学期刊</a:t>
            </a:r>
            <a:r>
              <a:rPr lang="en-US" altLang="zh-CN" sz="2400" dirty="0"/>
              <a:t>140</a:t>
            </a:r>
            <a:r>
              <a:rPr lang="zh-CN" altLang="en-US" sz="2400" dirty="0"/>
              <a:t>余种，累积文献量</a:t>
            </a:r>
            <a:r>
              <a:rPr lang="en-US" altLang="zh-CN" sz="2400" dirty="0"/>
              <a:t>100</a:t>
            </a:r>
            <a:r>
              <a:rPr lang="zh-CN" altLang="en-US" sz="2400" dirty="0"/>
              <a:t>余万篇）</a:t>
            </a:r>
            <a:endParaRPr lang="en-US" altLang="zh-CN" sz="2400" dirty="0"/>
          </a:p>
          <a:p>
            <a:endParaRPr lang="zh-CN" altLang="en-US" dirty="0"/>
          </a:p>
        </p:txBody>
      </p:sp>
      <p:pic>
        <p:nvPicPr>
          <p:cNvPr id="4" name="图片 3"/>
          <p:cNvPicPr>
            <a:picLocks noChangeAspect="1"/>
          </p:cNvPicPr>
          <p:nvPr/>
        </p:nvPicPr>
        <p:blipFill>
          <a:blip r:embed="rId1"/>
          <a:stretch>
            <a:fillRect/>
          </a:stretch>
        </p:blipFill>
        <p:spPr>
          <a:xfrm>
            <a:off x="0" y="1849197"/>
            <a:ext cx="12106882" cy="46834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262729" y="196664"/>
            <a:ext cx="7969790" cy="747641"/>
          </a:xfrm>
          <a:prstGeom prst="rect">
            <a:avLst/>
          </a:prstGeom>
          <a:noFill/>
        </p:spPr>
        <p:txBody>
          <a:bodyPr wrap="square">
            <a:spAutoFit/>
          </a:bodyPr>
          <a:lstStyle/>
          <a:p>
            <a:pPr lvl="0">
              <a:lnSpc>
                <a:spcPct val="150000"/>
              </a:lnSpc>
              <a:defRPr/>
            </a:pPr>
            <a:r>
              <a:rPr lang="zh-CN" altLang="en-US" sz="3200" b="1" dirty="0">
                <a:solidFill>
                  <a:srgbClr val="FFFF00"/>
                </a:solidFill>
                <a:latin typeface="微软雅黑" panose="020B0503020204020204" pitchFamily="34" charset="-122"/>
                <a:ea typeface="微软雅黑" panose="020B0503020204020204" pitchFamily="34" charset="-122"/>
              </a:rPr>
              <a:t>第七章   网络学术文献检索</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1469496" y="2064137"/>
            <a:ext cx="10356743" cy="2528064"/>
          </a:xfrm>
          <a:prstGeom prst="rect">
            <a:avLst/>
          </a:prstGeom>
        </p:spPr>
        <p:txBody>
          <a:bodyPr wrap="square">
            <a:spAutoFit/>
          </a:bodyPr>
          <a:lstStyle/>
          <a:p>
            <a:pPr>
              <a:lnSpc>
                <a:spcPct val="150000"/>
              </a:lnSpc>
              <a:defRPr/>
            </a:pPr>
            <a:r>
              <a:rPr lang="zh-CN" altLang="en-US" sz="2400" dirty="0">
                <a:ea typeface="楷体_GB2312" panose="02010609030101010101" pitchFamily="49" charset="-122"/>
              </a:rPr>
              <a:t>（一）搜索技巧</a:t>
            </a:r>
            <a:endParaRPr lang="en-US" altLang="zh-CN" sz="2400" dirty="0">
              <a:ea typeface="楷体_GB2312" panose="02010609030101010101" pitchFamily="49" charset="-122"/>
            </a:endParaRPr>
          </a:p>
          <a:p>
            <a:pPr>
              <a:lnSpc>
                <a:spcPct val="150000"/>
              </a:lnSpc>
              <a:defRPr/>
            </a:pPr>
            <a:r>
              <a:rPr lang="zh-CN" altLang="en-US" dirty="0">
                <a:ea typeface="楷体_GB2312" panose="02010609030101010101" pitchFamily="49" charset="-122"/>
              </a:rPr>
              <a:t>（</a:t>
            </a:r>
            <a:r>
              <a:rPr lang="en-US" altLang="zh-CN" dirty="0">
                <a:ea typeface="楷体_GB2312" panose="02010609030101010101" pitchFamily="49" charset="-122"/>
              </a:rPr>
              <a:t>1</a:t>
            </a:r>
            <a:r>
              <a:rPr lang="zh-CN" altLang="en-US" dirty="0">
                <a:ea typeface="楷体_GB2312" panose="02010609030101010101" pitchFamily="49" charset="-122"/>
              </a:rPr>
              <a:t>）逻辑算符（</a:t>
            </a:r>
            <a:r>
              <a:rPr lang="en-US" altLang="zh-CN" dirty="0">
                <a:ea typeface="楷体_GB2312" panose="02010609030101010101" pitchFamily="49" charset="-122"/>
              </a:rPr>
              <a:t>2</a:t>
            </a:r>
            <a:r>
              <a:rPr lang="zh-CN" altLang="en-US" dirty="0">
                <a:ea typeface="楷体_GB2312" panose="02010609030101010101" pitchFamily="49" charset="-122"/>
              </a:rPr>
              <a:t>）精确检索（</a:t>
            </a:r>
            <a:r>
              <a:rPr lang="en-US" altLang="zh-CN" dirty="0">
                <a:ea typeface="楷体_GB2312" panose="02010609030101010101" pitchFamily="49" charset="-122"/>
              </a:rPr>
              <a:t>3</a:t>
            </a:r>
            <a:r>
              <a:rPr lang="zh-CN" altLang="en-US" dirty="0">
                <a:ea typeface="楷体_GB2312" panose="02010609030101010101" pitchFamily="49" charset="-122"/>
              </a:rPr>
              <a:t>）限定文档类型（</a:t>
            </a:r>
            <a:r>
              <a:rPr lang="zh-CN" altLang="en-US" dirty="0">
                <a:latin typeface="微软雅黑" panose="020B0503020204020204" pitchFamily="34" charset="-122"/>
                <a:ea typeface="微软雅黑" panose="020B0503020204020204" pitchFamily="34" charset="-122"/>
              </a:rPr>
              <a:t> </a:t>
            </a:r>
            <a:r>
              <a:rPr lang="zh-CN" altLang="en-US" dirty="0">
                <a:ea typeface="楷体_GB2312" panose="02010609030101010101" pitchFamily="49" charset="-122"/>
              </a:rPr>
              <a:t>filetype ）（</a:t>
            </a:r>
            <a:r>
              <a:rPr lang="en-US" altLang="zh-CN" dirty="0">
                <a:ea typeface="楷体_GB2312" panose="02010609030101010101" pitchFamily="49" charset="-122"/>
              </a:rPr>
              <a:t>4</a:t>
            </a:r>
            <a:r>
              <a:rPr lang="zh-CN" altLang="en-US" dirty="0">
                <a:ea typeface="楷体_GB2312" panose="02010609030101010101" pitchFamily="49" charset="-122"/>
              </a:rPr>
              <a:t>）在网页标题中搜索（</a:t>
            </a:r>
            <a:r>
              <a:rPr lang="en-US" altLang="zh-CN" dirty="0">
                <a:ea typeface="楷体_GB2312" panose="02010609030101010101" pitchFamily="49" charset="-122"/>
                <a:sym typeface="Wingdings" panose="05000000000000000000" pitchFamily="2" charset="2"/>
              </a:rPr>
              <a:t> intitle</a:t>
            </a:r>
            <a:r>
              <a:rPr lang="zh-CN" altLang="en-US" dirty="0">
                <a:ea typeface="楷体_GB2312" panose="02010609030101010101" pitchFamily="49" charset="-122"/>
                <a:sym typeface="Wingdings" panose="05000000000000000000" pitchFamily="2" charset="2"/>
              </a:rPr>
              <a:t>）（</a:t>
            </a:r>
            <a:r>
              <a:rPr lang="en-US" altLang="zh-CN" dirty="0">
                <a:ea typeface="楷体_GB2312" panose="02010609030101010101" pitchFamily="49" charset="-122"/>
                <a:sym typeface="Wingdings" panose="05000000000000000000" pitchFamily="2" charset="2"/>
              </a:rPr>
              <a:t>5</a:t>
            </a:r>
            <a:r>
              <a:rPr lang="zh-CN" altLang="en-US" dirty="0">
                <a:ea typeface="楷体_GB2312" panose="02010609030101010101" pitchFamily="49" charset="-122"/>
                <a:sym typeface="Wingdings" panose="05000000000000000000" pitchFamily="2" charset="2"/>
              </a:rPr>
              <a:t>）在网址中搜索（</a:t>
            </a:r>
            <a:r>
              <a:rPr lang="en-US" altLang="zh-CN" dirty="0">
                <a:ea typeface="楷体_GB2312" panose="02010609030101010101" pitchFamily="49" charset="-122"/>
              </a:rPr>
              <a:t> </a:t>
            </a:r>
            <a:r>
              <a:rPr lang="en-US" altLang="zh-CN" dirty="0" err="1">
                <a:ea typeface="楷体_GB2312" panose="02010609030101010101" pitchFamily="49" charset="-122"/>
              </a:rPr>
              <a:t>inurl</a:t>
            </a:r>
            <a:r>
              <a:rPr lang="en-US" altLang="zh-CN" dirty="0">
                <a:ea typeface="楷体_GB2312" panose="02010609030101010101" pitchFamily="49" charset="-122"/>
              </a:rPr>
              <a:t> </a:t>
            </a:r>
            <a:r>
              <a:rPr lang="zh-CN" altLang="en-US" dirty="0">
                <a:ea typeface="楷体_GB2312" panose="02010609030101010101" pitchFamily="49" charset="-122"/>
              </a:rPr>
              <a:t>）（</a:t>
            </a:r>
            <a:r>
              <a:rPr lang="en-US" altLang="zh-CN" dirty="0">
                <a:ea typeface="楷体_GB2312" panose="02010609030101010101" pitchFamily="49" charset="-122"/>
              </a:rPr>
              <a:t>6</a:t>
            </a:r>
            <a:r>
              <a:rPr lang="zh-CN" altLang="en-US" dirty="0">
                <a:ea typeface="楷体_GB2312" panose="02010609030101010101" pitchFamily="49" charset="-122"/>
              </a:rPr>
              <a:t>）在指定网站中搜索（</a:t>
            </a:r>
            <a:r>
              <a:rPr lang="en-US" altLang="zh-CN" dirty="0">
                <a:ea typeface="楷体_GB2312" panose="02010609030101010101" pitchFamily="49" charset="-122"/>
              </a:rPr>
              <a:t> site </a:t>
            </a:r>
            <a:r>
              <a:rPr lang="zh-CN" altLang="en-US" dirty="0">
                <a:ea typeface="楷体_GB2312" panose="02010609030101010101" pitchFamily="49" charset="-122"/>
              </a:rPr>
              <a:t>）</a:t>
            </a:r>
            <a:endParaRPr lang="en-US" altLang="zh-CN"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（二）搜索方式</a:t>
            </a:r>
            <a:endParaRPr lang="en-US" altLang="zh-CN" sz="2400" dirty="0">
              <a:ea typeface="楷体_GB2312" panose="02010609030101010101" pitchFamily="49" charset="-122"/>
            </a:endParaRPr>
          </a:p>
          <a:p>
            <a:pPr>
              <a:lnSpc>
                <a:spcPct val="150000"/>
              </a:lnSpc>
              <a:defRPr/>
            </a:pPr>
            <a:endParaRPr lang="zh-CN" altLang="en-US" sz="2400" dirty="0">
              <a:ea typeface="楷体_GB2312" panose="02010609030101010101" pitchFamily="49" charset="-122"/>
            </a:endParaRPr>
          </a:p>
        </p:txBody>
      </p:sp>
      <p:sp>
        <p:nvSpPr>
          <p:cNvPr id="3" name="矩形 2"/>
          <p:cNvSpPr/>
          <p:nvPr/>
        </p:nvSpPr>
        <p:spPr>
          <a:xfrm>
            <a:off x="1221853" y="1339664"/>
            <a:ext cx="3938899" cy="480131"/>
          </a:xfrm>
          <a:prstGeom prst="rect">
            <a:avLst/>
          </a:prstGeom>
        </p:spPr>
        <p:txBody>
          <a:bodyPr wrap="none">
            <a:spAutoFit/>
          </a:bodyPr>
          <a:lstStyle/>
          <a:p>
            <a:pPr algn="ctr">
              <a:lnSpc>
                <a:spcPct val="90000"/>
              </a:lnSpc>
              <a:defRPr/>
            </a:pPr>
            <a:r>
              <a:rPr lang="zh-CN" altLang="en-US" sz="2800" b="1" dirty="0"/>
              <a:t>三 综合性搜索引擎 百度</a:t>
            </a:r>
            <a:endParaRPr lang="zh-CN" altLang="en-US" sz="2800" b="1" dirty="0"/>
          </a:p>
        </p:txBody>
      </p:sp>
      <p:sp>
        <p:nvSpPr>
          <p:cNvPr id="6" name="矩形 5"/>
          <p:cNvSpPr/>
          <p:nvPr/>
        </p:nvSpPr>
        <p:spPr>
          <a:xfrm>
            <a:off x="1116779" y="4401781"/>
            <a:ext cx="4657045" cy="480131"/>
          </a:xfrm>
          <a:prstGeom prst="rect">
            <a:avLst/>
          </a:prstGeom>
        </p:spPr>
        <p:txBody>
          <a:bodyPr wrap="none">
            <a:spAutoFit/>
          </a:bodyPr>
          <a:lstStyle/>
          <a:p>
            <a:pPr algn="ctr">
              <a:lnSpc>
                <a:spcPct val="90000"/>
              </a:lnSpc>
              <a:defRPr/>
            </a:pPr>
            <a:r>
              <a:rPr lang="zh-CN" altLang="en-US" sz="2800" b="1" dirty="0"/>
              <a:t>四 专业性搜索引擎 百度学术</a:t>
            </a:r>
            <a:endParaRPr lang="zh-CN" altLang="en-US"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6928" y="2155178"/>
            <a:ext cx="10355720" cy="1883785"/>
          </a:xfrm>
          <a:prstGeom prst="rect">
            <a:avLst/>
          </a:prstGeom>
        </p:spPr>
        <p:txBody>
          <a:bodyPr wrap="none">
            <a:spAutoFit/>
          </a:bodyPr>
          <a:lstStyle/>
          <a:p>
            <a:pPr lvl="0">
              <a:lnSpc>
                <a:spcPct val="150000"/>
              </a:lnSpc>
              <a:defRPr/>
            </a:pPr>
            <a:r>
              <a:rPr lang="zh-CN" altLang="en-US" sz="8800" b="1" dirty="0">
                <a:solidFill>
                  <a:srgbClr val="FF0000"/>
                </a:solidFill>
                <a:latin typeface="华文中宋" panose="02010600040101010101" charset="-122"/>
                <a:ea typeface="华文中宋" panose="02010600040101010101" charset="-122"/>
                <a:cs typeface="华文中宋" panose="02010600040101010101" charset="-122"/>
              </a:rPr>
              <a:t>数据库操作注意事项</a:t>
            </a:r>
            <a:endParaRPr lang="en-US" altLang="zh-CN" sz="8800" b="1" dirty="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8792"/>
            <a:ext cx="9144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897472" y="75312"/>
            <a:ext cx="7969790" cy="825226"/>
          </a:xfrm>
          <a:prstGeom prst="rect">
            <a:avLst/>
          </a:prstGeom>
          <a:noFill/>
        </p:spPr>
        <p:txBody>
          <a:bodyPr wrap="square">
            <a:spAutoFit/>
          </a:bodyPr>
          <a:lstStyle/>
          <a:p>
            <a:pPr lvl="0">
              <a:lnSpc>
                <a:spcPct val="150000"/>
              </a:lnSpc>
              <a:defRPr/>
            </a:pPr>
            <a:r>
              <a:rPr lang="en-US" altLang="zh-CN" sz="3600" b="1" dirty="0">
                <a:solidFill>
                  <a:srgbClr val="FFFF00"/>
                </a:solidFill>
                <a:latin typeface="华文中宋" panose="02010600040101010101" charset="-122"/>
                <a:ea typeface="华文中宋" panose="02010600040101010101" charset="-122"/>
                <a:cs typeface="华文中宋" panose="02010600040101010101" charset="-122"/>
              </a:rPr>
              <a:t>1</a:t>
            </a:r>
            <a:r>
              <a:rPr lang="zh-CN" altLang="en-US" sz="3600" b="1" dirty="0">
                <a:solidFill>
                  <a:srgbClr val="FFFF00"/>
                </a:solidFill>
                <a:latin typeface="华文中宋" panose="02010600040101010101" charset="-122"/>
                <a:ea typeface="华文中宋" panose="02010600040101010101" charset="-122"/>
                <a:cs typeface="华文中宋" panose="02010600040101010101" charset="-122"/>
              </a:rPr>
              <a:t>、主题词与副主题的固定组配</a:t>
            </a:r>
            <a:endParaRPr lang="zh-CN" altLang="en-US" sz="3600" b="1" dirty="0">
              <a:solidFill>
                <a:srgbClr val="FFFF00"/>
              </a:solidFill>
              <a:latin typeface="华文中宋" panose="02010600040101010101" charset="-122"/>
              <a:ea typeface="华文中宋" panose="02010600040101010101" charset="-122"/>
              <a:cs typeface="华文中宋" panose="02010600040101010101" charset="-122"/>
            </a:endParaRPr>
          </a:p>
        </p:txBody>
      </p:sp>
      <p:sp>
        <p:nvSpPr>
          <p:cNvPr id="2" name="矩形 1"/>
          <p:cNvSpPr/>
          <p:nvPr/>
        </p:nvSpPr>
        <p:spPr>
          <a:xfrm>
            <a:off x="472913" y="1435002"/>
            <a:ext cx="10231233" cy="4523105"/>
          </a:xfrm>
          <a:prstGeom prst="rect">
            <a:avLst/>
          </a:prstGeom>
        </p:spPr>
        <p:txBody>
          <a:bodyPr wrap="square">
            <a:spAutoFit/>
          </a:bodyPr>
          <a:lstStyle/>
          <a:p>
            <a:pPr>
              <a:lnSpc>
                <a:spcPct val="150000"/>
              </a:lnSpc>
              <a:defRPr/>
            </a:pPr>
            <a:r>
              <a:rPr lang="en-US" altLang="zh-CN" sz="2400" b="1" dirty="0">
                <a:ea typeface="楷体_GB2312" panose="02010609030101010101" pitchFamily="49" charset="-122"/>
              </a:rPr>
              <a:t>A</a:t>
            </a:r>
            <a:r>
              <a:rPr lang="zh-CN" altLang="en-US" sz="2400" b="1" dirty="0">
                <a:ea typeface="楷体_GB2312" panose="02010609030101010101" pitchFamily="49" charset="-122"/>
              </a:rPr>
              <a:t>疾病引起</a:t>
            </a:r>
            <a:r>
              <a:rPr lang="en-US" altLang="zh-CN" sz="2400" b="1" dirty="0">
                <a:ea typeface="楷体_GB2312" panose="02010609030101010101" pitchFamily="49" charset="-122"/>
              </a:rPr>
              <a:t>B</a:t>
            </a:r>
            <a:r>
              <a:rPr lang="zh-CN" altLang="en-US" sz="2400" b="1" dirty="0">
                <a:ea typeface="楷体_GB2312" panose="02010609030101010101" pitchFamily="49" charset="-122"/>
              </a:rPr>
              <a:t>疾病：</a:t>
            </a:r>
            <a:endParaRPr lang="zh-CN" altLang="en-US" sz="2400" b="1" dirty="0">
              <a:ea typeface="楷体_GB2312" panose="02010609030101010101" pitchFamily="49" charset="-122"/>
            </a:endParaRPr>
          </a:p>
          <a:p>
            <a:pPr>
              <a:lnSpc>
                <a:spcPct val="150000"/>
              </a:lnSpc>
              <a:defRPr/>
            </a:pPr>
            <a:r>
              <a:rPr lang="en-US" altLang="zh-CN" sz="2400" b="1" dirty="0">
                <a:ea typeface="楷体_GB2312" panose="02010609030101010101" pitchFamily="49" charset="-122"/>
              </a:rPr>
              <a:t>A</a:t>
            </a:r>
            <a:r>
              <a:rPr lang="zh-CN" altLang="en-US" sz="2400" b="1" dirty="0">
                <a:ea typeface="楷体_GB2312" panose="02010609030101010101" pitchFamily="49" charset="-122"/>
              </a:rPr>
              <a:t>疾病</a:t>
            </a:r>
            <a:r>
              <a:rPr lang="en-US" altLang="zh-CN" sz="2400" b="1" dirty="0">
                <a:ea typeface="楷体_GB2312" panose="02010609030101010101" pitchFamily="49" charset="-122"/>
              </a:rPr>
              <a:t>/</a:t>
            </a:r>
            <a:r>
              <a:rPr lang="zh-CN" altLang="en-US" sz="2400" b="1" dirty="0">
                <a:ea typeface="楷体_GB2312" panose="02010609030101010101" pitchFamily="49" charset="-122"/>
              </a:rPr>
              <a:t>并发症</a:t>
            </a:r>
            <a:r>
              <a:rPr lang="zh-CN" altLang="en-US" sz="2000" b="1" dirty="0">
                <a:ea typeface="楷体_GB2312" panose="02010609030101010101" pitchFamily="49" charset="-122"/>
              </a:rPr>
              <a:t>（</a:t>
            </a:r>
            <a:r>
              <a:rPr lang="en-US" altLang="zh-CN" sz="2000" b="1" dirty="0">
                <a:ea typeface="楷体_GB2312" panose="02010609030101010101" pitchFamily="49" charset="-122"/>
                <a:sym typeface="+mn-ea"/>
              </a:rPr>
              <a:t>complications</a:t>
            </a:r>
            <a:r>
              <a:rPr lang="zh-CN" altLang="en-US" sz="2000" b="1" dirty="0">
                <a:ea typeface="楷体_GB2312" panose="02010609030101010101" pitchFamily="49" charset="-122"/>
              </a:rPr>
              <a:t>）</a:t>
            </a:r>
            <a:r>
              <a:rPr lang="zh-CN" altLang="en-US" sz="2400" b="1" dirty="0">
                <a:ea typeface="楷体_GB2312" panose="02010609030101010101" pitchFamily="49" charset="-122"/>
              </a:rPr>
              <a:t> </a:t>
            </a:r>
            <a:r>
              <a:rPr lang="en-US" altLang="zh-CN" sz="2400" b="1" dirty="0">
                <a:ea typeface="楷体_GB2312" panose="02010609030101010101" pitchFamily="49" charset="-122"/>
              </a:rPr>
              <a:t>and B</a:t>
            </a:r>
            <a:r>
              <a:rPr lang="zh-CN" altLang="en-US" sz="2400" b="1" dirty="0">
                <a:ea typeface="楷体_GB2312" panose="02010609030101010101" pitchFamily="49" charset="-122"/>
              </a:rPr>
              <a:t>疾病</a:t>
            </a:r>
            <a:r>
              <a:rPr lang="en-US" altLang="zh-CN" sz="2400" b="1" dirty="0">
                <a:ea typeface="楷体_GB2312" panose="02010609030101010101" pitchFamily="49" charset="-122"/>
              </a:rPr>
              <a:t>/</a:t>
            </a:r>
            <a:r>
              <a:rPr lang="zh-CN" altLang="en-US" sz="2400" b="1" dirty="0">
                <a:ea typeface="楷体_GB2312" panose="02010609030101010101" pitchFamily="49" charset="-122"/>
              </a:rPr>
              <a:t>病因学</a:t>
            </a:r>
            <a:r>
              <a:rPr lang="zh-CN" altLang="en-US" sz="2000" b="1" dirty="0">
                <a:ea typeface="楷体_GB2312" panose="02010609030101010101" pitchFamily="49" charset="-122"/>
              </a:rPr>
              <a:t>（</a:t>
            </a:r>
            <a:r>
              <a:rPr lang="en-US" altLang="zh-CN" sz="2000" b="1" dirty="0">
                <a:ea typeface="楷体_GB2312" panose="02010609030101010101" pitchFamily="49" charset="-122"/>
                <a:sym typeface="+mn-ea"/>
              </a:rPr>
              <a:t>etiology</a:t>
            </a:r>
            <a:r>
              <a:rPr lang="zh-CN" altLang="en-US" sz="2000" b="1" dirty="0">
                <a:ea typeface="楷体_GB2312" panose="02010609030101010101" pitchFamily="49" charset="-122"/>
              </a:rPr>
              <a:t>）</a:t>
            </a:r>
            <a:endParaRPr lang="en-US" altLang="zh-CN" sz="2000" b="1" dirty="0">
              <a:ea typeface="楷体_GB2312" panose="02010609030101010101" pitchFamily="49" charset="-122"/>
            </a:endParaRPr>
          </a:p>
          <a:p>
            <a:pPr>
              <a:lnSpc>
                <a:spcPct val="150000"/>
              </a:lnSpc>
              <a:defRPr/>
            </a:pPr>
            <a:endParaRPr lang="en-US" altLang="zh-CN" sz="2400" b="1" dirty="0">
              <a:ea typeface="楷体_GB2312" panose="02010609030101010101" pitchFamily="49" charset="-122"/>
            </a:endParaRPr>
          </a:p>
          <a:p>
            <a:pPr>
              <a:lnSpc>
                <a:spcPct val="150000"/>
              </a:lnSpc>
              <a:defRPr/>
            </a:pPr>
            <a:r>
              <a:rPr lang="zh-CN" altLang="en-US" sz="2400" b="1" dirty="0">
                <a:ea typeface="楷体_GB2312" panose="02010609030101010101" pitchFamily="49" charset="-122"/>
              </a:rPr>
              <a:t>药物对疾病的治疗：</a:t>
            </a:r>
            <a:endParaRPr lang="zh-CN" altLang="en-US" sz="2400" b="1" dirty="0">
              <a:ea typeface="楷体_GB2312" panose="02010609030101010101" pitchFamily="49" charset="-122"/>
            </a:endParaRPr>
          </a:p>
          <a:p>
            <a:pPr>
              <a:lnSpc>
                <a:spcPct val="150000"/>
              </a:lnSpc>
              <a:defRPr/>
            </a:pPr>
            <a:r>
              <a:rPr lang="zh-CN" altLang="en-US" sz="2400" b="1" dirty="0">
                <a:ea typeface="楷体_GB2312" panose="02010609030101010101" pitchFamily="49" charset="-122"/>
              </a:rPr>
              <a:t>药物</a:t>
            </a:r>
            <a:r>
              <a:rPr lang="en-US" altLang="zh-CN" sz="2400" b="1" dirty="0">
                <a:ea typeface="楷体_GB2312" panose="02010609030101010101" pitchFamily="49" charset="-122"/>
              </a:rPr>
              <a:t>/</a:t>
            </a:r>
            <a:r>
              <a:rPr lang="zh-CN" altLang="en-US" sz="2400" b="1" dirty="0">
                <a:ea typeface="楷体_GB2312" panose="02010609030101010101" pitchFamily="49" charset="-122"/>
              </a:rPr>
              <a:t>治疗应用</a:t>
            </a:r>
            <a:r>
              <a:rPr lang="en-US" altLang="zh-CN" sz="2000" b="1" dirty="0">
                <a:ea typeface="楷体_GB2312" panose="02010609030101010101" pitchFamily="49" charset="-122"/>
              </a:rPr>
              <a:t>（therapeutic use）</a:t>
            </a:r>
            <a:r>
              <a:rPr lang="zh-CN" altLang="en-US" sz="2400" b="1" dirty="0">
                <a:ea typeface="楷体_GB2312" panose="02010609030101010101" pitchFamily="49" charset="-122"/>
              </a:rPr>
              <a:t> </a:t>
            </a:r>
            <a:r>
              <a:rPr lang="en-US" altLang="zh-CN" sz="2400" b="1" dirty="0">
                <a:ea typeface="楷体_GB2312" panose="02010609030101010101" pitchFamily="49" charset="-122"/>
              </a:rPr>
              <a:t>and </a:t>
            </a:r>
            <a:r>
              <a:rPr lang="zh-CN" altLang="en-US" sz="2400" b="1" dirty="0">
                <a:ea typeface="楷体_GB2312" panose="02010609030101010101" pitchFamily="49" charset="-122"/>
              </a:rPr>
              <a:t>疾病</a:t>
            </a:r>
            <a:r>
              <a:rPr lang="en-US" altLang="zh-CN" sz="2400" b="1" dirty="0">
                <a:ea typeface="楷体_GB2312" panose="02010609030101010101" pitchFamily="49" charset="-122"/>
              </a:rPr>
              <a:t>/</a:t>
            </a:r>
            <a:r>
              <a:rPr lang="zh-CN" altLang="en-US" sz="2400" b="1" dirty="0">
                <a:ea typeface="楷体_GB2312" panose="02010609030101010101" pitchFamily="49" charset="-122"/>
              </a:rPr>
              <a:t>药物疗法</a:t>
            </a:r>
            <a:r>
              <a:rPr lang="en-US" altLang="zh-CN" sz="2000" b="1" dirty="0">
                <a:ea typeface="楷体_GB2312" panose="02010609030101010101" pitchFamily="49" charset="-122"/>
              </a:rPr>
              <a:t>（drug therapy）</a:t>
            </a:r>
            <a:endParaRPr lang="en-US" altLang="zh-CN" sz="2000" b="1" dirty="0">
              <a:ea typeface="楷体_GB2312" panose="02010609030101010101" pitchFamily="49" charset="-122"/>
            </a:endParaRPr>
          </a:p>
          <a:p>
            <a:pPr>
              <a:lnSpc>
                <a:spcPct val="150000"/>
              </a:lnSpc>
              <a:defRPr/>
            </a:pPr>
            <a:endParaRPr lang="zh-CN" altLang="en-US" sz="2400" b="1" dirty="0">
              <a:ea typeface="楷体_GB2312" panose="02010609030101010101" pitchFamily="49" charset="-122"/>
            </a:endParaRPr>
          </a:p>
          <a:p>
            <a:pPr>
              <a:lnSpc>
                <a:spcPct val="150000"/>
              </a:lnSpc>
              <a:defRPr/>
            </a:pPr>
            <a:r>
              <a:rPr lang="zh-CN" altLang="en-US" sz="2400" b="1" dirty="0">
                <a:ea typeface="楷体_GB2312" panose="02010609030101010101" pitchFamily="49" charset="-122"/>
              </a:rPr>
              <a:t>诊疗方法、物理因素引起疾病：方法</a:t>
            </a:r>
            <a:r>
              <a:rPr lang="en-US" altLang="zh-CN" sz="2400" b="1" dirty="0">
                <a:ea typeface="楷体_GB2312" panose="02010609030101010101" pitchFamily="49" charset="-122"/>
              </a:rPr>
              <a:t>/</a:t>
            </a:r>
            <a:r>
              <a:rPr lang="zh-CN" altLang="en-US" sz="2400" b="1" dirty="0">
                <a:ea typeface="楷体_GB2312" panose="02010609030101010101" pitchFamily="49" charset="-122"/>
              </a:rPr>
              <a:t>副作用（</a:t>
            </a:r>
            <a:r>
              <a:rPr lang="en-US" altLang="zh-CN" sz="2400" b="1" dirty="0">
                <a:ea typeface="楷体_GB2312" panose="02010609030101010101" pitchFamily="49" charset="-122"/>
              </a:rPr>
              <a:t>adverse effects</a:t>
            </a:r>
            <a:r>
              <a:rPr lang="zh-CN" altLang="en-US" sz="2400" b="1" dirty="0">
                <a:ea typeface="楷体_GB2312" panose="02010609030101010101" pitchFamily="49" charset="-122"/>
              </a:rPr>
              <a:t>）</a:t>
            </a:r>
            <a:r>
              <a:rPr lang="en-US" altLang="zh-CN" sz="2400" b="1" dirty="0">
                <a:ea typeface="楷体_GB2312" panose="02010609030101010101" pitchFamily="49" charset="-122"/>
              </a:rPr>
              <a:t> and </a:t>
            </a:r>
            <a:r>
              <a:rPr lang="zh-CN" altLang="en-US" sz="2400" b="1" dirty="0">
                <a:ea typeface="楷体_GB2312" panose="02010609030101010101" pitchFamily="49" charset="-122"/>
              </a:rPr>
              <a:t>疾病</a:t>
            </a:r>
            <a:r>
              <a:rPr lang="en-US" altLang="zh-CN" sz="2400" b="1" dirty="0">
                <a:ea typeface="楷体_GB2312" panose="02010609030101010101" pitchFamily="49" charset="-122"/>
              </a:rPr>
              <a:t>/</a:t>
            </a:r>
            <a:r>
              <a:rPr lang="zh-CN" altLang="en-US" sz="2400" b="1" dirty="0">
                <a:ea typeface="楷体_GB2312" panose="02010609030101010101" pitchFamily="49" charset="-122"/>
              </a:rPr>
              <a:t>病因学（</a:t>
            </a:r>
            <a:r>
              <a:rPr lang="en-US" altLang="zh-CN" sz="2400" b="1" dirty="0">
                <a:ea typeface="楷体_GB2312" panose="02010609030101010101" pitchFamily="49" charset="-122"/>
                <a:sym typeface="+mn-ea"/>
              </a:rPr>
              <a:t>etiology</a:t>
            </a:r>
            <a:r>
              <a:rPr lang="zh-CN" altLang="en-US" sz="2400" b="1" dirty="0">
                <a:ea typeface="楷体_GB2312" panose="02010609030101010101" pitchFamily="49" charset="-122"/>
              </a:rPr>
              <a:t>）</a:t>
            </a:r>
            <a:endParaRPr lang="zh-CN" altLang="en-US" sz="2400" b="1" dirty="0">
              <a:ea typeface="楷体_GB2312" panose="0201060903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145"/>
            <a:ext cx="9144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469005" y="72929"/>
            <a:ext cx="7969790" cy="923330"/>
          </a:xfrm>
          <a:prstGeom prst="rect">
            <a:avLst/>
          </a:prstGeom>
          <a:noFill/>
        </p:spPr>
        <p:txBody>
          <a:bodyPr wrap="square">
            <a:spAutoFit/>
          </a:bodyPr>
          <a:lstStyle/>
          <a:p>
            <a:pPr lvl="0">
              <a:lnSpc>
                <a:spcPct val="150000"/>
              </a:lnSpc>
              <a:defRPr/>
            </a:pPr>
            <a:r>
              <a:rPr lang="en-US" altLang="zh-CN" sz="3600" b="1" dirty="0">
                <a:solidFill>
                  <a:srgbClr val="FFFF00"/>
                </a:solidFill>
                <a:latin typeface="华文中宋" panose="02010600040101010101" charset="-122"/>
                <a:ea typeface="华文中宋" panose="02010600040101010101" charset="-122"/>
                <a:cs typeface="华文中宋" panose="02010600040101010101" charset="-122"/>
              </a:rPr>
              <a:t>2-1</a:t>
            </a:r>
            <a:r>
              <a:rPr lang="zh-CN" altLang="en-US" sz="3600" b="1" dirty="0">
                <a:solidFill>
                  <a:srgbClr val="FFFF00"/>
                </a:solidFill>
                <a:latin typeface="华文中宋" panose="02010600040101010101" charset="-122"/>
                <a:ea typeface="华文中宋" panose="02010600040101010101" charset="-122"/>
                <a:cs typeface="华文中宋" panose="02010600040101010101" charset="-122"/>
              </a:rPr>
              <a:t>、检索表达式式（</a:t>
            </a:r>
            <a:r>
              <a:rPr lang="en-US" altLang="zh-CN" sz="3600" b="1" dirty="0">
                <a:solidFill>
                  <a:srgbClr val="FFFF00"/>
                </a:solidFill>
                <a:latin typeface="华文中宋" panose="02010600040101010101" charset="-122"/>
                <a:ea typeface="华文中宋" panose="02010600040101010101" charset="-122"/>
                <a:cs typeface="华文中宋" panose="02010600040101010101" charset="-122"/>
              </a:rPr>
              <a:t>CBM</a:t>
            </a:r>
            <a:r>
              <a:rPr lang="zh-CN" altLang="en-US" sz="3600" b="1" dirty="0">
                <a:solidFill>
                  <a:srgbClr val="FFFF00"/>
                </a:solidFill>
                <a:latin typeface="华文中宋" panose="02010600040101010101" charset="-122"/>
                <a:ea typeface="华文中宋" panose="02010600040101010101" charset="-122"/>
                <a:cs typeface="华文中宋" panose="02010600040101010101" charset="-122"/>
              </a:rPr>
              <a:t>）</a:t>
            </a:r>
            <a:endParaRPr lang="zh-CN" altLang="en-US" sz="3600" b="1" dirty="0">
              <a:solidFill>
                <a:srgbClr val="FFFF00"/>
              </a:solidFill>
              <a:latin typeface="华文中宋" panose="02010600040101010101" charset="-122"/>
              <a:ea typeface="华文中宋" panose="02010600040101010101" charset="-122"/>
              <a:cs typeface="华文中宋" panose="02010600040101010101" charset="-122"/>
            </a:endParaRPr>
          </a:p>
        </p:txBody>
      </p:sp>
      <p:sp>
        <p:nvSpPr>
          <p:cNvPr id="2" name="矩形 1"/>
          <p:cNvSpPr/>
          <p:nvPr/>
        </p:nvSpPr>
        <p:spPr>
          <a:xfrm>
            <a:off x="-92" y="1437544"/>
            <a:ext cx="10358506" cy="5077460"/>
          </a:xfrm>
          <a:prstGeom prst="rect">
            <a:avLst/>
          </a:prstGeom>
        </p:spPr>
        <p:txBody>
          <a:bodyPr wrap="square">
            <a:spAutoFit/>
          </a:bodyPr>
          <a:lstStyle/>
          <a:p>
            <a:pPr>
              <a:lnSpc>
                <a:spcPct val="150000"/>
              </a:lnSpc>
              <a:defRPr/>
            </a:pPr>
            <a:r>
              <a:rPr lang="zh-CN" altLang="en-US" sz="2400" b="1" dirty="0">
                <a:ea typeface="楷体_GB2312" panose="02010609030101010101" pitchFamily="49" charset="-122"/>
              </a:rPr>
              <a:t>例：利用“主题检索”查找</a:t>
            </a:r>
            <a:r>
              <a:rPr lang="en-US" altLang="zh-CN" sz="2400" b="1" dirty="0">
                <a:ea typeface="楷体_GB2312" panose="02010609030101010101" pitchFamily="49" charset="-122"/>
              </a:rPr>
              <a:t>“</a:t>
            </a:r>
            <a:r>
              <a:rPr lang="zh-CN" altLang="en-US" sz="2400" b="1" dirty="0">
                <a:ea typeface="楷体_GB2312" panose="02010609030101010101" pitchFamily="49" charset="-122"/>
              </a:rPr>
              <a:t>中毒导致慢性肾功能衰竭</a:t>
            </a:r>
            <a:r>
              <a:rPr lang="en-US" altLang="zh-CN" sz="2400" b="1" dirty="0">
                <a:ea typeface="楷体_GB2312" panose="02010609030101010101" pitchFamily="49" charset="-122"/>
              </a:rPr>
              <a:t>”</a:t>
            </a:r>
            <a:r>
              <a:rPr lang="zh-CN" altLang="en-US" sz="2400" b="1" dirty="0">
                <a:ea typeface="楷体_GB2312" panose="02010609030101010101" pitchFamily="49" charset="-122"/>
              </a:rPr>
              <a:t>的综述文献？</a:t>
            </a:r>
            <a:endParaRPr lang="zh-CN" altLang="en-US" sz="2400" b="1" dirty="0">
              <a:ea typeface="楷体_GB2312" panose="02010609030101010101" pitchFamily="49" charset="-122"/>
            </a:endParaRPr>
          </a:p>
          <a:p>
            <a:pPr>
              <a:lnSpc>
                <a:spcPct val="150000"/>
              </a:lnSpc>
              <a:defRPr/>
            </a:pPr>
            <a:r>
              <a:rPr lang="zh-CN" altLang="en-US" sz="2400" b="1" dirty="0">
                <a:ea typeface="楷体_GB2312" panose="02010609030101010101" pitchFamily="49" charset="-122"/>
              </a:rPr>
              <a:t>医学主题词表中可见“慢性肾功能衰竭 </a:t>
            </a:r>
            <a:r>
              <a:rPr lang="zh-CN" altLang="en-US" sz="2400" b="1" dirty="0">
                <a:solidFill>
                  <a:srgbClr val="FF0000"/>
                </a:solidFill>
                <a:ea typeface="楷体_GB2312" panose="02010609030101010101" pitchFamily="49" charset="-122"/>
              </a:rPr>
              <a:t>见</a:t>
            </a:r>
            <a:r>
              <a:rPr lang="zh-CN" altLang="en-US" sz="2400" b="1" dirty="0">
                <a:ea typeface="楷体_GB2312" panose="02010609030101010101" pitchFamily="49" charset="-122"/>
              </a:rPr>
              <a:t> 肾功能衰竭，慢性”</a:t>
            </a:r>
            <a:r>
              <a:rPr lang="zh-CN" altLang="en-US" sz="2400" dirty="0">
                <a:ea typeface="楷体_GB2312" panose="02010609030101010101" pitchFamily="49" charset="-122"/>
              </a:rPr>
              <a:t> </a:t>
            </a:r>
            <a:endParaRPr lang="en-US" altLang="zh-CN" sz="2400" dirty="0">
              <a:ea typeface="楷体_GB2312" panose="02010609030101010101" pitchFamily="49" charset="-122"/>
            </a:endParaRPr>
          </a:p>
          <a:p>
            <a:pPr>
              <a:lnSpc>
                <a:spcPct val="150000"/>
              </a:lnSpc>
              <a:defRPr/>
            </a:pPr>
            <a:r>
              <a:rPr lang="en-US" altLang="zh-CN" sz="2400" dirty="0">
                <a:solidFill>
                  <a:srgbClr val="FF0000"/>
                </a:solidFill>
                <a:ea typeface="楷体_GB2312" panose="02010609030101010101" pitchFamily="49" charset="-122"/>
              </a:rPr>
              <a:t>       </a:t>
            </a:r>
            <a:r>
              <a:rPr lang="en-US" altLang="zh-CN" sz="2400" b="1" dirty="0">
                <a:ea typeface="楷体_GB2312" panose="02010609030101010101" pitchFamily="49" charset="-122"/>
              </a:rPr>
              <a:t>CBM</a:t>
            </a:r>
            <a:r>
              <a:rPr lang="zh-CN" altLang="en-US" sz="2400" b="1" dirty="0">
                <a:ea typeface="楷体_GB2312" panose="02010609030101010101" pitchFamily="49" charset="-122"/>
              </a:rPr>
              <a:t>（主题途径）检索式</a:t>
            </a:r>
            <a:endParaRPr lang="zh-CN" altLang="en-US" sz="2400" b="1" dirty="0">
              <a:ea typeface="楷体_GB2312" panose="02010609030101010101" pitchFamily="49" charset="-122"/>
            </a:endParaRPr>
          </a:p>
          <a:p>
            <a:pPr indent="609600">
              <a:lnSpc>
                <a:spcPct val="150000"/>
              </a:lnSpc>
              <a:defRPr/>
              <a:extLst>
                <a:ext uri="{35155182-B16C-46BC-9424-99874614C6A1}">
                  <wpsdc:indentchars xmlns:wpsdc="http://www.wps.cn/officeDocument/2017/drawingmlCustomData" val="200" checksum="4158780845"/>
                </a:ext>
              </a:extLst>
            </a:pPr>
            <a:r>
              <a:rPr lang="en-US" altLang="zh-CN" sz="2400" dirty="0">
                <a:ea typeface="楷体_GB2312" panose="02010609030101010101" pitchFamily="49" charset="-122"/>
              </a:rPr>
              <a:t>#1 </a:t>
            </a:r>
            <a:r>
              <a:rPr lang="zh-CN" altLang="en-US" sz="2400" dirty="0">
                <a:ea typeface="楷体_GB2312" panose="02010609030101010101" pitchFamily="49" charset="-122"/>
              </a:rPr>
              <a:t>中毒</a:t>
            </a:r>
            <a:r>
              <a:rPr lang="en-US" altLang="zh-CN" sz="2400" dirty="0">
                <a:ea typeface="楷体_GB2312" panose="02010609030101010101" pitchFamily="49" charset="-122"/>
              </a:rPr>
              <a:t>/</a:t>
            </a:r>
            <a:r>
              <a:rPr lang="zh-CN" altLang="en-US" sz="2400" dirty="0">
                <a:ea typeface="楷体_GB2312" panose="02010609030101010101" pitchFamily="49" charset="-122"/>
              </a:rPr>
              <a:t>并发症</a:t>
            </a:r>
            <a:endParaRPr lang="zh-CN" altLang="en-US" sz="2400" dirty="0">
              <a:ea typeface="楷体_GB2312" panose="02010609030101010101" pitchFamily="49" charset="-122"/>
            </a:endParaRPr>
          </a:p>
          <a:p>
            <a:pPr indent="609600">
              <a:lnSpc>
                <a:spcPct val="150000"/>
              </a:lnSpc>
              <a:defRPr/>
              <a:extLst>
                <a:ext uri="{35155182-B16C-46BC-9424-99874614C6A1}">
                  <wpsdc:indentchars xmlns:wpsdc="http://www.wps.cn/officeDocument/2017/drawingmlCustomData" val="200" checksum="4158780845"/>
                </a:ext>
              </a:extLst>
            </a:pPr>
            <a:r>
              <a:rPr lang="en-US" altLang="zh-CN" sz="2400" dirty="0">
                <a:ea typeface="楷体_GB2312" panose="02010609030101010101" pitchFamily="49" charset="-122"/>
              </a:rPr>
              <a:t>#2 </a:t>
            </a:r>
            <a:r>
              <a:rPr lang="zh-CN" altLang="en-US" sz="2400" dirty="0">
                <a:ea typeface="楷体_GB2312" panose="02010609030101010101" pitchFamily="49" charset="-122"/>
              </a:rPr>
              <a:t>肾功能衰竭，慢性</a:t>
            </a:r>
            <a:r>
              <a:rPr lang="en-US" altLang="zh-CN" sz="2400" dirty="0">
                <a:ea typeface="楷体_GB2312" panose="02010609030101010101" pitchFamily="49" charset="-122"/>
              </a:rPr>
              <a:t>/</a:t>
            </a:r>
            <a:r>
              <a:rPr lang="zh-CN" altLang="en-US" sz="2400" dirty="0">
                <a:ea typeface="楷体_GB2312" panose="02010609030101010101" pitchFamily="49" charset="-122"/>
              </a:rPr>
              <a:t>病因学</a:t>
            </a:r>
            <a:endParaRPr lang="zh-CN" altLang="en-US" sz="2400" dirty="0">
              <a:ea typeface="楷体_GB2312" panose="02010609030101010101" pitchFamily="49" charset="-122"/>
            </a:endParaRPr>
          </a:p>
          <a:p>
            <a:pPr indent="609600">
              <a:lnSpc>
                <a:spcPct val="150000"/>
              </a:lnSpc>
              <a:defRPr/>
              <a:extLst>
                <a:ext uri="{35155182-B16C-46BC-9424-99874614C6A1}">
                  <wpsdc:indentchars xmlns:wpsdc="http://www.wps.cn/officeDocument/2017/drawingmlCustomData" val="200" checksum="4158780845"/>
                </a:ext>
              </a:extLst>
            </a:pPr>
            <a:r>
              <a:rPr lang="en-US" altLang="zh-CN" sz="2400" dirty="0">
                <a:ea typeface="楷体_GB2312" panose="02010609030101010101" pitchFamily="49" charset="-122"/>
              </a:rPr>
              <a:t>#3  #1 AND #2</a:t>
            </a:r>
            <a:r>
              <a:rPr lang="zh-CN" altLang="en-US" sz="2400" dirty="0">
                <a:ea typeface="楷体_GB2312" panose="02010609030101010101" pitchFamily="49" charset="-122"/>
              </a:rPr>
              <a:t>（文献类型：综述）</a:t>
            </a:r>
            <a:endParaRPr lang="zh-CN" altLang="en-US" sz="2400" dirty="0">
              <a:ea typeface="楷体_GB2312" panose="02010609030101010101" pitchFamily="49" charset="-122"/>
            </a:endParaRPr>
          </a:p>
          <a:p>
            <a:pPr indent="609600">
              <a:lnSpc>
                <a:spcPct val="150000"/>
              </a:lnSpc>
              <a:defRPr/>
              <a:extLst>
                <a:ext uri="{35155182-B16C-46BC-9424-99874614C6A1}">
                  <wpsdc:indentchars xmlns:wpsdc="http://www.wps.cn/officeDocument/2017/drawingmlCustomData" val="200" checksum="4158780845"/>
                </a:ext>
              </a:extLst>
            </a:pPr>
            <a:r>
              <a:rPr lang="zh-CN" altLang="en-US" sz="2400" b="1" dirty="0">
                <a:ea typeface="楷体_GB2312" panose="02010609030101010101" pitchFamily="49" charset="-122"/>
              </a:rPr>
              <a:t>或：</a:t>
            </a:r>
            <a:endParaRPr lang="zh-CN" altLang="en-US" sz="2400" b="1" dirty="0">
              <a:ea typeface="楷体_GB2312" panose="02010609030101010101" pitchFamily="49" charset="-122"/>
            </a:endParaRPr>
          </a:p>
          <a:p>
            <a:pPr indent="609600">
              <a:lnSpc>
                <a:spcPct val="150000"/>
              </a:lnSpc>
              <a:defRPr/>
              <a:extLst>
                <a:ext uri="{35155182-B16C-46BC-9424-99874614C6A1}">
                  <wpsdc:indentchars xmlns:wpsdc="http://www.wps.cn/officeDocument/2017/drawingmlCustomData" val="200" checksum="4158780845"/>
                </a:ext>
              </a:extLst>
            </a:pPr>
            <a:r>
              <a:rPr lang="zh-CN" altLang="en-US" sz="2400" dirty="0">
                <a:ea typeface="楷体_GB2312" panose="02010609030101010101" pitchFamily="49" charset="-122"/>
                <a:sym typeface="+mn-ea"/>
              </a:rPr>
              <a:t>中毒</a:t>
            </a:r>
            <a:r>
              <a:rPr lang="en-US" altLang="zh-CN" sz="2400" dirty="0">
                <a:ea typeface="楷体_GB2312" panose="02010609030101010101" pitchFamily="49" charset="-122"/>
                <a:sym typeface="+mn-ea"/>
              </a:rPr>
              <a:t>/</a:t>
            </a:r>
            <a:r>
              <a:rPr lang="zh-CN" altLang="en-US" sz="2400" dirty="0">
                <a:ea typeface="楷体_GB2312" panose="02010609030101010101" pitchFamily="49" charset="-122"/>
                <a:sym typeface="+mn-ea"/>
              </a:rPr>
              <a:t>并发症</a:t>
            </a:r>
            <a:r>
              <a:rPr lang="en-US" altLang="zh-CN" sz="2400" dirty="0">
                <a:ea typeface="楷体_GB2312" panose="02010609030101010101" pitchFamily="49" charset="-122"/>
              </a:rPr>
              <a:t> AND </a:t>
            </a:r>
            <a:r>
              <a:rPr lang="zh-CN" altLang="en-US" sz="2400" dirty="0">
                <a:ea typeface="楷体_GB2312" panose="02010609030101010101" pitchFamily="49" charset="-122"/>
                <a:sym typeface="+mn-ea"/>
              </a:rPr>
              <a:t>肾功能衰竭，慢性</a:t>
            </a:r>
            <a:r>
              <a:rPr lang="en-US" altLang="zh-CN" sz="2400" dirty="0">
                <a:ea typeface="楷体_GB2312" panose="02010609030101010101" pitchFamily="49" charset="-122"/>
                <a:sym typeface="+mn-ea"/>
              </a:rPr>
              <a:t>/</a:t>
            </a:r>
            <a:r>
              <a:rPr lang="zh-CN" altLang="en-US" sz="2400" dirty="0">
                <a:ea typeface="楷体_GB2312" panose="02010609030101010101" pitchFamily="49" charset="-122"/>
                <a:sym typeface="+mn-ea"/>
              </a:rPr>
              <a:t>病因学</a:t>
            </a:r>
            <a:r>
              <a:rPr lang="en-US" altLang="zh-CN" sz="2400" dirty="0">
                <a:ea typeface="楷体_GB2312" panose="02010609030101010101" pitchFamily="49" charset="-122"/>
                <a:sym typeface="+mn-ea"/>
              </a:rPr>
              <a:t>  </a:t>
            </a:r>
            <a:r>
              <a:rPr lang="zh-CN" altLang="en-US" sz="2400" dirty="0">
                <a:ea typeface="楷体_GB2312" panose="02010609030101010101" pitchFamily="49" charset="-122"/>
                <a:sym typeface="+mn-ea"/>
              </a:rPr>
              <a:t>（文献类型：综述）</a:t>
            </a:r>
            <a:endParaRPr lang="zh-CN" altLang="en-US" sz="2400" dirty="0">
              <a:ea typeface="楷体_GB2312" panose="02010609030101010101" pitchFamily="49" charset="-122"/>
            </a:endParaRPr>
          </a:p>
          <a:p>
            <a:pPr indent="609600">
              <a:lnSpc>
                <a:spcPct val="150000"/>
              </a:lnSpc>
              <a:defRPr/>
              <a:extLst>
                <a:ext uri="{35155182-B16C-46BC-9424-99874614C6A1}">
                  <wpsdc:indentchars xmlns:wpsdc="http://www.wps.cn/officeDocument/2017/drawingmlCustomData" val="200" checksum="4158780845"/>
                </a:ext>
              </a:extLst>
            </a:pPr>
            <a:endParaRPr lang="zh-CN" altLang="en-US" sz="2400" dirty="0">
              <a:ea typeface="楷体_GB2312" panose="0201060903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2203070" y="-109468"/>
            <a:ext cx="7969790" cy="1075294"/>
          </a:xfrm>
          <a:prstGeom prst="rect">
            <a:avLst/>
          </a:prstGeom>
          <a:noFill/>
        </p:spPr>
        <p:txBody>
          <a:bodyPr wrap="square">
            <a:spAutoFit/>
          </a:bodyPr>
          <a:lstStyle/>
          <a:p>
            <a:pPr lvl="0">
              <a:lnSpc>
                <a:spcPct val="150000"/>
              </a:lnSpc>
              <a:defRPr/>
            </a:pPr>
            <a:r>
              <a:rPr lang="zh-CN" altLang="en-US" sz="4800" b="1" dirty="0">
                <a:solidFill>
                  <a:srgbClr val="FFFF00"/>
                </a:solidFill>
                <a:latin typeface="HelveticaExt-Normal"/>
              </a:rPr>
              <a:t>第一章 文献检索基础</a:t>
            </a:r>
            <a:endParaRPr lang="zh-CN" altLang="en-US" sz="4800" b="1" dirty="0">
              <a:solidFill>
                <a:srgbClr val="FFFF00"/>
              </a:solidFill>
              <a:latin typeface="HelveticaExt-Normal"/>
            </a:endParaRPr>
          </a:p>
        </p:txBody>
      </p:sp>
      <p:sp>
        <p:nvSpPr>
          <p:cNvPr id="4" name="矩形 3"/>
          <p:cNvSpPr/>
          <p:nvPr/>
        </p:nvSpPr>
        <p:spPr>
          <a:xfrm>
            <a:off x="785528" y="1075294"/>
            <a:ext cx="8968071" cy="2673937"/>
          </a:xfrm>
          <a:prstGeom prst="rect">
            <a:avLst/>
          </a:prstGeom>
        </p:spPr>
        <p:txBody>
          <a:bodyPr wrap="square">
            <a:spAutoFit/>
          </a:bodyPr>
          <a:lstStyle/>
          <a:p>
            <a:pPr>
              <a:lnSpc>
                <a:spcPct val="200000"/>
              </a:lnSpc>
            </a:pPr>
            <a:r>
              <a:rPr lang="zh-CN" altLang="en-US" sz="3200" b="1" dirty="0">
                <a:latin typeface="微软雅黑" panose="020B0503020204020204" pitchFamily="34" charset="-122"/>
                <a:ea typeface="微软雅黑" panose="020B0503020204020204" pitchFamily="34" charset="-122"/>
              </a:rPr>
              <a:t>第一节  信息、知识、情报与文献</a:t>
            </a:r>
            <a:endParaRPr lang="zh-CN" altLang="en-US" sz="32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楷体_GB2312" panose="02010609030101010101" pitchFamily="49" charset="-122"/>
                <a:ea typeface="楷体_GB2312" panose="02010609030101010101" pitchFamily="49" charset="-122"/>
              </a:rPr>
              <a:t>一、基本概念</a:t>
            </a:r>
            <a:endParaRPr lang="en-US" altLang="zh-CN" sz="2400" b="1" dirty="0">
              <a:latin typeface="楷体_GB2312" panose="02010609030101010101" pitchFamily="49" charset="-122"/>
              <a:ea typeface="楷体_GB2312" panose="02010609030101010101" pitchFamily="49" charset="-122"/>
            </a:endParaRPr>
          </a:p>
          <a:p>
            <a:pPr marL="342900" indent="-342900">
              <a:lnSpc>
                <a:spcPct val="150000"/>
              </a:lnSpc>
              <a:buFont typeface="Wingdings" panose="05000000000000000000" pitchFamily="2" charset="2"/>
              <a:buChar char="p"/>
            </a:pPr>
            <a:r>
              <a:rPr lang="zh-CN" altLang="en-US" sz="2400" dirty="0">
                <a:latin typeface="楷体_GB2312" panose="02010609030101010101" pitchFamily="49" charset="-122"/>
                <a:ea typeface="楷体_GB2312" panose="02010609030101010101" pitchFamily="49" charset="-122"/>
              </a:rPr>
              <a:t> 信息、知识、情报与文献的概念理解及相互关系   </a:t>
            </a:r>
            <a:endParaRPr lang="zh-CN" altLang="en-US" sz="2400" dirty="0">
              <a:latin typeface="楷体_GB2312" panose="02010609030101010101" pitchFamily="49" charset="-122"/>
              <a:ea typeface="楷体_GB2312" panose="02010609030101010101" pitchFamily="49" charset="-122"/>
            </a:endParaRPr>
          </a:p>
          <a:p>
            <a:pPr marL="342900" indent="-342900">
              <a:lnSpc>
                <a:spcPct val="150000"/>
              </a:lnSpc>
              <a:buFont typeface="Wingdings" panose="05000000000000000000" pitchFamily="2" charset="2"/>
              <a:buChar char="p"/>
            </a:pPr>
            <a:r>
              <a:rPr lang="zh-CN" altLang="en-US" sz="2400" dirty="0">
                <a:latin typeface="楷体_GB2312" panose="02010609030101010101" pitchFamily="49" charset="-122"/>
                <a:ea typeface="楷体_GB2312" panose="02010609030101010101" pitchFamily="49" charset="-122"/>
              </a:rPr>
              <a:t> 信息的分类 信息的主要特征 情报的基本属性</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文献的要素 </a:t>
            </a:r>
            <a:endParaRPr lang="en-US" altLang="zh-CN" sz="2400" b="1" dirty="0">
              <a:latin typeface="楷体_GB2312" panose="02010609030101010101" pitchFamily="49" charset="-122"/>
              <a:ea typeface="楷体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9144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85943" y="109835"/>
            <a:ext cx="7969790" cy="824521"/>
          </a:xfrm>
          <a:prstGeom prst="rect">
            <a:avLst/>
          </a:prstGeom>
          <a:noFill/>
        </p:spPr>
        <p:txBody>
          <a:bodyPr wrap="square">
            <a:spAutoFit/>
          </a:bodyPr>
          <a:lstStyle/>
          <a:p>
            <a:pPr lvl="0">
              <a:lnSpc>
                <a:spcPct val="150000"/>
              </a:lnSpc>
              <a:defRPr/>
            </a:pPr>
            <a:r>
              <a:rPr lang="en-US" altLang="zh-CN" sz="3600" b="1" dirty="0">
                <a:solidFill>
                  <a:srgbClr val="FFFF00"/>
                </a:solidFill>
                <a:latin typeface="华文中宋" panose="02010600040101010101" charset="-122"/>
                <a:ea typeface="华文中宋" panose="02010600040101010101" charset="-122"/>
                <a:cs typeface="华文中宋" panose="02010600040101010101" charset="-122"/>
              </a:rPr>
              <a:t>2-2</a:t>
            </a:r>
            <a:r>
              <a:rPr lang="zh-CN" altLang="en-US" sz="3600" b="1" dirty="0">
                <a:solidFill>
                  <a:srgbClr val="FFFF00"/>
                </a:solidFill>
                <a:latin typeface="华文中宋" panose="02010600040101010101" charset="-122"/>
                <a:ea typeface="华文中宋" panose="02010600040101010101" charset="-122"/>
                <a:cs typeface="华文中宋" panose="02010600040101010101" charset="-122"/>
              </a:rPr>
              <a:t>、检索表达式</a:t>
            </a:r>
            <a:r>
              <a:rPr lang="en-US" altLang="zh-CN" sz="3600" b="1" dirty="0">
                <a:solidFill>
                  <a:srgbClr val="FFFF00"/>
                </a:solidFill>
                <a:latin typeface="华文中宋" panose="02010600040101010101" charset="-122"/>
                <a:ea typeface="华文中宋" panose="02010600040101010101" charset="-122"/>
                <a:cs typeface="华文中宋" panose="02010600040101010101" charset="-122"/>
              </a:rPr>
              <a:t>(</a:t>
            </a:r>
            <a:r>
              <a:rPr lang="en-US" altLang="zh-CN" sz="3600" dirty="0">
                <a:solidFill>
                  <a:srgbClr val="FFFF00"/>
                </a:solidFill>
                <a:latin typeface="Trebuchet MS" panose="020B0603020202020204" pitchFamily="34" charset="0"/>
                <a:ea typeface="楷体_GB2312" panose="02010609030101010101" pitchFamily="49" charset="-122"/>
              </a:rPr>
              <a:t>PubMed)</a:t>
            </a:r>
            <a:endParaRPr lang="zh-CN" altLang="en-US" sz="3600" b="1" dirty="0">
              <a:solidFill>
                <a:srgbClr val="FFFF00"/>
              </a:solidFill>
              <a:latin typeface="华文中宋" panose="02010600040101010101" charset="-122"/>
              <a:ea typeface="华文中宋" panose="02010600040101010101" charset="-122"/>
              <a:cs typeface="华文中宋" panose="02010600040101010101" charset="-122"/>
            </a:endParaRPr>
          </a:p>
        </p:txBody>
      </p:sp>
      <p:sp>
        <p:nvSpPr>
          <p:cNvPr id="2" name="矩形 1"/>
          <p:cNvSpPr/>
          <p:nvPr/>
        </p:nvSpPr>
        <p:spPr>
          <a:xfrm>
            <a:off x="85466" y="1260897"/>
            <a:ext cx="11268726" cy="4661535"/>
          </a:xfrm>
          <a:prstGeom prst="rect">
            <a:avLst/>
          </a:prstGeom>
        </p:spPr>
        <p:txBody>
          <a:bodyPr wrap="square">
            <a:spAutoFit/>
          </a:bodyPr>
          <a:lstStyle/>
          <a:p>
            <a:pPr>
              <a:lnSpc>
                <a:spcPct val="150000"/>
              </a:lnSpc>
              <a:defRPr/>
            </a:pPr>
            <a:r>
              <a:rPr lang="en-US" altLang="zh-CN" sz="2400" dirty="0">
                <a:latin typeface="Trebuchet MS" panose="020B0603020202020204" pitchFamily="34" charset="0"/>
                <a:ea typeface="楷体_GB2312" panose="02010609030101010101" pitchFamily="49" charset="-122"/>
              </a:rPr>
              <a:t>PubMed</a:t>
            </a:r>
            <a:r>
              <a:rPr lang="zh-CN" altLang="en-US" sz="2400" dirty="0">
                <a:latin typeface="Trebuchet MS" panose="020B0603020202020204" pitchFamily="34" charset="0"/>
                <a:ea typeface="楷体_GB2312" panose="02010609030101010101" pitchFamily="49" charset="-122"/>
              </a:rPr>
              <a:t>（主题途径）</a:t>
            </a:r>
            <a:endParaRPr lang="zh-CN" altLang="en-US" sz="2400" dirty="0">
              <a:latin typeface="Trebuchet MS" panose="020B0603020202020204" pitchFamily="34" charset="0"/>
              <a:ea typeface="楷体_GB2312" panose="02010609030101010101" pitchFamily="49" charset="-122"/>
            </a:endParaRPr>
          </a:p>
          <a:p>
            <a:pPr>
              <a:lnSpc>
                <a:spcPct val="150000"/>
              </a:lnSpc>
              <a:defRPr/>
            </a:pPr>
            <a:r>
              <a:rPr lang="zh-CN" altLang="en-US" sz="2000" dirty="0">
                <a:latin typeface="Trebuchet MS" panose="020B0603020202020204" pitchFamily="34" charset="0"/>
                <a:ea typeface="楷体_GB2312" panose="02010609030101010101" pitchFamily="49" charset="-122"/>
                <a:sym typeface="+mn-ea"/>
              </a:rPr>
              <a:t>例：中毒（ </a:t>
            </a:r>
            <a:r>
              <a:rPr lang="en-US" altLang="zh-CN" sz="2000" dirty="0">
                <a:latin typeface="Trebuchet MS" panose="020B0603020202020204" pitchFamily="34" charset="0"/>
                <a:ea typeface="楷体_GB2312" panose="02010609030101010101" pitchFamily="49" charset="-122"/>
                <a:sym typeface="+mn-ea"/>
              </a:rPr>
              <a:t>poisoning</a:t>
            </a:r>
            <a:r>
              <a:rPr lang="zh-CN" altLang="en-US" sz="2000" dirty="0">
                <a:latin typeface="Trebuchet MS" panose="020B0603020202020204" pitchFamily="34" charset="0"/>
                <a:ea typeface="楷体_GB2312" panose="02010609030101010101" pitchFamily="49" charset="-122"/>
                <a:sym typeface="+mn-ea"/>
              </a:rPr>
              <a:t>）导致慢性肾功能衰竭</a:t>
            </a:r>
            <a:r>
              <a:rPr lang="en-US" altLang="zh-CN" sz="2000" dirty="0">
                <a:latin typeface="Trebuchet MS" panose="020B0603020202020204" pitchFamily="34" charset="0"/>
                <a:ea typeface="楷体_GB2312" panose="02010609030101010101" pitchFamily="49" charset="-122"/>
                <a:sym typeface="+mn-ea"/>
              </a:rPr>
              <a:t>(</a:t>
            </a:r>
            <a:r>
              <a:rPr lang="zh-CN" altLang="en-US" sz="2000" dirty="0">
                <a:latin typeface="Trebuchet MS" panose="020B0603020202020204" pitchFamily="34" charset="0"/>
                <a:ea typeface="楷体_GB2312" panose="02010609030101010101" pitchFamily="49" charset="-122"/>
                <a:sym typeface="+mn-ea"/>
              </a:rPr>
              <a:t>chronic renal failure</a:t>
            </a:r>
            <a:r>
              <a:rPr lang="en-US" altLang="zh-CN" sz="2000" dirty="0">
                <a:latin typeface="Trebuchet MS" panose="020B0603020202020204" pitchFamily="34" charset="0"/>
                <a:ea typeface="楷体_GB2312" panose="02010609030101010101" pitchFamily="49" charset="-122"/>
                <a:sym typeface="+mn-ea"/>
              </a:rPr>
              <a:t>)</a:t>
            </a:r>
            <a:r>
              <a:rPr lang="zh-CN" altLang="en-US" sz="2000" dirty="0">
                <a:latin typeface="Trebuchet MS" panose="020B0603020202020204" pitchFamily="34" charset="0"/>
                <a:ea typeface="楷体_GB2312" panose="02010609030101010101" pitchFamily="49" charset="-122"/>
                <a:sym typeface="+mn-ea"/>
              </a:rPr>
              <a:t>的综述类免费全文文献。注：</a:t>
            </a:r>
            <a:r>
              <a:rPr lang="en-US" altLang="zh-CN" sz="2000" dirty="0" err="1">
                <a:solidFill>
                  <a:srgbClr val="0000FF"/>
                </a:solidFill>
                <a:latin typeface="Trebuchet MS" panose="020B0603020202020204" pitchFamily="34" charset="0"/>
                <a:ea typeface="楷体_GB2312" panose="02010609030101010101" pitchFamily="49" charset="-122"/>
                <a:sym typeface="+mn-ea"/>
              </a:rPr>
              <a:t>MeSH</a:t>
            </a:r>
            <a:r>
              <a:rPr lang="zh-CN" altLang="en-US" sz="2000" dirty="0">
                <a:solidFill>
                  <a:srgbClr val="0000FF"/>
                </a:solidFill>
                <a:latin typeface="Trebuchet MS" panose="020B0603020202020204" pitchFamily="34" charset="0"/>
                <a:ea typeface="楷体_GB2312" panose="02010609030101010101" pitchFamily="49" charset="-122"/>
                <a:sym typeface="+mn-ea"/>
              </a:rPr>
              <a:t>表中可见“chronic renal failure </a:t>
            </a:r>
            <a:r>
              <a:rPr lang="en-US" altLang="zh-CN" sz="2000" dirty="0">
                <a:solidFill>
                  <a:srgbClr val="FF0000"/>
                </a:solidFill>
                <a:latin typeface="Trebuchet MS" panose="020B0603020202020204" pitchFamily="34" charset="0"/>
                <a:ea typeface="楷体_GB2312" panose="02010609030101010101" pitchFamily="49" charset="-122"/>
                <a:sym typeface="+mn-ea"/>
              </a:rPr>
              <a:t>See</a:t>
            </a:r>
            <a:r>
              <a:rPr lang="en-US" altLang="zh-CN" sz="2000" dirty="0">
                <a:solidFill>
                  <a:srgbClr val="0000FF"/>
                </a:solidFill>
                <a:latin typeface="Trebuchet MS" panose="020B0603020202020204" pitchFamily="34" charset="0"/>
                <a:ea typeface="楷体_GB2312" panose="02010609030101010101" pitchFamily="49" charset="-122"/>
                <a:sym typeface="+mn-ea"/>
              </a:rPr>
              <a:t> kidney </a:t>
            </a:r>
            <a:r>
              <a:rPr lang="en-US" altLang="zh-CN" sz="2000" dirty="0" err="1">
                <a:solidFill>
                  <a:srgbClr val="0000FF"/>
                </a:solidFill>
                <a:latin typeface="Trebuchet MS" panose="020B0603020202020204" pitchFamily="34" charset="0"/>
                <a:ea typeface="楷体_GB2312" panose="02010609030101010101" pitchFamily="49" charset="-122"/>
                <a:sym typeface="+mn-ea"/>
              </a:rPr>
              <a:t>failure,Chronic</a:t>
            </a:r>
            <a:r>
              <a:rPr lang="zh-CN" altLang="en-US" sz="2000" dirty="0">
                <a:solidFill>
                  <a:srgbClr val="0000FF"/>
                </a:solidFill>
                <a:latin typeface="Trebuchet MS" panose="020B0603020202020204" pitchFamily="34" charset="0"/>
                <a:ea typeface="楷体_GB2312" panose="02010609030101010101" pitchFamily="49" charset="-122"/>
                <a:sym typeface="+mn-ea"/>
              </a:rPr>
              <a:t>”</a:t>
            </a:r>
            <a:r>
              <a:rPr lang="zh-CN" altLang="en-US" sz="2000" dirty="0">
                <a:latin typeface="Trebuchet MS" panose="020B0603020202020204" pitchFamily="34" charset="0"/>
                <a:ea typeface="楷体_GB2312" panose="02010609030101010101" pitchFamily="49" charset="-122"/>
                <a:sym typeface="+mn-ea"/>
              </a:rPr>
              <a:t> </a:t>
            </a:r>
            <a:endParaRPr lang="zh-CN" altLang="en-US" sz="2000" dirty="0">
              <a:latin typeface="Trebuchet MS" panose="020B0603020202020204" pitchFamily="34" charset="0"/>
              <a:ea typeface="楷体_GB2312" panose="02010609030101010101" pitchFamily="49" charset="-122"/>
            </a:endParaRPr>
          </a:p>
          <a:p>
            <a:pPr>
              <a:lnSpc>
                <a:spcPct val="150000"/>
              </a:lnSpc>
              <a:defRPr/>
            </a:pPr>
            <a:r>
              <a:rPr lang="zh-CN" altLang="en-US" sz="2000" dirty="0">
                <a:latin typeface="Trebuchet MS" panose="020B0603020202020204" pitchFamily="34" charset="0"/>
                <a:ea typeface="楷体_GB2312" panose="02010609030101010101" pitchFamily="49" charset="-122"/>
                <a:sym typeface="+mn-ea"/>
              </a:rPr>
              <a:t>检索式</a:t>
            </a:r>
            <a:endParaRPr lang="en-US" altLang="zh-CN" sz="2000" dirty="0">
              <a:latin typeface="Trebuchet MS" panose="020B0603020202020204" pitchFamily="34" charset="0"/>
              <a:ea typeface="楷体_GB2312" panose="02010609030101010101" pitchFamily="49" charset="-122"/>
            </a:endParaRPr>
          </a:p>
          <a:p>
            <a:pPr>
              <a:lnSpc>
                <a:spcPct val="150000"/>
              </a:lnSpc>
              <a:defRPr/>
            </a:pPr>
            <a:r>
              <a:rPr lang="en-US" altLang="zh-CN" dirty="0">
                <a:latin typeface="Trebuchet MS" panose="020B0603020202020204" pitchFamily="34" charset="0"/>
                <a:ea typeface="楷体_GB2312" panose="02010609030101010101" pitchFamily="49" charset="-122"/>
              </a:rPr>
              <a:t>#1 poisoning  / complications</a:t>
            </a:r>
            <a:endParaRPr lang="en-US" altLang="zh-CN" dirty="0">
              <a:latin typeface="Trebuchet MS" panose="020B0603020202020204" pitchFamily="34" charset="0"/>
              <a:ea typeface="楷体_GB2312" panose="02010609030101010101" pitchFamily="49" charset="-122"/>
            </a:endParaRPr>
          </a:p>
          <a:p>
            <a:pPr>
              <a:lnSpc>
                <a:spcPct val="150000"/>
              </a:lnSpc>
              <a:defRPr/>
            </a:pPr>
            <a:r>
              <a:rPr lang="en-US" altLang="zh-CN" dirty="0">
                <a:latin typeface="Trebuchet MS" panose="020B0603020202020204" pitchFamily="34" charset="0"/>
                <a:ea typeface="楷体_GB2312" panose="02010609030101010101" pitchFamily="49" charset="-122"/>
              </a:rPr>
              <a:t>#2   kidney </a:t>
            </a:r>
            <a:r>
              <a:rPr lang="en-US" altLang="zh-CN" dirty="0" err="1">
                <a:latin typeface="Trebuchet MS" panose="020B0603020202020204" pitchFamily="34" charset="0"/>
                <a:ea typeface="楷体_GB2312" panose="02010609030101010101" pitchFamily="49" charset="-122"/>
              </a:rPr>
              <a:t>failure,Chronic</a:t>
            </a:r>
            <a:r>
              <a:rPr lang="en-US" altLang="zh-CN" dirty="0">
                <a:latin typeface="Trebuchet MS" panose="020B0603020202020204" pitchFamily="34" charset="0"/>
                <a:ea typeface="楷体_GB2312" panose="02010609030101010101" pitchFamily="49" charset="-122"/>
              </a:rPr>
              <a:t>  / etiology</a:t>
            </a:r>
            <a:endParaRPr lang="en-US" altLang="zh-CN" dirty="0">
              <a:latin typeface="Trebuchet MS" panose="020B0603020202020204" pitchFamily="34" charset="0"/>
              <a:ea typeface="楷体_GB2312" panose="02010609030101010101" pitchFamily="49" charset="-122"/>
            </a:endParaRPr>
          </a:p>
          <a:p>
            <a:pPr>
              <a:lnSpc>
                <a:spcPct val="150000"/>
              </a:lnSpc>
              <a:defRPr/>
            </a:pPr>
            <a:r>
              <a:rPr lang="en-US" altLang="zh-CN" dirty="0">
                <a:latin typeface="Trebuchet MS" panose="020B0603020202020204" pitchFamily="34" charset="0"/>
                <a:ea typeface="楷体_GB2312" panose="02010609030101010101" pitchFamily="49" charset="-122"/>
              </a:rPr>
              <a:t>#3   #1 AND #2</a:t>
            </a:r>
            <a:r>
              <a:rPr lang="zh-CN" altLang="en-US" dirty="0">
                <a:latin typeface="Trebuchet MS" panose="020B0603020202020204" pitchFamily="34" charset="0"/>
                <a:ea typeface="楷体_GB2312" panose="02010609030101010101" pitchFamily="49" charset="-122"/>
              </a:rPr>
              <a:t>（</a:t>
            </a:r>
            <a:r>
              <a:rPr lang="en-US" altLang="zh-CN" dirty="0">
                <a:latin typeface="Trebuchet MS" panose="020B0603020202020204" pitchFamily="34" charset="0"/>
                <a:ea typeface="楷体_GB2312" panose="02010609030101010101" pitchFamily="49" charset="-122"/>
              </a:rPr>
              <a:t>filters</a:t>
            </a:r>
            <a:r>
              <a:rPr lang="zh-CN" altLang="en-US" dirty="0">
                <a:latin typeface="Trebuchet MS" panose="020B0603020202020204" pitchFamily="34" charset="0"/>
                <a:ea typeface="楷体_GB2312" panose="02010609030101010101" pitchFamily="49" charset="-122"/>
              </a:rPr>
              <a:t>：</a:t>
            </a:r>
            <a:r>
              <a:rPr lang="en-US" altLang="zh-CN" dirty="0">
                <a:latin typeface="Trebuchet MS" panose="020B0603020202020204" pitchFamily="34" charset="0"/>
                <a:ea typeface="楷体_GB2312" panose="02010609030101010101" pitchFamily="49" charset="-122"/>
              </a:rPr>
              <a:t>Review, Free full text</a:t>
            </a:r>
            <a:r>
              <a:rPr lang="zh-CN" altLang="en-US" dirty="0">
                <a:latin typeface="Trebuchet MS" panose="020B0603020202020204" pitchFamily="34" charset="0"/>
                <a:ea typeface="楷体_GB2312" panose="02010609030101010101" pitchFamily="49" charset="-122"/>
              </a:rPr>
              <a:t>）</a:t>
            </a:r>
            <a:endParaRPr lang="zh-CN" altLang="en-US" dirty="0">
              <a:latin typeface="Trebuchet MS" panose="020B0603020202020204" pitchFamily="34" charset="0"/>
              <a:ea typeface="楷体_GB2312" panose="02010609030101010101" pitchFamily="49" charset="-122"/>
            </a:endParaRPr>
          </a:p>
          <a:p>
            <a:pPr>
              <a:lnSpc>
                <a:spcPct val="150000"/>
              </a:lnSpc>
              <a:defRPr/>
            </a:pPr>
            <a:r>
              <a:rPr lang="zh-CN" altLang="en-US" sz="2400" dirty="0">
                <a:latin typeface="Trebuchet MS" panose="020B0603020202020204" pitchFamily="34" charset="0"/>
                <a:ea typeface="楷体_GB2312" panose="02010609030101010101" pitchFamily="49" charset="-122"/>
              </a:rPr>
              <a:t>或：</a:t>
            </a:r>
            <a:endParaRPr lang="zh-CN" altLang="en-US" sz="2400" dirty="0">
              <a:latin typeface="Trebuchet MS" panose="020B0603020202020204" pitchFamily="34" charset="0"/>
              <a:ea typeface="楷体_GB2312" panose="02010609030101010101" pitchFamily="49" charset="-122"/>
            </a:endParaRPr>
          </a:p>
          <a:p>
            <a:pPr>
              <a:lnSpc>
                <a:spcPct val="150000"/>
              </a:lnSpc>
              <a:defRPr/>
            </a:pPr>
            <a:r>
              <a:rPr lang="en-US" altLang="zh-CN" dirty="0">
                <a:latin typeface="Trebuchet MS" panose="020B0603020202020204" pitchFamily="34" charset="0"/>
                <a:ea typeface="楷体_GB2312" panose="02010609030101010101" pitchFamily="49" charset="-122"/>
                <a:sym typeface="+mn-ea"/>
              </a:rPr>
              <a:t>poisoning  / complications</a:t>
            </a:r>
            <a:r>
              <a:rPr lang="en-US" altLang="zh-CN" dirty="0">
                <a:latin typeface="Trebuchet MS" panose="020B0603020202020204" pitchFamily="34" charset="0"/>
                <a:ea typeface="楷体_GB2312" panose="02010609030101010101" pitchFamily="49" charset="-122"/>
              </a:rPr>
              <a:t> AND </a:t>
            </a:r>
            <a:r>
              <a:rPr lang="en-US" altLang="zh-CN" dirty="0">
                <a:latin typeface="Trebuchet MS" panose="020B0603020202020204" pitchFamily="34" charset="0"/>
                <a:ea typeface="楷体_GB2312" panose="02010609030101010101" pitchFamily="49" charset="-122"/>
                <a:sym typeface="+mn-ea"/>
              </a:rPr>
              <a:t>  kidney </a:t>
            </a:r>
            <a:r>
              <a:rPr lang="en-US" altLang="zh-CN" dirty="0" err="1">
                <a:latin typeface="Trebuchet MS" panose="020B0603020202020204" pitchFamily="34" charset="0"/>
                <a:ea typeface="楷体_GB2312" panose="02010609030101010101" pitchFamily="49" charset="-122"/>
                <a:sym typeface="+mn-ea"/>
              </a:rPr>
              <a:t>failure,Chronic</a:t>
            </a:r>
            <a:r>
              <a:rPr lang="en-US" altLang="zh-CN" dirty="0">
                <a:latin typeface="Trebuchet MS" panose="020B0603020202020204" pitchFamily="34" charset="0"/>
                <a:ea typeface="楷体_GB2312" panose="02010609030101010101" pitchFamily="49" charset="-122"/>
                <a:sym typeface="+mn-ea"/>
              </a:rPr>
              <a:t>  / etiology  filters</a:t>
            </a:r>
            <a:r>
              <a:rPr lang="zh-CN" altLang="en-US" dirty="0">
                <a:latin typeface="Trebuchet MS" panose="020B0603020202020204" pitchFamily="34" charset="0"/>
                <a:ea typeface="楷体_GB2312" panose="02010609030101010101" pitchFamily="49" charset="-122"/>
                <a:sym typeface="+mn-ea"/>
              </a:rPr>
              <a:t>：</a:t>
            </a:r>
            <a:r>
              <a:rPr lang="en-US" altLang="zh-CN" dirty="0">
                <a:latin typeface="Trebuchet MS" panose="020B0603020202020204" pitchFamily="34" charset="0"/>
                <a:ea typeface="楷体_GB2312" panose="02010609030101010101" pitchFamily="49" charset="-122"/>
                <a:sym typeface="+mn-ea"/>
              </a:rPr>
              <a:t>Review, Free full text</a:t>
            </a:r>
            <a:endParaRPr lang="en-US" altLang="zh-CN" dirty="0">
              <a:latin typeface="Trebuchet MS" panose="020B0603020202020204" pitchFamily="34" charset="0"/>
              <a:ea typeface="楷体_GB2312" panose="02010609030101010101" pitchFamily="49" charset="-122"/>
            </a:endParaRPr>
          </a:p>
          <a:p>
            <a:pPr>
              <a:lnSpc>
                <a:spcPct val="150000"/>
              </a:lnSpc>
              <a:defRPr/>
            </a:pPr>
            <a:endParaRPr lang="zh-CN" altLang="en-US" dirty="0">
              <a:latin typeface="Trebuchet MS" panose="020B0603020202020204" pitchFamily="34" charset="0"/>
              <a:ea typeface="楷体_GB2312" panose="0201060903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altLang="zh-CN" sz="3200" b="1" dirty="0">
                <a:solidFill>
                  <a:srgbClr val="FFFF00"/>
                </a:solidFill>
                <a:latin typeface="微软雅黑" panose="020B0503020204020204" pitchFamily="34" charset="-122"/>
                <a:ea typeface="微软雅黑" panose="020B0503020204020204" pitchFamily="34" charset="-122"/>
              </a:rPr>
              <a:t>2-3</a:t>
            </a:r>
            <a:r>
              <a:rPr lang="zh-CN" altLang="en-US" sz="3200" b="1" dirty="0">
                <a:solidFill>
                  <a:srgbClr val="FFFF00"/>
                </a:solidFill>
                <a:latin typeface="微软雅黑" panose="020B0503020204020204" pitchFamily="34" charset="-122"/>
                <a:ea typeface="微软雅黑" panose="020B0503020204020204" pitchFamily="34" charset="-122"/>
              </a:rPr>
              <a:t>、中文全文数据库检索表达式</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369277" y="1248507"/>
            <a:ext cx="11368454" cy="5170646"/>
          </a:xfrm>
          <a:prstGeom prst="rect">
            <a:avLst/>
          </a:prstGeom>
        </p:spPr>
        <p:txBody>
          <a:bodyPr wrap="square">
            <a:spAutoFit/>
          </a:bodyPr>
          <a:lstStyle/>
          <a:p>
            <a:pPr>
              <a:lnSpc>
                <a:spcPct val="150000"/>
              </a:lnSpc>
              <a:defRPr/>
            </a:pPr>
            <a:r>
              <a:rPr lang="en-US" altLang="zh-CN" sz="2800" dirty="0">
                <a:ea typeface="楷体_GB2312" panose="02010609030101010101" pitchFamily="49" charset="-122"/>
              </a:rPr>
              <a:t>1</a:t>
            </a:r>
            <a:r>
              <a:rPr lang="zh-CN" altLang="en-US" sz="2800" dirty="0">
                <a:ea typeface="楷体_GB2312" panose="02010609030101010101" pitchFamily="49" charset="-122"/>
              </a:rPr>
              <a:t>、</a:t>
            </a:r>
            <a:r>
              <a:rPr lang="en-US" altLang="zh-CN" sz="2800" dirty="0">
                <a:ea typeface="楷体_GB2312" panose="02010609030101010101" pitchFamily="49" charset="-122"/>
              </a:rPr>
              <a:t>CNKI</a:t>
            </a:r>
            <a:r>
              <a:rPr lang="zh-CN" altLang="en-US" sz="2800" dirty="0">
                <a:ea typeface="楷体_GB2312" panose="02010609030101010101" pitchFamily="49" charset="-122"/>
              </a:rPr>
              <a:t>期刊全文数据库（高级检索）</a:t>
            </a:r>
            <a:endParaRPr lang="zh-CN" altLang="en-US"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主题</a:t>
            </a:r>
            <a:r>
              <a:rPr lang="en-US" altLang="zh-CN" sz="2800" dirty="0">
                <a:ea typeface="楷体_GB2312" panose="02010609030101010101" pitchFamily="49" charset="-122"/>
              </a:rPr>
              <a:t>=</a:t>
            </a:r>
            <a:r>
              <a:rPr lang="zh-CN" altLang="en-US" sz="2800" dirty="0">
                <a:ea typeface="楷体_GB2312" panose="02010609030101010101" pitchFamily="49" charset="-122"/>
              </a:rPr>
              <a:t>中毒  </a:t>
            </a:r>
            <a:r>
              <a:rPr lang="en-US" altLang="zh-CN" sz="2800" dirty="0">
                <a:ea typeface="楷体_GB2312" panose="02010609030101010101" pitchFamily="49" charset="-122"/>
              </a:rPr>
              <a:t>AND </a:t>
            </a:r>
            <a:r>
              <a:rPr lang="zh-CN" altLang="en-US" sz="2800" dirty="0">
                <a:ea typeface="楷体_GB2312" panose="02010609030101010101" pitchFamily="49" charset="-122"/>
              </a:rPr>
              <a:t> 主题</a:t>
            </a:r>
            <a:r>
              <a:rPr lang="en-US" altLang="zh-CN" sz="2800" dirty="0">
                <a:ea typeface="楷体_GB2312" panose="02010609030101010101" pitchFamily="49" charset="-122"/>
              </a:rPr>
              <a:t>=</a:t>
            </a:r>
            <a:r>
              <a:rPr lang="zh-CN" altLang="en-US" sz="2800" dirty="0">
                <a:ea typeface="楷体_GB2312" panose="02010609030101010101" pitchFamily="49" charset="-122"/>
              </a:rPr>
              <a:t>慢性肾功能衰竭 </a:t>
            </a:r>
            <a:r>
              <a:rPr lang="en-US" altLang="zh-CN" sz="2800" dirty="0">
                <a:ea typeface="楷体_GB2312" panose="02010609030101010101" pitchFamily="49" charset="-122"/>
              </a:rPr>
              <a:t> AND</a:t>
            </a:r>
            <a:r>
              <a:rPr lang="zh-CN" altLang="en-US" sz="2800" dirty="0">
                <a:ea typeface="楷体_GB2312" panose="02010609030101010101" pitchFamily="49" charset="-122"/>
              </a:rPr>
              <a:t>  </a:t>
            </a:r>
            <a:r>
              <a:rPr lang="en-US" altLang="zh-CN" sz="2800" dirty="0">
                <a:ea typeface="楷体_GB2312" panose="02010609030101010101" pitchFamily="49" charset="-122"/>
              </a:rPr>
              <a:t>(</a:t>
            </a:r>
            <a:r>
              <a:rPr lang="zh-CN" altLang="en-US" sz="2800" dirty="0">
                <a:ea typeface="楷体_GB2312" panose="02010609030101010101" pitchFamily="49" charset="-122"/>
              </a:rPr>
              <a:t>限定条件</a:t>
            </a:r>
            <a:r>
              <a:rPr lang="en-US" altLang="zh-CN" sz="2800" dirty="0">
                <a:ea typeface="楷体_GB2312" panose="02010609030101010101" pitchFamily="49" charset="-122"/>
              </a:rPr>
              <a:t>)</a:t>
            </a:r>
            <a:endParaRPr lang="en-US" altLang="zh-CN" sz="2800" dirty="0">
              <a:ea typeface="楷体_GB2312" panose="02010609030101010101" pitchFamily="49" charset="-122"/>
            </a:endParaRPr>
          </a:p>
          <a:p>
            <a:pPr>
              <a:lnSpc>
                <a:spcPct val="150000"/>
              </a:lnSpc>
              <a:defRPr/>
            </a:pPr>
            <a:endParaRPr lang="en-US" altLang="zh-CN" sz="2800" dirty="0">
              <a:ea typeface="楷体_GB2312" panose="02010609030101010101" pitchFamily="49" charset="-122"/>
            </a:endParaRPr>
          </a:p>
          <a:p>
            <a:pPr>
              <a:lnSpc>
                <a:spcPct val="150000"/>
              </a:lnSpc>
              <a:defRPr/>
            </a:pPr>
            <a:r>
              <a:rPr lang="en-US" altLang="zh-CN" sz="2800" dirty="0">
                <a:ea typeface="楷体_GB2312" panose="02010609030101010101" pitchFamily="49" charset="-122"/>
              </a:rPr>
              <a:t>2</a:t>
            </a:r>
            <a:r>
              <a:rPr lang="zh-CN" altLang="en-US" sz="2800" dirty="0">
                <a:ea typeface="楷体_GB2312" panose="02010609030101010101" pitchFamily="49" charset="-122"/>
              </a:rPr>
              <a:t>、万方（高级检索）</a:t>
            </a:r>
            <a:endParaRPr lang="zh-CN" altLang="en-US"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主题</a:t>
            </a:r>
            <a:r>
              <a:rPr lang="en-US" altLang="zh-CN" sz="2800" dirty="0">
                <a:ea typeface="楷体_GB2312" panose="02010609030101010101" pitchFamily="49" charset="-122"/>
              </a:rPr>
              <a:t>=</a:t>
            </a:r>
            <a:r>
              <a:rPr lang="zh-CN" altLang="en-US" sz="2800" dirty="0">
                <a:ea typeface="楷体_GB2312" panose="02010609030101010101" pitchFamily="49" charset="-122"/>
              </a:rPr>
              <a:t>中毒  </a:t>
            </a:r>
            <a:r>
              <a:rPr lang="en-US" altLang="zh-CN" sz="2800" dirty="0">
                <a:ea typeface="楷体_GB2312" panose="02010609030101010101" pitchFamily="49" charset="-122"/>
              </a:rPr>
              <a:t>AND  </a:t>
            </a:r>
            <a:r>
              <a:rPr lang="zh-CN" altLang="en-US" sz="2800" dirty="0">
                <a:ea typeface="楷体_GB2312" panose="02010609030101010101" pitchFamily="49" charset="-122"/>
              </a:rPr>
              <a:t>主题</a:t>
            </a:r>
            <a:r>
              <a:rPr lang="en-US" altLang="zh-CN" sz="2800" dirty="0">
                <a:ea typeface="楷体_GB2312" panose="02010609030101010101" pitchFamily="49" charset="-122"/>
              </a:rPr>
              <a:t>=</a:t>
            </a:r>
            <a:r>
              <a:rPr lang="zh-CN" altLang="en-US" sz="2800" dirty="0">
                <a:ea typeface="楷体_GB2312" panose="02010609030101010101" pitchFamily="49" charset="-122"/>
              </a:rPr>
              <a:t>慢性肾功能衰竭</a:t>
            </a:r>
            <a:r>
              <a:rPr lang="en-US" altLang="zh-CN" sz="2800" dirty="0">
                <a:ea typeface="楷体_GB2312" panose="02010609030101010101" pitchFamily="49" charset="-122"/>
              </a:rPr>
              <a:t> </a:t>
            </a:r>
            <a:r>
              <a:rPr lang="zh-CN" altLang="en-US" sz="2800" dirty="0">
                <a:ea typeface="楷体_GB2312" panose="02010609030101010101" pitchFamily="49" charset="-122"/>
              </a:rPr>
              <a:t> </a:t>
            </a:r>
            <a:r>
              <a:rPr lang="en-US" altLang="zh-CN" sz="2800" dirty="0">
                <a:ea typeface="楷体_GB2312" panose="02010609030101010101" pitchFamily="49" charset="-122"/>
              </a:rPr>
              <a:t>AND</a:t>
            </a:r>
            <a:r>
              <a:rPr lang="zh-CN" altLang="en-US" sz="2800" dirty="0">
                <a:ea typeface="楷体_GB2312" panose="02010609030101010101" pitchFamily="49" charset="-122"/>
              </a:rPr>
              <a:t> </a:t>
            </a:r>
            <a:r>
              <a:rPr lang="en-US" altLang="zh-CN" sz="2800" dirty="0">
                <a:ea typeface="楷体_GB2312" panose="02010609030101010101" pitchFamily="49" charset="-122"/>
              </a:rPr>
              <a:t>(</a:t>
            </a:r>
            <a:r>
              <a:rPr lang="zh-CN" altLang="en-US" sz="2800" dirty="0">
                <a:ea typeface="楷体_GB2312" panose="02010609030101010101" pitchFamily="49" charset="-122"/>
              </a:rPr>
              <a:t>限定条件</a:t>
            </a:r>
            <a:r>
              <a:rPr lang="en-US" altLang="zh-CN" sz="2800" dirty="0">
                <a:ea typeface="楷体_GB2312" panose="02010609030101010101" pitchFamily="49" charset="-122"/>
              </a:rPr>
              <a:t>)</a:t>
            </a:r>
            <a:endParaRPr lang="en-US" altLang="zh-CN" sz="2800" dirty="0">
              <a:ea typeface="楷体_GB2312" panose="02010609030101010101" pitchFamily="49" charset="-122"/>
            </a:endParaRPr>
          </a:p>
          <a:p>
            <a:pPr>
              <a:lnSpc>
                <a:spcPct val="150000"/>
              </a:lnSpc>
              <a:defRPr/>
            </a:pPr>
            <a:endParaRPr lang="en-US" altLang="zh-CN" sz="2800" dirty="0">
              <a:ea typeface="楷体_GB2312" panose="02010609030101010101" pitchFamily="49" charset="-122"/>
            </a:endParaRPr>
          </a:p>
          <a:p>
            <a:pPr>
              <a:lnSpc>
                <a:spcPct val="150000"/>
              </a:lnSpc>
              <a:defRPr/>
            </a:pPr>
            <a:r>
              <a:rPr lang="en-US" altLang="zh-CN" sz="2800" dirty="0">
                <a:ea typeface="楷体_GB2312" panose="02010609030101010101" pitchFamily="49" charset="-122"/>
              </a:rPr>
              <a:t>3</a:t>
            </a:r>
            <a:r>
              <a:rPr lang="zh-CN" altLang="en-US" sz="2800" dirty="0">
                <a:ea typeface="楷体_GB2312" panose="02010609030101010101" pitchFamily="49" charset="-122"/>
              </a:rPr>
              <a:t>、维普期刊全文数据库（高级检索）</a:t>
            </a:r>
            <a:endParaRPr lang="zh-CN" altLang="en-US" sz="28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题名或关键词</a:t>
            </a:r>
            <a:r>
              <a:rPr lang="en-US" altLang="zh-CN" sz="2400" dirty="0">
                <a:ea typeface="楷体_GB2312" panose="02010609030101010101" pitchFamily="49" charset="-122"/>
              </a:rPr>
              <a:t>=</a:t>
            </a:r>
            <a:r>
              <a:rPr lang="zh-CN" altLang="en-US" sz="2400" dirty="0">
                <a:ea typeface="楷体_GB2312" panose="02010609030101010101" pitchFamily="49" charset="-122"/>
              </a:rPr>
              <a:t>中毒  </a:t>
            </a:r>
            <a:r>
              <a:rPr lang="en-US" altLang="zh-CN" sz="2400" dirty="0">
                <a:ea typeface="楷体_GB2312" panose="02010609030101010101" pitchFamily="49" charset="-122"/>
              </a:rPr>
              <a:t>AND  </a:t>
            </a:r>
            <a:r>
              <a:rPr lang="zh-CN" altLang="en-US" sz="2400" dirty="0">
                <a:ea typeface="楷体_GB2312" panose="02010609030101010101" pitchFamily="49" charset="-122"/>
              </a:rPr>
              <a:t>题名或关键词</a:t>
            </a:r>
            <a:r>
              <a:rPr lang="en-US" altLang="zh-CN" sz="2400" dirty="0">
                <a:ea typeface="楷体_GB2312" panose="02010609030101010101" pitchFamily="49" charset="-122"/>
              </a:rPr>
              <a:t>=</a:t>
            </a:r>
            <a:r>
              <a:rPr lang="zh-CN" altLang="en-US" sz="2400" dirty="0">
                <a:ea typeface="楷体_GB2312" panose="02010609030101010101" pitchFamily="49" charset="-122"/>
              </a:rPr>
              <a:t>慢性肾功能衰竭</a:t>
            </a:r>
            <a:r>
              <a:rPr lang="en-US" altLang="zh-CN" sz="2400" dirty="0">
                <a:ea typeface="楷体_GB2312" panose="02010609030101010101" pitchFamily="49" charset="-122"/>
              </a:rPr>
              <a:t> </a:t>
            </a:r>
            <a:r>
              <a:rPr lang="zh-CN" altLang="en-US" sz="2400" dirty="0">
                <a:ea typeface="楷体_GB2312" panose="02010609030101010101" pitchFamily="49" charset="-122"/>
              </a:rPr>
              <a:t> </a:t>
            </a:r>
            <a:r>
              <a:rPr lang="en-US" altLang="zh-CN" sz="2400" dirty="0">
                <a:ea typeface="楷体_GB2312" panose="02010609030101010101" pitchFamily="49" charset="-122"/>
              </a:rPr>
              <a:t>AND</a:t>
            </a:r>
            <a:r>
              <a:rPr lang="zh-CN" altLang="en-US" sz="2400" dirty="0">
                <a:ea typeface="楷体_GB2312" panose="02010609030101010101" pitchFamily="49" charset="-122"/>
              </a:rPr>
              <a:t> </a:t>
            </a:r>
            <a:r>
              <a:rPr lang="en-US" altLang="zh-CN" sz="2400" dirty="0">
                <a:ea typeface="楷体_GB2312" panose="02010609030101010101" pitchFamily="49" charset="-122"/>
              </a:rPr>
              <a:t>(</a:t>
            </a:r>
            <a:r>
              <a:rPr lang="zh-CN" altLang="en-US" sz="2400" dirty="0">
                <a:ea typeface="楷体_GB2312" panose="02010609030101010101" pitchFamily="49" charset="-122"/>
              </a:rPr>
              <a:t>限定条件</a:t>
            </a:r>
            <a:r>
              <a:rPr lang="en-US" altLang="zh-CN" sz="2400" dirty="0">
                <a:ea typeface="楷体_GB2312" panose="02010609030101010101" pitchFamily="49" charset="-122"/>
              </a:rPr>
              <a:t>)</a:t>
            </a:r>
            <a:endParaRPr lang="en-US" altLang="zh-CN" sz="2400" dirty="0">
              <a:ea typeface="楷体_GB2312" panose="0201060903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99729" y="109835"/>
            <a:ext cx="9184948" cy="743986"/>
          </a:xfrm>
          <a:prstGeom prst="rect">
            <a:avLst/>
          </a:prstGeom>
          <a:noFill/>
        </p:spPr>
        <p:txBody>
          <a:bodyPr wrap="square">
            <a:spAutoFit/>
          </a:bodyPr>
          <a:lstStyle/>
          <a:p>
            <a:pPr>
              <a:lnSpc>
                <a:spcPct val="150000"/>
              </a:lnSpc>
              <a:defRPr/>
            </a:pPr>
            <a:r>
              <a:rPr lang="en-US" altLang="zh-CN" sz="3200" b="1" dirty="0">
                <a:solidFill>
                  <a:srgbClr val="FFFF00"/>
                </a:solidFill>
                <a:latin typeface="微软雅黑" panose="020B0503020204020204" pitchFamily="34" charset="-122"/>
                <a:ea typeface="微软雅黑" panose="020B0503020204020204" pitchFamily="34" charset="-122"/>
              </a:rPr>
              <a:t>3-1</a:t>
            </a:r>
            <a:r>
              <a:rPr lang="zh-CN" altLang="en-US" sz="3200" b="1" dirty="0">
                <a:solidFill>
                  <a:srgbClr val="FFFF00"/>
                </a:solidFill>
                <a:latin typeface="微软雅黑" panose="020B0503020204020204" pitchFamily="34" charset="-122"/>
                <a:ea typeface="微软雅黑" panose="020B0503020204020204" pitchFamily="34" charset="-122"/>
              </a:rPr>
              <a:t>、中文全文数据库（高级检索）检索步骤</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987752" y="1299739"/>
            <a:ext cx="9694902" cy="4615815"/>
          </a:xfrm>
          <a:prstGeom prst="rect">
            <a:avLst/>
          </a:prstGeom>
        </p:spPr>
        <p:txBody>
          <a:bodyPr wrap="square">
            <a:spAutoFit/>
          </a:bodyPr>
          <a:lstStyle/>
          <a:p>
            <a:pPr>
              <a:lnSpc>
                <a:spcPct val="150000"/>
              </a:lnSpc>
              <a:defRPr/>
            </a:pPr>
            <a:r>
              <a:rPr lang="zh-CN" altLang="en-US" sz="2800" dirty="0">
                <a:ea typeface="楷体_GB2312" panose="02010609030101010101" pitchFamily="49" charset="-122"/>
              </a:rPr>
              <a:t>一、选择**检索途径</a:t>
            </a:r>
            <a:endParaRPr lang="zh-CN" altLang="en-US"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二、选择**字段，输入 检索词</a:t>
            </a:r>
            <a:r>
              <a:rPr lang="en-US" altLang="zh-CN" sz="2800" dirty="0">
                <a:ea typeface="楷体_GB2312" panose="02010609030101010101" pitchFamily="49" charset="-122"/>
              </a:rPr>
              <a:t>A</a:t>
            </a:r>
            <a:endParaRPr lang="zh-CN" altLang="en-US"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三、选择**逻辑关系（</a:t>
            </a:r>
            <a:r>
              <a:rPr lang="en-US" altLang="zh-CN" sz="2800" dirty="0">
                <a:ea typeface="楷体_GB2312" panose="02010609030101010101" pitchFamily="49" charset="-122"/>
              </a:rPr>
              <a:t>AND</a:t>
            </a:r>
            <a:r>
              <a:rPr lang="zh-CN" altLang="en-US" sz="2800" dirty="0">
                <a:ea typeface="楷体_GB2312" panose="02010609030101010101" pitchFamily="49" charset="-122"/>
              </a:rPr>
              <a:t>或</a:t>
            </a:r>
            <a:r>
              <a:rPr lang="en-US" altLang="zh-CN" sz="2800" dirty="0">
                <a:ea typeface="楷体_GB2312" panose="02010609030101010101" pitchFamily="49" charset="-122"/>
              </a:rPr>
              <a:t>OR</a:t>
            </a:r>
            <a:r>
              <a:rPr lang="zh-CN" altLang="en-US" sz="2800" dirty="0">
                <a:ea typeface="楷体_GB2312" panose="02010609030101010101" pitchFamily="49" charset="-122"/>
              </a:rPr>
              <a:t>或</a:t>
            </a:r>
            <a:r>
              <a:rPr lang="en-US" altLang="zh-CN" sz="2800" dirty="0">
                <a:ea typeface="楷体_GB2312" panose="02010609030101010101" pitchFamily="49" charset="-122"/>
              </a:rPr>
              <a:t>NOT</a:t>
            </a:r>
            <a:r>
              <a:rPr lang="zh-CN" altLang="en-US" sz="2800" dirty="0">
                <a:ea typeface="楷体_GB2312" panose="02010609030101010101" pitchFamily="49" charset="-122"/>
              </a:rPr>
              <a:t>）</a:t>
            </a:r>
            <a:endParaRPr lang="en-US" altLang="zh-CN"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四、选择**字段 </a:t>
            </a:r>
            <a:r>
              <a:rPr lang="en-US" altLang="zh-CN" sz="2800" dirty="0">
                <a:ea typeface="楷体_GB2312" panose="02010609030101010101" pitchFamily="49" charset="-122"/>
              </a:rPr>
              <a:t>, </a:t>
            </a:r>
            <a:r>
              <a:rPr lang="zh-CN" altLang="en-US" sz="2800" dirty="0">
                <a:ea typeface="楷体_GB2312" panose="02010609030101010101" pitchFamily="49" charset="-122"/>
              </a:rPr>
              <a:t>输入 检索词</a:t>
            </a:r>
            <a:r>
              <a:rPr lang="en-US" altLang="zh-CN" sz="2800" dirty="0">
                <a:ea typeface="楷体_GB2312" panose="02010609030101010101" pitchFamily="49" charset="-122"/>
              </a:rPr>
              <a:t>B</a:t>
            </a:r>
            <a:endParaRPr lang="zh-CN" altLang="en-US"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五、选择年限等其它限制选项</a:t>
            </a:r>
            <a:endParaRPr lang="zh-CN" altLang="en-US"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六、执行检索</a:t>
            </a:r>
            <a:endParaRPr lang="zh-CN" altLang="en-US" sz="2800" dirty="0">
              <a:ea typeface="楷体_GB2312" panose="02010609030101010101" pitchFamily="49" charset="-122"/>
            </a:endParaRPr>
          </a:p>
          <a:p>
            <a:pPr>
              <a:lnSpc>
                <a:spcPct val="150000"/>
              </a:lnSpc>
              <a:defRPr/>
            </a:pPr>
            <a:r>
              <a:rPr lang="zh-CN" altLang="en-US" sz="2800" dirty="0">
                <a:ea typeface="楷体_GB2312" panose="02010609030101010101" pitchFamily="49" charset="-122"/>
              </a:rPr>
              <a:t>七、检索结果筛选（如选择时间，期刊类别）</a:t>
            </a:r>
            <a:endParaRPr lang="en-US" altLang="zh-CN" sz="2800" dirty="0">
              <a:ea typeface="楷体_GB2312" panose="0201060903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2" name="矩形 1"/>
          <p:cNvSpPr/>
          <p:nvPr/>
        </p:nvSpPr>
        <p:spPr>
          <a:xfrm>
            <a:off x="767944" y="1206338"/>
            <a:ext cx="10785148" cy="5262245"/>
          </a:xfrm>
          <a:prstGeom prst="rect">
            <a:avLst/>
          </a:prstGeom>
        </p:spPr>
        <p:txBody>
          <a:bodyPr wrap="square">
            <a:spAutoFit/>
          </a:bodyPr>
          <a:lstStyle/>
          <a:p>
            <a:pPr>
              <a:lnSpc>
                <a:spcPct val="200000"/>
              </a:lnSpc>
              <a:defRPr/>
            </a:pPr>
            <a:r>
              <a:rPr lang="en-US" altLang="zh-CN" sz="2400" dirty="0">
                <a:ea typeface="楷体_GB2312" panose="02010609030101010101" pitchFamily="49" charset="-122"/>
              </a:rPr>
              <a:t>1.</a:t>
            </a:r>
            <a:r>
              <a:rPr lang="zh-CN" altLang="en-US" sz="2400" dirty="0">
                <a:ea typeface="楷体_GB2312" panose="02010609030101010101" pitchFamily="49" charset="-122"/>
              </a:rPr>
              <a:t>确定</a:t>
            </a:r>
            <a:r>
              <a:rPr lang="zh-CN" altLang="en-US" sz="2400" dirty="0">
                <a:solidFill>
                  <a:srgbClr val="FF0000"/>
                </a:solidFill>
                <a:ea typeface="楷体_GB2312" panose="02010609030101010101" pitchFamily="49" charset="-122"/>
              </a:rPr>
              <a:t>主题</a:t>
            </a:r>
            <a:r>
              <a:rPr lang="zh-CN" altLang="en-US" sz="2400" dirty="0">
                <a:ea typeface="楷体_GB2312" panose="02010609030101010101" pitchFamily="49" charset="-122"/>
              </a:rPr>
              <a:t>检索途径。</a:t>
            </a:r>
            <a:endParaRPr lang="zh-CN" altLang="en-US" sz="2400" dirty="0">
              <a:ea typeface="楷体_GB2312" panose="02010609030101010101" pitchFamily="49" charset="-122"/>
            </a:endParaRPr>
          </a:p>
          <a:p>
            <a:pPr>
              <a:lnSpc>
                <a:spcPct val="200000"/>
              </a:lnSpc>
              <a:defRPr/>
            </a:pPr>
            <a:r>
              <a:rPr lang="en-US" altLang="zh-CN" sz="2400" dirty="0">
                <a:ea typeface="楷体_GB2312" panose="02010609030101010101" pitchFamily="49" charset="-122"/>
              </a:rPr>
              <a:t>2.</a:t>
            </a:r>
            <a:r>
              <a:rPr lang="zh-CN" altLang="en-US" sz="2400" dirty="0">
                <a:ea typeface="楷体_GB2312" panose="02010609030101010101" pitchFamily="49" charset="-122"/>
              </a:rPr>
              <a:t>在检索输入框中输入主题词</a:t>
            </a:r>
            <a:r>
              <a:rPr lang="en-US" altLang="zh-CN" sz="2400" dirty="0">
                <a:ea typeface="楷体_GB2312" panose="02010609030101010101" pitchFamily="49" charset="-122"/>
              </a:rPr>
              <a:t>A</a:t>
            </a:r>
            <a:r>
              <a:rPr lang="zh-CN" altLang="en-US" sz="2400" dirty="0">
                <a:ea typeface="楷体_GB2312" panose="02010609030101010101" pitchFamily="49" charset="-122"/>
              </a:rPr>
              <a:t>，（选择是否加权、是否扩展）选择副主题词</a:t>
            </a:r>
            <a:r>
              <a:rPr lang="en-US" altLang="zh-CN" sz="2400" dirty="0">
                <a:ea typeface="楷体_GB2312" panose="02010609030101010101" pitchFamily="49" charset="-122"/>
              </a:rPr>
              <a:t>C</a:t>
            </a:r>
            <a:r>
              <a:rPr lang="zh-CN" altLang="en-US" sz="2400" dirty="0">
                <a:ea typeface="楷体_GB2312" panose="02010609030101010101" pitchFamily="49" charset="-122"/>
              </a:rPr>
              <a:t>，点击“发送到检索框”。</a:t>
            </a:r>
            <a:endParaRPr lang="zh-CN" altLang="en-US" sz="2400" dirty="0">
              <a:ea typeface="楷体_GB2312" panose="02010609030101010101" pitchFamily="49" charset="-122"/>
            </a:endParaRPr>
          </a:p>
          <a:p>
            <a:pPr>
              <a:lnSpc>
                <a:spcPct val="200000"/>
              </a:lnSpc>
              <a:defRPr/>
            </a:pPr>
            <a:r>
              <a:rPr lang="en-US" altLang="zh-CN" sz="2400" dirty="0">
                <a:ea typeface="楷体_GB2312" panose="02010609030101010101" pitchFamily="49" charset="-122"/>
              </a:rPr>
              <a:t>3.</a:t>
            </a:r>
            <a:r>
              <a:rPr lang="zh-CN" altLang="en-US" sz="2400" dirty="0">
                <a:ea typeface="楷体_GB2312" panose="02010609030101010101" pitchFamily="49" charset="-122"/>
              </a:rPr>
              <a:t>在检索输入框中输入主题词</a:t>
            </a:r>
            <a:r>
              <a:rPr lang="en-US" altLang="zh-CN" sz="2400" dirty="0">
                <a:ea typeface="楷体_GB2312" panose="02010609030101010101" pitchFamily="49" charset="-122"/>
              </a:rPr>
              <a:t>B</a:t>
            </a:r>
            <a:r>
              <a:rPr lang="zh-CN" altLang="en-US" sz="2400" dirty="0">
                <a:ea typeface="楷体_GB2312" panose="02010609030101010101" pitchFamily="49" charset="-122"/>
              </a:rPr>
              <a:t>，（选择是否加权、是否扩展）选择副主题词</a:t>
            </a:r>
            <a:r>
              <a:rPr lang="en-US" altLang="zh-CN" sz="2400" dirty="0">
                <a:ea typeface="楷体_GB2312" panose="02010609030101010101" pitchFamily="49" charset="-122"/>
              </a:rPr>
              <a:t>D</a:t>
            </a:r>
            <a:r>
              <a:rPr lang="zh-CN" altLang="en-US" sz="2400" dirty="0">
                <a:ea typeface="楷体_GB2312" panose="02010609030101010101" pitchFamily="49" charset="-122"/>
              </a:rPr>
              <a:t>，选择适当的逻辑组配</a:t>
            </a:r>
            <a:r>
              <a:rPr lang="en-US" altLang="zh-CN" sz="2400" dirty="0">
                <a:ea typeface="楷体_GB2312" panose="02010609030101010101" pitchFamily="49" charset="-122"/>
              </a:rPr>
              <a:t>AND</a:t>
            </a:r>
            <a:r>
              <a:rPr lang="zh-CN" altLang="en-US" sz="2400" dirty="0">
                <a:ea typeface="楷体_GB2312" panose="02010609030101010101" pitchFamily="49" charset="-122"/>
              </a:rPr>
              <a:t>（或者</a:t>
            </a:r>
            <a:r>
              <a:rPr lang="en-US" altLang="zh-CN" sz="2400" dirty="0">
                <a:ea typeface="楷体_GB2312" panose="02010609030101010101" pitchFamily="49" charset="-122"/>
              </a:rPr>
              <a:t>OR</a:t>
            </a:r>
            <a:r>
              <a:rPr lang="zh-CN" altLang="en-US" sz="2400" dirty="0">
                <a:ea typeface="楷体_GB2312" panose="02010609030101010101" pitchFamily="49" charset="-122"/>
              </a:rPr>
              <a:t>），点击“发送到检索框”。</a:t>
            </a:r>
            <a:endParaRPr lang="zh-CN" altLang="en-US" sz="2400" dirty="0">
              <a:ea typeface="楷体_GB2312" panose="02010609030101010101" pitchFamily="49" charset="-122"/>
            </a:endParaRPr>
          </a:p>
          <a:p>
            <a:pPr>
              <a:lnSpc>
                <a:spcPct val="200000"/>
              </a:lnSpc>
              <a:defRPr/>
            </a:pPr>
            <a:r>
              <a:rPr lang="en-US" altLang="zh-CN" sz="2400" dirty="0">
                <a:ea typeface="楷体_GB2312" panose="02010609030101010101" pitchFamily="49" charset="-122"/>
              </a:rPr>
              <a:t>4.</a:t>
            </a:r>
            <a:r>
              <a:rPr lang="zh-CN" altLang="en-US" sz="2400" dirty="0">
                <a:ea typeface="楷体_GB2312" panose="02010609030101010101" pitchFamily="49" charset="-122"/>
              </a:rPr>
              <a:t>点击“主题检索” 得到检索结果。</a:t>
            </a:r>
            <a:endParaRPr lang="zh-CN" altLang="en-US" sz="2400" dirty="0">
              <a:ea typeface="楷体_GB2312" panose="02010609030101010101" pitchFamily="49" charset="-122"/>
            </a:endParaRPr>
          </a:p>
          <a:p>
            <a:pPr>
              <a:lnSpc>
                <a:spcPct val="200000"/>
              </a:lnSpc>
              <a:defRPr/>
            </a:pPr>
            <a:r>
              <a:rPr lang="en-US" altLang="zh-CN" sz="2400" dirty="0">
                <a:ea typeface="楷体_GB2312" panose="02010609030101010101" pitchFamily="49" charset="-122"/>
              </a:rPr>
              <a:t>5. </a:t>
            </a:r>
            <a:r>
              <a:rPr lang="zh-CN" altLang="en-US" sz="2400" dirty="0">
                <a:ea typeface="楷体_GB2312" panose="02010609030101010101" pitchFamily="49" charset="-122"/>
              </a:rPr>
              <a:t>对检索结果进行筛选（如有必要，如综述，全文）。</a:t>
            </a:r>
            <a:endParaRPr lang="en-US" altLang="zh-CN" sz="2400" b="1" dirty="0">
              <a:ea typeface="楷体_GB2312" panose="02010609030101010101" pitchFamily="49" charset="-122"/>
            </a:endParaRPr>
          </a:p>
        </p:txBody>
      </p:sp>
      <p:sp>
        <p:nvSpPr>
          <p:cNvPr id="5" name="矩形 4"/>
          <p:cNvSpPr/>
          <p:nvPr/>
        </p:nvSpPr>
        <p:spPr>
          <a:xfrm>
            <a:off x="245633" y="303734"/>
            <a:ext cx="6362639" cy="535531"/>
          </a:xfrm>
          <a:prstGeom prst="rect">
            <a:avLst/>
          </a:prstGeom>
        </p:spPr>
        <p:txBody>
          <a:bodyPr wrap="none">
            <a:spAutoFit/>
          </a:bodyPr>
          <a:lstStyle/>
          <a:p>
            <a:pPr algn="ctr">
              <a:lnSpc>
                <a:spcPct val="90000"/>
              </a:lnSpc>
              <a:defRPr/>
            </a:pPr>
            <a:r>
              <a:rPr lang="en-US" altLang="zh-CN" sz="3200" b="1" dirty="0">
                <a:solidFill>
                  <a:srgbClr val="FFFF00"/>
                </a:solidFill>
                <a:latin typeface="微软雅黑" panose="020B0503020204020204" pitchFamily="34" charset="-122"/>
                <a:ea typeface="微软雅黑" panose="020B0503020204020204" pitchFamily="34" charset="-122"/>
              </a:rPr>
              <a:t>3-2</a:t>
            </a:r>
            <a:r>
              <a:rPr lang="zh-CN" altLang="en-US" sz="3200" b="1" dirty="0">
                <a:solidFill>
                  <a:srgbClr val="FFFF00"/>
                </a:solidFill>
                <a:latin typeface="微软雅黑" panose="020B0503020204020204" pitchFamily="34" charset="-122"/>
                <a:ea typeface="微软雅黑" panose="020B0503020204020204" pitchFamily="34" charset="-122"/>
              </a:rPr>
              <a:t>、</a:t>
            </a:r>
            <a:r>
              <a:rPr lang="en-US" altLang="zh-CN" sz="3200" b="1" dirty="0">
                <a:solidFill>
                  <a:srgbClr val="FFFF00"/>
                </a:solidFill>
                <a:latin typeface="微软雅黑" panose="020B0503020204020204" pitchFamily="34" charset="-122"/>
                <a:ea typeface="微软雅黑" panose="020B0503020204020204" pitchFamily="34" charset="-122"/>
              </a:rPr>
              <a:t>CBM</a:t>
            </a:r>
            <a:r>
              <a:rPr lang="zh-CN" altLang="en-US" sz="3200" b="1" dirty="0">
                <a:solidFill>
                  <a:srgbClr val="FFFF00"/>
                </a:solidFill>
                <a:latin typeface="微软雅黑" panose="020B0503020204020204" pitchFamily="34" charset="-122"/>
                <a:ea typeface="微软雅黑" panose="020B0503020204020204" pitchFamily="34" charset="-122"/>
              </a:rPr>
              <a:t>（主题检索）检索步骤</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2" name="矩形 1"/>
          <p:cNvSpPr/>
          <p:nvPr/>
        </p:nvSpPr>
        <p:spPr>
          <a:xfrm>
            <a:off x="435259" y="1072660"/>
            <a:ext cx="11654164" cy="5815965"/>
          </a:xfrm>
          <a:prstGeom prst="rect">
            <a:avLst/>
          </a:prstGeom>
        </p:spPr>
        <p:txBody>
          <a:bodyPr wrap="square">
            <a:spAutoFit/>
          </a:bodyPr>
          <a:lstStyle/>
          <a:p>
            <a:pPr>
              <a:lnSpc>
                <a:spcPct val="200000"/>
              </a:lnSpc>
              <a:defRPr/>
            </a:pP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1.</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确定</a:t>
            </a:r>
            <a:r>
              <a:rPr lang="zh-CN" altLang="en-US" sz="2400" dirty="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rPr>
              <a:t>主题</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检索途径 </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dirty="0" err="1">
                <a:latin typeface="Times New Roman" panose="02020603050405020304" pitchFamily="18" charset="0"/>
                <a:ea typeface="楷体_GB2312" panose="02010609030101010101" pitchFamily="49" charset="-122"/>
                <a:cs typeface="Times New Roman" panose="02020603050405020304" pitchFamily="18" charset="0"/>
              </a:rPr>
              <a:t>MeSH</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 Database)</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 。</a:t>
            </a:r>
            <a:endParaRPr lang="zh-CN" altLang="en-US" sz="2400" dirty="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200000"/>
              </a:lnSpc>
              <a:defRPr/>
            </a:pP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2.</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在检索输入框中输入主题词</a:t>
            </a:r>
            <a:r>
              <a:rPr lang="en-US" altLang="zh-CN" sz="2400" b="1" dirty="0">
                <a:latin typeface="Times New Roman" panose="02020603050405020304" pitchFamily="18" charset="0"/>
                <a:ea typeface="楷体_GB2312" panose="02010609030101010101" pitchFamily="49" charset="-122"/>
                <a:cs typeface="Times New Roman" panose="02020603050405020304" pitchFamily="18" charset="0"/>
              </a:rPr>
              <a:t>A</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，（选择是否加权、是否扩展）选择副主题词</a:t>
            </a:r>
            <a:r>
              <a:rPr lang="en-US" altLang="zh-CN" sz="2400" b="1" dirty="0">
                <a:latin typeface="Times New Roman" panose="02020603050405020304" pitchFamily="18" charset="0"/>
                <a:ea typeface="楷体_GB2312" panose="02010609030101010101" pitchFamily="49" charset="-122"/>
                <a:cs typeface="Times New Roman" panose="02020603050405020304" pitchFamily="18" charset="0"/>
              </a:rPr>
              <a:t>C</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，点击“ </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Add to search builder”</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400" dirty="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200000"/>
              </a:lnSpc>
              <a:defRPr/>
            </a:pP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3.</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在检索输入框中输入主题词</a:t>
            </a:r>
            <a:r>
              <a:rPr lang="en-US" altLang="zh-CN" sz="2400" b="1" dirty="0">
                <a:latin typeface="Times New Roman" panose="02020603050405020304" pitchFamily="18" charset="0"/>
                <a:ea typeface="楷体_GB2312" panose="02010609030101010101" pitchFamily="49" charset="-122"/>
                <a:cs typeface="Times New Roman" panose="02020603050405020304" pitchFamily="18" charset="0"/>
              </a:rPr>
              <a:t>B</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，（选择是否加权、是否扩展）选择副主题词</a:t>
            </a:r>
            <a:r>
              <a:rPr lang="en-US" altLang="zh-CN" sz="2400" b="1" dirty="0">
                <a:latin typeface="Times New Roman" panose="02020603050405020304" pitchFamily="18" charset="0"/>
                <a:ea typeface="楷体_GB2312" panose="02010609030101010101" pitchFamily="49" charset="-122"/>
                <a:cs typeface="Times New Roman" panose="02020603050405020304" pitchFamily="18" charset="0"/>
              </a:rPr>
              <a:t>D</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，选择适当的逻辑组配 </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AND</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（或者</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OR</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），点击“ </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Add to search builder”</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400" dirty="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200000"/>
              </a:lnSpc>
              <a:defRPr/>
            </a:pP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4.</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点击“</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Search PubMed” </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得到检索结果。</a:t>
            </a:r>
            <a:endParaRPr lang="zh-CN" altLang="en-US" sz="2400" dirty="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200000"/>
              </a:lnSpc>
              <a:defRPr/>
            </a:pP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5. </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对检索结果进行筛选</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Filters </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（如有必要，如选</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Review</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Free Full Text</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English</a:t>
            </a: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en-US" sz="2400" dirty="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150000"/>
              </a:lnSpc>
              <a:defRPr/>
            </a:pPr>
            <a:r>
              <a:rPr lang="zh-CN" altLang="en-US" sz="2400" b="1" dirty="0">
                <a:latin typeface="Times New Roman" panose="02020603050405020304" pitchFamily="18" charset="0"/>
                <a:ea typeface="楷体_GB2312" panose="02010609030101010101" pitchFamily="49" charset="-122"/>
                <a:cs typeface="Times New Roman" panose="02020603050405020304" pitchFamily="18" charset="0"/>
              </a:rPr>
              <a:t>（需注意，所有检索词必需用英文）</a:t>
            </a:r>
            <a:endParaRPr lang="en-US" altLang="zh-CN" sz="2400" b="1" dirty="0">
              <a:latin typeface="Times New Roman" panose="02020603050405020304" pitchFamily="18" charset="0"/>
              <a:ea typeface="楷体_GB2312" panose="02010609030101010101" pitchFamily="49" charset="-122"/>
              <a:cs typeface="Times New Roman" panose="02020603050405020304" pitchFamily="18" charset="0"/>
            </a:endParaRPr>
          </a:p>
        </p:txBody>
      </p:sp>
      <p:sp>
        <p:nvSpPr>
          <p:cNvPr id="5" name="矩形 4"/>
          <p:cNvSpPr/>
          <p:nvPr/>
        </p:nvSpPr>
        <p:spPr>
          <a:xfrm>
            <a:off x="118736" y="425503"/>
            <a:ext cx="7249100" cy="535531"/>
          </a:xfrm>
          <a:prstGeom prst="rect">
            <a:avLst/>
          </a:prstGeom>
        </p:spPr>
        <p:txBody>
          <a:bodyPr wrap="none">
            <a:spAutoFit/>
          </a:bodyPr>
          <a:lstStyle/>
          <a:p>
            <a:pPr algn="ctr">
              <a:lnSpc>
                <a:spcPct val="90000"/>
              </a:lnSpc>
              <a:defRPr/>
            </a:pPr>
            <a:r>
              <a:rPr lang="en-US" altLang="zh-CN" sz="3200" b="1" dirty="0">
                <a:solidFill>
                  <a:srgbClr val="FFFF00"/>
                </a:solidFill>
                <a:latin typeface="微软雅黑" panose="020B0503020204020204" pitchFamily="34" charset="-122"/>
                <a:ea typeface="微软雅黑" panose="020B0503020204020204" pitchFamily="34" charset="-122"/>
              </a:rPr>
              <a:t>3-3</a:t>
            </a:r>
            <a:r>
              <a:rPr lang="zh-CN" altLang="en-US" sz="3200" b="1" dirty="0">
                <a:solidFill>
                  <a:srgbClr val="FFFF00"/>
                </a:solidFill>
                <a:latin typeface="微软雅黑" panose="020B0503020204020204" pitchFamily="34" charset="-122"/>
                <a:ea typeface="微软雅黑" panose="020B0503020204020204" pitchFamily="34" charset="-122"/>
              </a:rPr>
              <a:t>、</a:t>
            </a:r>
            <a:r>
              <a:rPr lang="en-US" altLang="zh-CN" sz="3200" b="1" dirty="0">
                <a:solidFill>
                  <a:srgbClr val="FFFF00"/>
                </a:solidFill>
                <a:latin typeface="微软雅黑" panose="020B0503020204020204" pitchFamily="34" charset="-122"/>
                <a:ea typeface="微软雅黑" panose="020B0503020204020204" pitchFamily="34" charset="-122"/>
              </a:rPr>
              <a:t>PubMed</a:t>
            </a:r>
            <a:r>
              <a:rPr lang="zh-CN" altLang="en-US" sz="3200" b="1" dirty="0">
                <a:solidFill>
                  <a:srgbClr val="FFFF00"/>
                </a:solidFill>
                <a:latin typeface="微软雅黑" panose="020B0503020204020204" pitchFamily="34" charset="-122"/>
                <a:ea typeface="微软雅黑" panose="020B0503020204020204" pitchFamily="34" charset="-122"/>
              </a:rPr>
              <a:t> （主题检索）检索步骤</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090247" y="1626224"/>
            <a:ext cx="9990014" cy="646331"/>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习题</a:t>
            </a:r>
            <a:r>
              <a:rPr lang="en-US" altLang="zh-CN"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1</a:t>
            </a:r>
            <a:r>
              <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、下列不属于缩小检索范围方法的是（    ）</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custDataLst>
              <p:tags r:id="rId2"/>
            </p:custDataLst>
          </p:nvPr>
        </p:nvSpPr>
        <p:spPr>
          <a:xfrm>
            <a:off x="1910098" y="2894062"/>
            <a:ext cx="4243705" cy="5232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增加精炼依据</a:t>
            </a:r>
            <a:endPar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a:spLocks noChangeAspect="1"/>
          </p:cNvSpPr>
          <p:nvPr>
            <p:custDataLst>
              <p:tags r:id="rId3"/>
            </p:custDataLst>
          </p:nvPr>
        </p:nvSpPr>
        <p:spPr>
          <a:xfrm>
            <a:off x="1206500" y="2898497"/>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custDataLst>
              <p:tags r:id="rId4"/>
            </p:custDataLst>
          </p:nvPr>
        </p:nvSpPr>
        <p:spPr>
          <a:xfrm>
            <a:off x="1970030" y="3903226"/>
            <a:ext cx="5203940" cy="5232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增加检索式中的逻辑“或”</a:t>
            </a:r>
            <a:endPar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a:spLocks noChangeAspect="1"/>
          </p:cNvSpPr>
          <p:nvPr>
            <p:custDataLst>
              <p:tags r:id="rId5"/>
            </p:custDataLst>
          </p:nvPr>
        </p:nvSpPr>
        <p:spPr>
          <a:xfrm>
            <a:off x="1206500" y="3907661"/>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custDataLst>
              <p:tags r:id="rId6"/>
            </p:custDataLst>
          </p:nvPr>
        </p:nvSpPr>
        <p:spPr>
          <a:xfrm>
            <a:off x="1970030" y="4849366"/>
            <a:ext cx="4963426" cy="5232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使用下位词概念检索</a:t>
            </a:r>
            <a:endPar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a:spLocks noChangeAspect="1"/>
          </p:cNvSpPr>
          <p:nvPr>
            <p:custDataLst>
              <p:tags r:id="rId7"/>
            </p:custDataLst>
          </p:nvPr>
        </p:nvSpPr>
        <p:spPr>
          <a:xfrm>
            <a:off x="1206500" y="4833506"/>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custDataLst>
              <p:tags r:id="rId8"/>
            </p:custDataLst>
          </p:nvPr>
        </p:nvSpPr>
        <p:spPr>
          <a:xfrm>
            <a:off x="1910098" y="5795507"/>
            <a:ext cx="4530290" cy="5232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缩小检索词的检索途径</a:t>
            </a:r>
            <a:endPar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6"/>
          <p:cNvSpPr>
            <a:spLocks noChangeAspect="1"/>
          </p:cNvSpPr>
          <p:nvPr>
            <p:custDataLst>
              <p:tags r:id="rId9"/>
            </p:custDataLst>
          </p:nvPr>
        </p:nvSpPr>
        <p:spPr>
          <a:xfrm>
            <a:off x="1206500" y="5821960"/>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圆角 17"/>
          <p:cNvSpPr/>
          <p:nvPr>
            <p:custDataLst>
              <p:tags r:id="rId10"/>
            </p:custDataLst>
          </p:nvPr>
        </p:nvSpPr>
        <p:spPr>
          <a:xfrm>
            <a:off x="7696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custDataLst>
              <p:tags r:id="rId11"/>
            </p:custDataLst>
          </p:nvPr>
        </p:nvGrpSpPr>
        <p:grpSpPr>
          <a:xfrm>
            <a:off x="0" y="0"/>
            <a:ext cx="9144000" cy="635000"/>
            <a:chOff x="-1524000" y="0"/>
            <a:chExt cx="9144000" cy="635000"/>
          </a:xfrm>
        </p:grpSpPr>
        <p:sp>
          <p:nvSpPr>
            <p:cNvPr id="4" name="TitleBackground"/>
            <p:cNvSpPr/>
            <p:nvPr>
              <p:custDataLst>
                <p:tags r:id="rId12"/>
              </p:custDataLst>
            </p:nvPr>
          </p:nvSpPr>
          <p:spPr>
            <a:xfrm>
              <a:off x="-152400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lorBlock"/>
            <p:cNvSpPr/>
            <p:nvPr>
              <p:custDataLst>
                <p:tags r:id="rId13"/>
              </p:custDataLst>
            </p:nvPr>
          </p:nvSpPr>
          <p:spPr>
            <a:xfrm>
              <a:off x="-152400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ypeText"/>
            <p:cNvSpPr txBox="1"/>
            <p:nvPr>
              <p:custDataLst>
                <p:tags r:id="rId14"/>
              </p:custDataLst>
            </p:nvPr>
          </p:nvSpPr>
          <p:spPr>
            <a:xfrm>
              <a:off x="-1270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单选题</a:t>
              </a:r>
              <a:endPar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TipText"/>
            <p:cNvSpPr txBox="1"/>
            <p:nvPr>
              <p:custDataLst>
                <p:tags r:id="rId15"/>
              </p:custDataLst>
            </p:nvPr>
          </p:nvSpPr>
          <p:spPr>
            <a:xfrm>
              <a:off x="1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分</a:t>
              </a:r>
              <a:endPar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10642600" y="63500"/>
            <a:ext cx="1422400" cy="508000"/>
          </a:xfrm>
          <a:prstGeom prst="rect">
            <a:avLst/>
          </a:prstGeom>
        </p:spPr>
      </p:pic>
    </p:spTree>
    <p:custDataLst>
      <p:tags r:id="rId1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236027" y="562035"/>
            <a:ext cx="10198786" cy="2062103"/>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pPr>
              <a:lnSpc>
                <a:spcPct val="200000"/>
              </a:lnSpc>
            </a:pPr>
            <a:r>
              <a:rPr lang="zh-CN" altLang="en-US"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习题</a:t>
            </a:r>
            <a:r>
              <a:rPr lang="en-US" altLang="zh-CN"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2</a:t>
            </a:r>
            <a:r>
              <a:rPr lang="zh-CN" altLang="en-US"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、在百度搜素引擎中</a:t>
            </a:r>
            <a:r>
              <a:rPr lang="en-US" altLang="zh-CN"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在网页标题中搜索用的语法词汇为（   ）</a:t>
            </a:r>
            <a:endParaRPr lang="zh-CN" altLang="en-US"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custDataLst>
              <p:tags r:id="rId2"/>
            </p:custDataLst>
          </p:nvPr>
        </p:nvSpPr>
        <p:spPr>
          <a:xfrm>
            <a:off x="3352800" y="2907476"/>
            <a:ext cx="827850"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site</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a:spLocks noChangeAspect="1"/>
          </p:cNvSpPr>
          <p:nvPr>
            <p:custDataLst>
              <p:tags r:id="rId3"/>
            </p:custDataLst>
          </p:nvPr>
        </p:nvSpPr>
        <p:spPr>
          <a:xfrm>
            <a:off x="2638425" y="28503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custDataLst>
              <p:tags r:id="rId4"/>
            </p:custDataLst>
          </p:nvPr>
        </p:nvSpPr>
        <p:spPr>
          <a:xfrm>
            <a:off x="3352801" y="3764726"/>
            <a:ext cx="987743"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000" dirty="0" err="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inurl</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a:spLocks noChangeAspect="1"/>
          </p:cNvSpPr>
          <p:nvPr>
            <p:custDataLst>
              <p:tags r:id="rId5"/>
            </p:custDataLst>
          </p:nvPr>
        </p:nvSpPr>
        <p:spPr>
          <a:xfrm>
            <a:off x="2638425" y="37076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custDataLst>
              <p:tags r:id="rId6"/>
            </p:custDataLst>
          </p:nvPr>
        </p:nvSpPr>
        <p:spPr>
          <a:xfrm>
            <a:off x="3352801" y="4621976"/>
            <a:ext cx="1178243"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intitle</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a:spLocks noChangeAspect="1"/>
          </p:cNvSpPr>
          <p:nvPr>
            <p:custDataLst>
              <p:tags r:id="rId7"/>
            </p:custDataLst>
          </p:nvPr>
        </p:nvSpPr>
        <p:spPr>
          <a:xfrm>
            <a:off x="2638425" y="4564856"/>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custDataLst>
              <p:tags r:id="rId8"/>
            </p:custDataLst>
          </p:nvPr>
        </p:nvSpPr>
        <p:spPr>
          <a:xfrm>
            <a:off x="3352800" y="5479226"/>
            <a:ext cx="1452880"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filetype</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6"/>
          <p:cNvSpPr>
            <a:spLocks noChangeAspect="1"/>
          </p:cNvSpPr>
          <p:nvPr>
            <p:custDataLst>
              <p:tags r:id="rId9"/>
            </p:custDataLst>
          </p:nvPr>
        </p:nvSpPr>
        <p:spPr>
          <a:xfrm>
            <a:off x="2638425" y="54221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圆角 17"/>
          <p:cNvSpPr/>
          <p:nvPr>
            <p:custDataLst>
              <p:tags r:id="rId10"/>
            </p:custDataLst>
          </p:nvPr>
        </p:nvSpPr>
        <p:spPr>
          <a:xfrm>
            <a:off x="7696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custDataLst>
              <p:tags r:id="rId11"/>
            </p:custDataLst>
          </p:nvPr>
        </p:nvGrpSpPr>
        <p:grpSpPr>
          <a:xfrm>
            <a:off x="0" y="0"/>
            <a:ext cx="9144000" cy="635000"/>
            <a:chOff x="-1524000" y="0"/>
            <a:chExt cx="9144000" cy="635000"/>
          </a:xfrm>
        </p:grpSpPr>
        <p:sp>
          <p:nvSpPr>
            <p:cNvPr id="4" name="TitleBackground"/>
            <p:cNvSpPr/>
            <p:nvPr>
              <p:custDataLst>
                <p:tags r:id="rId12"/>
              </p:custDataLst>
            </p:nvPr>
          </p:nvSpPr>
          <p:spPr>
            <a:xfrm>
              <a:off x="-152400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lorBlock"/>
            <p:cNvSpPr/>
            <p:nvPr>
              <p:custDataLst>
                <p:tags r:id="rId13"/>
              </p:custDataLst>
            </p:nvPr>
          </p:nvSpPr>
          <p:spPr>
            <a:xfrm>
              <a:off x="-152400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ypeText"/>
            <p:cNvSpPr txBox="1"/>
            <p:nvPr>
              <p:custDataLst>
                <p:tags r:id="rId14"/>
              </p:custDataLst>
            </p:nvPr>
          </p:nvSpPr>
          <p:spPr>
            <a:xfrm>
              <a:off x="-1270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单选题</a:t>
              </a:r>
              <a:endPar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ipText"/>
            <p:cNvSpPr txBox="1"/>
            <p:nvPr>
              <p:custDataLst>
                <p:tags r:id="rId15"/>
              </p:custDataLst>
            </p:nvPr>
          </p:nvSpPr>
          <p:spPr>
            <a:xfrm>
              <a:off x="1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分</a:t>
              </a:r>
              <a:endPar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10642600" y="63500"/>
            <a:ext cx="1422400" cy="508000"/>
          </a:xfrm>
          <a:prstGeom prst="rect">
            <a:avLst/>
          </a:prstGeom>
        </p:spPr>
      </p:pic>
    </p:spTree>
    <p:custDataLst>
      <p:tags r:id="rId1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438400" y="1291064"/>
            <a:ext cx="9160042" cy="830997"/>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pPr>
              <a:lnSpc>
                <a:spcPct val="150000"/>
              </a:lnSpc>
            </a:pPr>
            <a:r>
              <a:rPr lang="zh-CN" altLang="en-US"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习题</a:t>
            </a:r>
            <a:r>
              <a:rPr lang="en-US" altLang="zh-CN"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3</a:t>
            </a:r>
            <a:r>
              <a:rPr lang="zh-CN" altLang="en-US"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、下列数据库不属于文摘型数据库的是（  ）</a:t>
            </a:r>
            <a:endParaRPr lang="zh-CN" altLang="en-US" sz="3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custDataLst>
              <p:tags r:id="rId2"/>
            </p:custDataLst>
          </p:nvPr>
        </p:nvSpPr>
        <p:spPr>
          <a:xfrm>
            <a:off x="3352801" y="2908141"/>
            <a:ext cx="1932305"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PubMed</a:t>
            </a:r>
            <a:endPar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spect="1"/>
          </p:cNvSpPr>
          <p:nvPr>
            <p:custDataLst>
              <p:tags r:id="rId3"/>
            </p:custDataLst>
          </p:nvPr>
        </p:nvSpPr>
        <p:spPr>
          <a:xfrm>
            <a:off x="2638425" y="2850356"/>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custDataLst>
              <p:tags r:id="rId4"/>
            </p:custDataLst>
          </p:nvPr>
        </p:nvSpPr>
        <p:spPr>
          <a:xfrm>
            <a:off x="3352801" y="3765391"/>
            <a:ext cx="2067243"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CNKI</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a:spLocks noChangeAspect="1"/>
          </p:cNvSpPr>
          <p:nvPr>
            <p:custDataLst>
              <p:tags r:id="rId5"/>
            </p:custDataLst>
          </p:nvPr>
        </p:nvSpPr>
        <p:spPr>
          <a:xfrm>
            <a:off x="2638425" y="3707606"/>
            <a:ext cx="514350" cy="51435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custDataLst>
              <p:tags r:id="rId6"/>
            </p:custDataLst>
          </p:nvPr>
        </p:nvSpPr>
        <p:spPr>
          <a:xfrm>
            <a:off x="3352801" y="4622641"/>
            <a:ext cx="2022793"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CBM</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a:spLocks noChangeAspect="1"/>
          </p:cNvSpPr>
          <p:nvPr>
            <p:custDataLst>
              <p:tags r:id="rId7"/>
            </p:custDataLst>
          </p:nvPr>
        </p:nvSpPr>
        <p:spPr>
          <a:xfrm>
            <a:off x="2638425" y="4564856"/>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custDataLst>
              <p:tags r:id="rId8"/>
            </p:custDataLst>
          </p:nvPr>
        </p:nvSpPr>
        <p:spPr>
          <a:xfrm>
            <a:off x="3352801" y="5479891"/>
            <a:ext cx="4630723"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万方数据库</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a:spLocks noChangeAspect="1"/>
          </p:cNvSpPr>
          <p:nvPr>
            <p:custDataLst>
              <p:tags r:id="rId9"/>
            </p:custDataLst>
          </p:nvPr>
        </p:nvSpPr>
        <p:spPr>
          <a:xfrm>
            <a:off x="2638425" y="5422106"/>
            <a:ext cx="514350" cy="51435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圆角 17"/>
          <p:cNvSpPr/>
          <p:nvPr>
            <p:custDataLst>
              <p:tags r:id="rId10"/>
            </p:custDataLst>
          </p:nvPr>
        </p:nvSpPr>
        <p:spPr>
          <a:xfrm>
            <a:off x="7696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custDataLst>
              <p:tags r:id="rId11"/>
            </p:custDataLst>
          </p:nvPr>
        </p:nvGrpSpPr>
        <p:grpSpPr>
          <a:xfrm>
            <a:off x="0" y="0"/>
            <a:ext cx="9144000" cy="635000"/>
            <a:chOff x="-2400" y="0"/>
            <a:chExt cx="14400" cy="1000"/>
          </a:xfrm>
        </p:grpSpPr>
        <p:sp>
          <p:nvSpPr>
            <p:cNvPr id="4" name="TitleBackground"/>
            <p:cNvSpPr/>
            <p:nvPr>
              <p:custDataLst>
                <p:tags r:id="rId12"/>
              </p:custDataLst>
            </p:nvPr>
          </p:nvSpPr>
          <p:spPr>
            <a:xfrm>
              <a:off x="-2400" y="0"/>
              <a:ext cx="14400" cy="1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lorBlock"/>
            <p:cNvSpPr/>
            <p:nvPr>
              <p:custDataLst>
                <p:tags r:id="rId13"/>
              </p:custDataLst>
            </p:nvPr>
          </p:nvSpPr>
          <p:spPr>
            <a:xfrm>
              <a:off x="-2400" y="0"/>
              <a:ext cx="300" cy="1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ypeText"/>
            <p:cNvSpPr txBox="1"/>
            <p:nvPr>
              <p:custDataLst>
                <p:tags r:id="rId14"/>
              </p:custDataLst>
            </p:nvPr>
          </p:nvSpPr>
          <p:spPr>
            <a:xfrm>
              <a:off x="-2000" y="0"/>
              <a:ext cx="3000" cy="1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多选题</a:t>
              </a:r>
              <a:endPar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TipText"/>
            <p:cNvSpPr txBox="1"/>
            <p:nvPr>
              <p:custDataLst>
                <p:tags r:id="rId15"/>
              </p:custDataLst>
            </p:nvPr>
          </p:nvSpPr>
          <p:spPr>
            <a:xfrm>
              <a:off x="3" y="172"/>
              <a:ext cx="3600" cy="800"/>
            </a:xfrm>
            <a:prstGeom prst="rect">
              <a:avLst/>
            </a:prstGeom>
            <a:noFill/>
          </p:spPr>
          <p:txBody>
            <a:bodyPr wrap="none" rtlCol="0" anchor="ctr" anchorCtr="0">
              <a:noAutofit/>
            </a:bodyPr>
            <a:lstStyle/>
            <a:p>
              <a:pPr lvl="0" algn="l">
                <a:buNone/>
              </a:pPr>
              <a:r>
                <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2分</a:t>
              </a:r>
              <a:endPar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10642600" y="63500"/>
            <a:ext cx="1422400" cy="508000"/>
          </a:xfrm>
          <a:prstGeom prst="rect">
            <a:avLst/>
          </a:prstGeom>
        </p:spPr>
      </p:pic>
    </p:spTree>
    <p:custDataLst>
      <p:tags r:id="rId18"/>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10986" y="686268"/>
            <a:ext cx="11753215" cy="2031325"/>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pPr>
              <a:lnSpc>
                <a:spcPct val="150000"/>
              </a:lnSpc>
            </a:pP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习题</a:t>
            </a:r>
            <a:r>
              <a:rPr lang="en-US" altLang="zh-CN"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4</a:t>
            </a: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、用</a:t>
            </a:r>
            <a:r>
              <a:rPr lang="en-US" altLang="zh-CN"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CBM</a:t>
            </a: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主题途径检索“</a:t>
            </a:r>
            <a:r>
              <a:rPr lang="zh-CN" altLang="en-US" sz="2800" dirty="0">
                <a:solidFill>
                  <a:srgbClr val="000000"/>
                </a:solidFill>
                <a:latin typeface="微软雅黑" panose="020B0503020204020204" pitchFamily="34" charset="-122"/>
                <a:ea typeface="微软雅黑" panose="020B0503020204020204" pitchFamily="34" charset="-122"/>
              </a:rPr>
              <a:t>地方性心肌病引发缓慢心律失常</a:t>
            </a: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”的文献</a:t>
            </a:r>
            <a:r>
              <a:rPr lang="en-US" altLang="zh-CN"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医学主题词表中“</a:t>
            </a:r>
            <a:r>
              <a:rPr lang="zh-CN" altLang="en-US" sz="2800" dirty="0">
                <a:solidFill>
                  <a:srgbClr val="000000"/>
                </a:solidFill>
                <a:latin typeface="微软雅黑" panose="020B0503020204020204" pitchFamily="34" charset="-122"/>
                <a:ea typeface="微软雅黑" panose="020B0503020204020204" pitchFamily="34" charset="-122"/>
              </a:rPr>
              <a:t>地方性心肌病 见 克山病，缓慢心律失常 见 心动过缓</a:t>
            </a: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”，则主题检索表达式为</a:t>
            </a:r>
            <a:r>
              <a:rPr lang="en-US" altLang="zh-CN"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custDataLst>
              <p:tags r:id="rId2"/>
            </p:custDataLst>
          </p:nvPr>
        </p:nvSpPr>
        <p:spPr>
          <a:xfrm>
            <a:off x="855145" y="3445794"/>
            <a:ext cx="11939428"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地方性心肌病</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治疗应用 </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AND </a:t>
            </a:r>
            <a:r>
              <a:rPr lang="zh-CN" altLang="en-US" sz="2000" dirty="0">
                <a:solidFill>
                  <a:srgbClr val="000000"/>
                </a:solidFill>
                <a:latin typeface="微软雅黑" panose="020B0503020204020204" pitchFamily="34" charset="-122"/>
                <a:ea typeface="微软雅黑" panose="020B0503020204020204" pitchFamily="34" charset="-122"/>
              </a:rPr>
              <a:t>缓慢心律失常</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药物疗法</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a:spLocks noChangeAspect="1"/>
          </p:cNvSpPr>
          <p:nvPr>
            <p:custDataLst>
              <p:tags r:id="rId3"/>
            </p:custDataLst>
          </p:nvPr>
        </p:nvSpPr>
        <p:spPr>
          <a:xfrm>
            <a:off x="254000" y="3366747"/>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a:spLocks noChangeAspect="1"/>
          </p:cNvSpPr>
          <p:nvPr>
            <p:custDataLst>
              <p:tags r:id="rId4"/>
            </p:custDataLst>
          </p:nvPr>
        </p:nvSpPr>
        <p:spPr>
          <a:xfrm>
            <a:off x="254000" y="4141695"/>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custDataLst>
              <p:tags r:id="rId5"/>
            </p:custDataLst>
          </p:nvPr>
        </p:nvSpPr>
        <p:spPr>
          <a:xfrm>
            <a:off x="855279" y="5026598"/>
            <a:ext cx="9843435"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克山病</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并发症 </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AND </a:t>
            </a:r>
            <a:r>
              <a:rPr lang="zh-CN" altLang="en-US" sz="2000" dirty="0">
                <a:solidFill>
                  <a:srgbClr val="000000"/>
                </a:solidFill>
                <a:latin typeface="微软雅黑" panose="020B0503020204020204" pitchFamily="34" charset="-122"/>
                <a:ea typeface="微软雅黑" panose="020B0503020204020204" pitchFamily="34" charset="-122"/>
              </a:rPr>
              <a:t>心动过缓</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病因学</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a:spLocks noChangeAspect="1"/>
          </p:cNvSpPr>
          <p:nvPr>
            <p:custDataLst>
              <p:tags r:id="rId6"/>
            </p:custDataLst>
          </p:nvPr>
        </p:nvSpPr>
        <p:spPr>
          <a:xfrm>
            <a:off x="314660" y="4978258"/>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6"/>
          <p:cNvSpPr>
            <a:spLocks noChangeAspect="1"/>
          </p:cNvSpPr>
          <p:nvPr>
            <p:custDataLst>
              <p:tags r:id="rId7"/>
            </p:custDataLst>
          </p:nvPr>
        </p:nvSpPr>
        <p:spPr>
          <a:xfrm>
            <a:off x="326758" y="5778724"/>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圆角 17"/>
          <p:cNvSpPr/>
          <p:nvPr>
            <p:custDataLst>
              <p:tags r:id="rId8"/>
            </p:custDataLst>
          </p:nvPr>
        </p:nvSpPr>
        <p:spPr>
          <a:xfrm>
            <a:off x="10416532" y="6414842"/>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custDataLst>
              <p:tags r:id="rId9"/>
            </p:custDataLst>
          </p:nvPr>
        </p:nvSpPr>
        <p:spPr>
          <a:xfrm>
            <a:off x="871588" y="5855663"/>
            <a:ext cx="9593178"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克山病</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治疗应用 </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AND </a:t>
            </a:r>
            <a:r>
              <a:rPr lang="zh-CN" altLang="en-US" sz="2000" dirty="0">
                <a:solidFill>
                  <a:srgbClr val="000000"/>
                </a:solidFill>
                <a:latin typeface="微软雅黑" panose="020B0503020204020204" pitchFamily="34" charset="-122"/>
                <a:ea typeface="微软雅黑" panose="020B0503020204020204" pitchFamily="34" charset="-122"/>
              </a:rPr>
              <a:t>心动过缓</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药物疗法</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custDataLst>
              <p:tags r:id="rId10"/>
            </p:custDataLst>
          </p:nvPr>
        </p:nvSpPr>
        <p:spPr>
          <a:xfrm>
            <a:off x="790375" y="4211956"/>
            <a:ext cx="9626157" cy="3987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地方性心肌病</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并发症 </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AND </a:t>
            </a:r>
            <a:r>
              <a:rPr lang="zh-CN" altLang="en-US" sz="2000" dirty="0">
                <a:solidFill>
                  <a:srgbClr val="000000"/>
                </a:solidFill>
                <a:latin typeface="微软雅黑" panose="020B0503020204020204" pitchFamily="34" charset="-122"/>
                <a:ea typeface="微软雅黑" panose="020B0503020204020204" pitchFamily="34" charset="-122"/>
              </a:rPr>
              <a:t>缓慢心律失常</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病因学</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custDataLst>
              <p:tags r:id="rId11"/>
            </p:custDataLst>
          </p:nvPr>
        </p:nvGrpSpPr>
        <p:grpSpPr>
          <a:xfrm>
            <a:off x="0" y="0"/>
            <a:ext cx="9144000" cy="635000"/>
            <a:chOff x="-1524000" y="0"/>
            <a:chExt cx="9144000" cy="635000"/>
          </a:xfrm>
        </p:grpSpPr>
        <p:sp>
          <p:nvSpPr>
            <p:cNvPr id="4" name="TitleBackground"/>
            <p:cNvSpPr/>
            <p:nvPr>
              <p:custDataLst>
                <p:tags r:id="rId12"/>
              </p:custDataLst>
            </p:nvPr>
          </p:nvSpPr>
          <p:spPr>
            <a:xfrm>
              <a:off x="-152400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lorBlock"/>
            <p:cNvSpPr/>
            <p:nvPr>
              <p:custDataLst>
                <p:tags r:id="rId13"/>
              </p:custDataLst>
            </p:nvPr>
          </p:nvSpPr>
          <p:spPr>
            <a:xfrm>
              <a:off x="-152400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ypeText"/>
            <p:cNvSpPr txBox="1"/>
            <p:nvPr>
              <p:custDataLst>
                <p:tags r:id="rId14"/>
              </p:custDataLst>
            </p:nvPr>
          </p:nvSpPr>
          <p:spPr>
            <a:xfrm>
              <a:off x="-1270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单选题</a:t>
              </a:r>
              <a:endPar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ipText"/>
            <p:cNvSpPr txBox="1"/>
            <p:nvPr>
              <p:custDataLst>
                <p:tags r:id="rId15"/>
              </p:custDataLst>
            </p:nvPr>
          </p:nvSpPr>
          <p:spPr>
            <a:xfrm>
              <a:off x="1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分</a:t>
              </a:r>
              <a:endPar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10642600" y="63500"/>
            <a:ext cx="1422400" cy="508000"/>
          </a:xfrm>
          <a:prstGeom prst="rect">
            <a:avLst/>
          </a:prstGeom>
        </p:spPr>
      </p:pic>
    </p:spTree>
    <p:custDataLst>
      <p:tags r:id="rId18"/>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53999" y="755117"/>
            <a:ext cx="11842583" cy="1846468"/>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pPr>
              <a:lnSpc>
                <a:spcPct val="200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习题</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5</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、利用</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PubMed</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数据库主题检索查询尼群地平</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en-US" altLang="zh-CN" sz="20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Nitrendipine</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治疗</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妊娠性</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高血压</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en-US" altLang="zh-CN" sz="2000" b="1" dirty="0">
                <a:latin typeface="Times New Roman" panose="02020603050405020304" pitchFamily="18" charset="0"/>
                <a:cs typeface="Times New Roman" panose="02020603050405020304" pitchFamily="18" charset="0"/>
              </a:rPr>
              <a:t>Pregnancy-Induced </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Hypertension)</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方面的文献</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医学主题词表中可见“</a:t>
            </a:r>
            <a:r>
              <a:rPr lang="en-US" altLang="zh-CN" sz="20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Nitrendipine</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See </a:t>
            </a:r>
            <a:r>
              <a:rPr lang="en-US" altLang="zh-CN" sz="20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Nitrendipine</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Pregnancy-Induced Hypertension See </a:t>
            </a:r>
            <a:r>
              <a:rPr lang="en-US" altLang="zh-CN" sz="2000" b="1" dirty="0">
                <a:latin typeface="Times New Roman" panose="02020603050405020304" pitchFamily="18" charset="0"/>
                <a:cs typeface="Times New Roman" panose="02020603050405020304" pitchFamily="18" charset="0"/>
              </a:rPr>
              <a:t>Hypertension, Pregnancy-Induced</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下面哪个检索式查准率最高（）</a:t>
            </a:r>
            <a:endPar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p:cNvSpPr>
            <a:spLocks noChangeAspect="1"/>
          </p:cNvSpPr>
          <p:nvPr>
            <p:custDataLst>
              <p:tags r:id="rId2"/>
            </p:custDataLst>
          </p:nvPr>
        </p:nvSpPr>
        <p:spPr>
          <a:xfrm>
            <a:off x="254000" y="2911604"/>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a:spLocks noChangeAspect="1"/>
          </p:cNvSpPr>
          <p:nvPr>
            <p:custDataLst>
              <p:tags r:id="rId3"/>
            </p:custDataLst>
          </p:nvPr>
        </p:nvSpPr>
        <p:spPr>
          <a:xfrm>
            <a:off x="235786" y="3858513"/>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custDataLst>
              <p:tags r:id="rId4"/>
            </p:custDataLst>
          </p:nvPr>
        </p:nvSpPr>
        <p:spPr>
          <a:xfrm>
            <a:off x="716548" y="4953086"/>
            <a:ext cx="11863671"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Nitrendipine AND  therapeutic use  AND  Pregnancy-Induced Hypertension  AND drug therapy</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5" name="椭圆 14"/>
          <p:cNvSpPr>
            <a:spLocks noChangeAspect="1"/>
          </p:cNvSpPr>
          <p:nvPr>
            <p:custDataLst>
              <p:tags r:id="rId5"/>
            </p:custDataLst>
          </p:nvPr>
        </p:nvSpPr>
        <p:spPr>
          <a:xfrm>
            <a:off x="202198" y="4830430"/>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6"/>
          <p:cNvSpPr>
            <a:spLocks noChangeAspect="1"/>
          </p:cNvSpPr>
          <p:nvPr>
            <p:custDataLst>
              <p:tags r:id="rId6"/>
            </p:custDataLst>
          </p:nvPr>
        </p:nvSpPr>
        <p:spPr>
          <a:xfrm>
            <a:off x="254000" y="5637465"/>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圆角 17"/>
          <p:cNvSpPr/>
          <p:nvPr>
            <p:custDataLst>
              <p:tags r:id="rId7"/>
            </p:custDataLst>
          </p:nvPr>
        </p:nvSpPr>
        <p:spPr>
          <a:xfrm>
            <a:off x="10521950" y="6446520"/>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custDataLst>
              <p:tags r:id="rId8"/>
            </p:custDataLst>
          </p:nvPr>
        </p:nvSpPr>
        <p:spPr>
          <a:xfrm>
            <a:off x="768350" y="2970996"/>
            <a:ext cx="10931600"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Nitrendipine</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 </a:t>
            </a:r>
            <a:r>
              <a:rPr lang="en-US" altLang="zh-CN" dirty="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sym typeface="微软雅黑" panose="020B0503020204020204" pitchFamily="34" charset="-122"/>
              </a:rPr>
              <a:t>therapeutic</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use " [</a:t>
            </a:r>
            <a:r>
              <a:rPr lang="en-US" altLang="zh-CN"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MeSH</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AND " Pregnancy-Induced Hypertension / drug therapy</a:t>
            </a:r>
            <a:r>
              <a:rPr lang="en-US" altLang="zh-CN" dirty="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en-US" altLang="zh-CN"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MeSH</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lang="zh-CN" altLang="en-US"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0" name="文本框 19"/>
          <p:cNvSpPr txBox="1"/>
          <p:nvPr>
            <p:custDataLst>
              <p:tags r:id="rId9"/>
            </p:custDataLst>
          </p:nvPr>
        </p:nvSpPr>
        <p:spPr>
          <a:xfrm>
            <a:off x="716548" y="5733364"/>
            <a:ext cx="11001820"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Nitrendipine  AND   </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Hypertension, Pregnancy-Induced</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1" name="文本框 20"/>
          <p:cNvSpPr txBox="1"/>
          <p:nvPr>
            <p:custDataLst>
              <p:tags r:id="rId10"/>
            </p:custDataLst>
          </p:nvPr>
        </p:nvSpPr>
        <p:spPr>
          <a:xfrm>
            <a:off x="690502" y="3942601"/>
            <a:ext cx="11406081"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Nitrendipine</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 </a:t>
            </a:r>
            <a:r>
              <a:rPr lang="en-US" altLang="zh-CN" dirty="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sym typeface="微软雅黑" panose="020B0503020204020204" pitchFamily="34" charset="-122"/>
              </a:rPr>
              <a:t>therapeutic</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use " [</a:t>
            </a:r>
            <a:r>
              <a:rPr lang="en-US" altLang="zh-CN" sz="1800" kern="100" dirty="0" err="1">
                <a:effectLst/>
                <a:latin typeface="等线" panose="02010600030101010101" charset="-122"/>
                <a:ea typeface="等线" panose="02010600030101010101" charset="-122"/>
                <a:cs typeface="Times New Roman" panose="02020603050405020304" pitchFamily="18" charset="0"/>
              </a:rPr>
              <a:t>Majr</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AND " </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Hypertension, Pregnancy-Induced </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drug therapy "[</a:t>
            </a:r>
            <a:r>
              <a:rPr lang="en-US" altLang="zh-CN" sz="1800" kern="100" dirty="0" err="1">
                <a:effectLst/>
                <a:latin typeface="等线" panose="02010600030101010101" charset="-122"/>
                <a:ea typeface="等线" panose="02010600030101010101" charset="-122"/>
                <a:cs typeface="Times New Roman" panose="02020603050405020304" pitchFamily="18" charset="0"/>
              </a:rPr>
              <a:t>Majr</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lang="zh-CN" altLang="en-US"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8" name="组合 7"/>
          <p:cNvGrpSpPr/>
          <p:nvPr>
            <p:custDataLst>
              <p:tags r:id="rId11"/>
            </p:custDataLst>
          </p:nvPr>
        </p:nvGrpSpPr>
        <p:grpSpPr>
          <a:xfrm>
            <a:off x="0" y="0"/>
            <a:ext cx="9144000" cy="635000"/>
            <a:chOff x="-1524000" y="0"/>
            <a:chExt cx="9144000" cy="635000"/>
          </a:xfrm>
        </p:grpSpPr>
        <p:sp>
          <p:nvSpPr>
            <p:cNvPr id="4" name="TitleBackground"/>
            <p:cNvSpPr/>
            <p:nvPr>
              <p:custDataLst>
                <p:tags r:id="rId12"/>
              </p:custDataLst>
            </p:nvPr>
          </p:nvSpPr>
          <p:spPr>
            <a:xfrm>
              <a:off x="-152400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lorBlock"/>
            <p:cNvSpPr/>
            <p:nvPr>
              <p:custDataLst>
                <p:tags r:id="rId13"/>
              </p:custDataLst>
            </p:nvPr>
          </p:nvSpPr>
          <p:spPr>
            <a:xfrm>
              <a:off x="-152400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ypeText"/>
            <p:cNvSpPr txBox="1"/>
            <p:nvPr>
              <p:custDataLst>
                <p:tags r:id="rId14"/>
              </p:custDataLst>
            </p:nvPr>
          </p:nvSpPr>
          <p:spPr>
            <a:xfrm>
              <a:off x="-1270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单选题</a:t>
              </a:r>
              <a:endPar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ipText"/>
            <p:cNvSpPr txBox="1"/>
            <p:nvPr>
              <p:custDataLst>
                <p:tags r:id="rId15"/>
              </p:custDataLst>
            </p:nvPr>
          </p:nvSpPr>
          <p:spPr>
            <a:xfrm>
              <a:off x="1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分</a:t>
              </a:r>
              <a:endPar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10642600" y="63500"/>
            <a:ext cx="1422400" cy="508000"/>
          </a:xfrm>
          <a:prstGeom prst="rect">
            <a:avLst/>
          </a:prstGeom>
        </p:spPr>
      </p:pic>
    </p:spTree>
    <p:custDataLst>
      <p:tags r:id="rId1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HelveticaExt-Normal"/>
              <a:ea typeface="等线" panose="02010600030101010101" charset="-122"/>
              <a:cs typeface="+mn-cs"/>
            </a:endParaRPr>
          </a:p>
        </p:txBody>
      </p:sp>
      <p:sp>
        <p:nvSpPr>
          <p:cNvPr id="31" name="文本框 30"/>
          <p:cNvSpPr txBox="1"/>
          <p:nvPr/>
        </p:nvSpPr>
        <p:spPr>
          <a:xfrm>
            <a:off x="2203070" y="-109468"/>
            <a:ext cx="7969790" cy="107529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FF00"/>
                </a:solidFill>
                <a:effectLst/>
                <a:uLnTx/>
                <a:uFillTx/>
                <a:latin typeface="HelveticaExt-Normal"/>
                <a:ea typeface="等线" panose="02010600030101010101" charset="-122"/>
                <a:cs typeface="+mn-cs"/>
              </a:rPr>
              <a:t>第一章 文献检索基础</a:t>
            </a:r>
            <a:endParaRPr kumimoji="0" lang="zh-CN" altLang="en-US" sz="4800" b="1" i="0" u="none" strike="noStrike" kern="1200" cap="none" spc="0" normalizeH="0" baseline="0" noProof="0" dirty="0">
              <a:ln>
                <a:noFill/>
              </a:ln>
              <a:solidFill>
                <a:srgbClr val="FFFF00"/>
              </a:solidFill>
              <a:effectLst/>
              <a:uLnTx/>
              <a:uFillTx/>
              <a:latin typeface="HelveticaExt-Normal"/>
              <a:ea typeface="等线" panose="02010600030101010101" charset="-122"/>
              <a:cs typeface="+mn-cs"/>
            </a:endParaRPr>
          </a:p>
        </p:txBody>
      </p:sp>
      <p:sp>
        <p:nvSpPr>
          <p:cNvPr id="4" name="矩形 3"/>
          <p:cNvSpPr/>
          <p:nvPr/>
        </p:nvSpPr>
        <p:spPr>
          <a:xfrm>
            <a:off x="785528" y="1075294"/>
            <a:ext cx="8968071" cy="3781933"/>
          </a:xfrm>
          <a:prstGeom prst="rect">
            <a:avLst/>
          </a:prstGeom>
        </p:spPr>
        <p:txBody>
          <a:bodyPr wrap="square">
            <a:spAutoFit/>
          </a:bodyPr>
          <a:lstStyle/>
          <a:p>
            <a:pPr marL="0" marR="0" lvl="0" indent="0" algn="l" defTabSz="457200" rtl="0" eaLnBrk="1" fontAlgn="auto" latinLnBrk="0" hangingPunct="1">
              <a:lnSpc>
                <a:spcPct val="2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第二节  文献的类型与特点</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rPr>
              <a:t>一、文献的类型</a:t>
            </a:r>
            <a:endParaRPr kumimoji="0" lang="zh-CN" altLang="en-US" sz="2400" b="1"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2400" b="0"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rPr>
              <a:t> 按载体类型划分（电子型文献的的优点）</a:t>
            </a:r>
            <a:endParaRPr kumimoji="0" lang="zh-CN" altLang="en-US" sz="2400" b="0"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2400" b="0"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rPr>
              <a:t>按出版形式划分（图书、期刊的特点）</a:t>
            </a:r>
            <a:endParaRPr kumimoji="0" lang="zh-CN" altLang="en-US" sz="2400" b="0"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2400" b="0"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rPr>
              <a:t>按加工层次划分（举例、特点）</a:t>
            </a:r>
            <a:endParaRPr kumimoji="0" lang="en-US" altLang="zh-CN" sz="2400" b="0" i="0" u="none" strike="noStrike" kern="1200" cap="none" spc="0" normalizeH="0" baseline="0" noProof="0" dirty="0">
              <a:ln>
                <a:noFill/>
              </a:ln>
              <a:solidFill>
                <a:prstClr val="black"/>
              </a:solidFill>
              <a:effectLst/>
              <a:uLnTx/>
              <a:uFillTx/>
              <a:latin typeface="楷体_GB2312" panose="02010609030101010101" pitchFamily="49" charset="-122"/>
              <a:ea typeface="楷体_GB2312" panose="02010609030101010101" pitchFamily="49" charset="-122"/>
              <a:cs typeface="+mn-cs"/>
            </a:endParaRPr>
          </a:p>
          <a:p>
            <a:pPr marR="0" lvl="0" algn="l" defTabSz="457200" rtl="0" eaLnBrk="1" fontAlgn="auto" latinLnBrk="0" hangingPunct="1">
              <a:lnSpc>
                <a:spcPct val="150000"/>
              </a:lnSpc>
              <a:spcBef>
                <a:spcPts val="0"/>
              </a:spcBef>
              <a:spcAft>
                <a:spcPts val="0"/>
              </a:spcAft>
              <a:buClrTx/>
              <a:buSzTx/>
              <a:defRPr/>
            </a:pPr>
            <a:r>
              <a:rPr lang="zh-CN" altLang="en-US" sz="2400" b="1" dirty="0">
                <a:solidFill>
                  <a:prstClr val="black"/>
                </a:solidFill>
                <a:ea typeface="楷体_GB2312" panose="02010609030101010101" pitchFamily="49" charset="-122"/>
              </a:rPr>
              <a:t>二、医学文献的特点</a:t>
            </a:r>
            <a:endParaRPr lang="zh-CN" altLang="en-US" sz="2400" b="1" dirty="0">
              <a:solidFill>
                <a:prstClr val="black"/>
              </a:solidFill>
              <a:ea typeface="楷体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2" name="矩形 1"/>
          <p:cNvSpPr/>
          <p:nvPr/>
        </p:nvSpPr>
        <p:spPr>
          <a:xfrm>
            <a:off x="4936721" y="0"/>
            <a:ext cx="1883849" cy="1107996"/>
          </a:xfrm>
          <a:prstGeom prst="rect">
            <a:avLst/>
          </a:prstGeom>
        </p:spPr>
        <p:txBody>
          <a:bodyPr wrap="none">
            <a:spAutoFit/>
          </a:bodyPr>
          <a:lstStyle/>
          <a:p>
            <a:pPr algn="ctr">
              <a:defRPr/>
            </a:pPr>
            <a:r>
              <a:rPr lang="zh-CN" altLang="en-US" sz="6600" b="1" dirty="0">
                <a:latin typeface="黑体" panose="02010609060101010101" pitchFamily="2" charset="-122"/>
                <a:ea typeface="黑体" panose="02010609060101010101" pitchFamily="2" charset="-122"/>
              </a:rPr>
              <a:t>题型</a:t>
            </a:r>
            <a:endParaRPr lang="en-US" altLang="zh-CN" sz="6600" b="1" dirty="0">
              <a:latin typeface="黑体" panose="02010609060101010101" pitchFamily="2" charset="-122"/>
              <a:ea typeface="黑体" panose="02010609060101010101" pitchFamily="2" charset="-122"/>
            </a:endParaRPr>
          </a:p>
        </p:txBody>
      </p:sp>
      <p:sp>
        <p:nvSpPr>
          <p:cNvPr id="6" name="矩形 5"/>
          <p:cNvSpPr/>
          <p:nvPr/>
        </p:nvSpPr>
        <p:spPr>
          <a:xfrm>
            <a:off x="749808" y="1245382"/>
            <a:ext cx="11265408" cy="5016758"/>
          </a:xfrm>
          <a:prstGeom prst="rect">
            <a:avLst/>
          </a:prstGeom>
        </p:spPr>
        <p:txBody>
          <a:bodyPr wrap="square">
            <a:spAutoFit/>
          </a:bodyPr>
          <a:lstStyle/>
          <a:p>
            <a:pPr>
              <a:lnSpc>
                <a:spcPct val="200000"/>
              </a:lnSpc>
            </a:pPr>
            <a:r>
              <a:rPr lang="zh-CN" altLang="en-US" sz="4000" dirty="0">
                <a:latin typeface="微软雅黑" panose="020B0503020204020204" pitchFamily="34" charset="-122"/>
                <a:ea typeface="微软雅黑" panose="020B0503020204020204" pitchFamily="34" charset="-122"/>
              </a:rPr>
              <a:t>一、单项选择题：20个</a:t>
            </a:r>
            <a:endParaRPr lang="zh-CN" altLang="en-US" sz="4000" dirty="0">
              <a:latin typeface="微软雅黑" panose="020B0503020204020204" pitchFamily="34" charset="-122"/>
              <a:ea typeface="微软雅黑" panose="020B0503020204020204" pitchFamily="34" charset="-122"/>
            </a:endParaRPr>
          </a:p>
          <a:p>
            <a:pPr>
              <a:lnSpc>
                <a:spcPct val="200000"/>
              </a:lnSpc>
            </a:pPr>
            <a:r>
              <a:rPr lang="zh-CN" altLang="en-US" sz="4000" dirty="0">
                <a:latin typeface="微软雅黑" panose="020B0503020204020204" pitchFamily="34" charset="-122"/>
                <a:ea typeface="微软雅黑" panose="020B0503020204020204" pitchFamily="34" charset="-122"/>
              </a:rPr>
              <a:t>二、多项选择题：5个</a:t>
            </a:r>
            <a:endParaRPr lang="zh-CN" altLang="en-US" sz="4000" dirty="0">
              <a:latin typeface="微软雅黑" panose="020B0503020204020204" pitchFamily="34" charset="-122"/>
              <a:ea typeface="微软雅黑" panose="020B0503020204020204" pitchFamily="34" charset="-122"/>
            </a:endParaRPr>
          </a:p>
          <a:p>
            <a:pPr>
              <a:lnSpc>
                <a:spcPct val="200000"/>
              </a:lnSpc>
            </a:pPr>
            <a:r>
              <a:rPr lang="zh-CN" altLang="en-US" sz="4000" dirty="0">
                <a:latin typeface="微软雅黑" panose="020B0503020204020204" pitchFamily="34" charset="-122"/>
                <a:ea typeface="微软雅黑" panose="020B0503020204020204" pitchFamily="34" charset="-122"/>
              </a:rPr>
              <a:t>三、简答题：</a:t>
            </a:r>
            <a:r>
              <a:rPr lang="en-US" altLang="zh-CN" sz="4000" dirty="0">
                <a:latin typeface="微软雅黑" panose="020B0503020204020204" pitchFamily="34" charset="-122"/>
                <a:ea typeface="微软雅黑" panose="020B0503020204020204" pitchFamily="34" charset="-122"/>
              </a:rPr>
              <a:t>5</a:t>
            </a:r>
            <a:r>
              <a:rPr lang="zh-CN" altLang="en-US" sz="4000" dirty="0">
                <a:latin typeface="微软雅黑" panose="020B0503020204020204" pitchFamily="34" charset="-122"/>
                <a:ea typeface="微软雅黑" panose="020B0503020204020204" pitchFamily="34" charset="-122"/>
              </a:rPr>
              <a:t>个</a:t>
            </a:r>
            <a:endParaRPr lang="zh-CN" altLang="en-US" sz="4000" dirty="0">
              <a:latin typeface="微软雅黑" panose="020B0503020204020204" pitchFamily="34" charset="-122"/>
              <a:ea typeface="微软雅黑" panose="020B0503020204020204" pitchFamily="34" charset="-122"/>
            </a:endParaRPr>
          </a:p>
          <a:p>
            <a:pPr>
              <a:lnSpc>
                <a:spcPct val="200000"/>
              </a:lnSpc>
            </a:pPr>
            <a:r>
              <a:rPr lang="zh-CN" altLang="en-US" sz="4000" dirty="0">
                <a:latin typeface="微软雅黑" panose="020B0503020204020204" pitchFamily="34" charset="-122"/>
                <a:ea typeface="微软雅黑" panose="020B0503020204020204" pitchFamily="34" charset="-122"/>
              </a:rPr>
              <a:t>四、案例检索题：2个</a:t>
            </a: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1" cy="6858000"/>
          </a:xfrm>
          <a:prstGeom prst="rect">
            <a:avLst/>
          </a:prstGeom>
        </p:spPr>
      </p:pic>
      <p:sp>
        <p:nvSpPr>
          <p:cNvPr id="4" name="文本框 3"/>
          <p:cNvSpPr txBox="1"/>
          <p:nvPr/>
        </p:nvSpPr>
        <p:spPr>
          <a:xfrm>
            <a:off x="3114309" y="2350112"/>
            <a:ext cx="6297493" cy="1569660"/>
          </a:xfrm>
          <a:prstGeom prst="rect">
            <a:avLst/>
          </a:prstGeom>
          <a:noFill/>
        </p:spPr>
        <p:txBody>
          <a:bodyPr wrap="none" rtlCol="0">
            <a:spAutoFit/>
          </a:bodyPr>
          <a:lstStyle/>
          <a:p>
            <a:pPr algn="ctr"/>
            <a:r>
              <a:rPr lang="en-US" altLang="zh-CN" sz="9600" b="1" dirty="0">
                <a:latin typeface="Times New Roman" panose="02020603050405020304" pitchFamily="18" charset="0"/>
                <a:cs typeface="Times New Roman" panose="02020603050405020304" pitchFamily="18" charset="0"/>
              </a:rPr>
              <a:t>Thank  You</a:t>
            </a:r>
            <a:endParaRPr lang="zh-CN" altLang="en-US" sz="9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040506" y="158790"/>
            <a:ext cx="7969790" cy="825419"/>
          </a:xfrm>
          <a:prstGeom prst="rect">
            <a:avLst/>
          </a:prstGeom>
          <a:noFill/>
        </p:spPr>
        <p:txBody>
          <a:bodyPr wrap="square">
            <a:spAutoFit/>
          </a:bodyPr>
          <a:lstStyle/>
          <a:p>
            <a:pPr lvl="0">
              <a:lnSpc>
                <a:spcPct val="150000"/>
              </a:lnSpc>
              <a:defRPr/>
            </a:pPr>
            <a:r>
              <a:rPr lang="zh-CN" altLang="en-US" sz="3600" b="1" dirty="0">
                <a:solidFill>
                  <a:srgbClr val="FFFF00"/>
                </a:solidFill>
                <a:latin typeface="微软雅黑" panose="020B0503020204020204" pitchFamily="34" charset="-122"/>
                <a:ea typeface="微软雅黑" panose="020B0503020204020204" pitchFamily="34" charset="-122"/>
              </a:rPr>
              <a:t>第三节 文献检索</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4" name="矩形 3"/>
          <p:cNvSpPr/>
          <p:nvPr/>
        </p:nvSpPr>
        <p:spPr>
          <a:xfrm>
            <a:off x="653950" y="1462900"/>
            <a:ext cx="10014050" cy="5019323"/>
          </a:xfrm>
          <a:prstGeom prst="rect">
            <a:avLst/>
          </a:prstGeom>
        </p:spPr>
        <p:txBody>
          <a:bodyPr wrap="square">
            <a:spAutoFit/>
          </a:bodyPr>
          <a:lstStyle/>
          <a:p>
            <a:pPr>
              <a:lnSpc>
                <a:spcPct val="150000"/>
              </a:lnSpc>
            </a:pPr>
            <a:r>
              <a:rPr lang="zh-CN" altLang="en-US" sz="2400" dirty="0">
                <a:latin typeface="楷体_GB2312" panose="02010609030101010101" pitchFamily="49" charset="-122"/>
                <a:ea typeface="楷体_GB2312" panose="02010609030101010101" pitchFamily="49" charset="-122"/>
              </a:rPr>
              <a:t>一、</a:t>
            </a:r>
            <a:r>
              <a:rPr lang="zh-CN" altLang="en-US" sz="2400" dirty="0">
                <a:solidFill>
                  <a:srgbClr val="FF0000"/>
                </a:solidFill>
                <a:latin typeface="楷体_GB2312" panose="02010609030101010101" pitchFamily="49" charset="-122"/>
                <a:ea typeface="楷体_GB2312" panose="02010609030101010101" pitchFamily="49" charset="-122"/>
              </a:rPr>
              <a:t>理解</a:t>
            </a:r>
            <a:r>
              <a:rPr lang="zh-CN" altLang="en-US" sz="2400" dirty="0">
                <a:latin typeface="楷体_GB2312" panose="02010609030101010101" pitchFamily="49" charset="-122"/>
                <a:ea typeface="楷体_GB2312" panose="02010609030101010101" pitchFamily="49" charset="-122"/>
              </a:rPr>
              <a:t>文献检索的定义</a:t>
            </a:r>
            <a:endParaRPr lang="en-US" altLang="zh-CN" sz="2400" dirty="0">
              <a:latin typeface="楷体_GB2312" panose="02010609030101010101" pitchFamily="49" charset="-122"/>
              <a:ea typeface="楷体_GB2312" panose="02010609030101010101" pitchFamily="49" charset="-122"/>
            </a:endParaRPr>
          </a:p>
          <a:p>
            <a:pPr>
              <a:lnSpc>
                <a:spcPct val="150000"/>
              </a:lnSpc>
            </a:pPr>
            <a:r>
              <a:rPr lang="zh-CN" altLang="en-US" sz="2400" dirty="0">
                <a:latin typeface="楷体_GB2312" panose="02010609030101010101" pitchFamily="49" charset="-122"/>
                <a:ea typeface="楷体_GB2312" panose="02010609030101010101" pitchFamily="49" charset="-122"/>
              </a:rPr>
              <a:t>二、</a:t>
            </a:r>
            <a:r>
              <a:rPr lang="zh-CN" altLang="en-US" sz="2400" dirty="0">
                <a:solidFill>
                  <a:srgbClr val="FF0000"/>
                </a:solidFill>
                <a:latin typeface="楷体_GB2312" panose="02010609030101010101" pitchFamily="49" charset="-122"/>
                <a:ea typeface="楷体_GB2312" panose="02010609030101010101" pitchFamily="49" charset="-122"/>
              </a:rPr>
              <a:t>理解</a:t>
            </a:r>
            <a:r>
              <a:rPr lang="zh-CN" altLang="en-US" sz="2400" dirty="0">
                <a:latin typeface="楷体_GB2312" panose="02010609030101010101" pitchFamily="49" charset="-122"/>
                <a:ea typeface="楷体_GB2312" panose="02010609030101010101" pitchFamily="49" charset="-122"/>
              </a:rPr>
              <a:t>文献检索的基本原理</a:t>
            </a:r>
            <a:endParaRPr lang="zh-CN" altLang="en-US" sz="2400" dirty="0">
              <a:latin typeface="楷体_GB2312" panose="02010609030101010101" pitchFamily="49" charset="-122"/>
              <a:ea typeface="楷体_GB2312" panose="02010609030101010101" pitchFamily="49" charset="-122"/>
            </a:endParaRPr>
          </a:p>
          <a:p>
            <a:pPr>
              <a:lnSpc>
                <a:spcPct val="150000"/>
              </a:lnSpc>
            </a:pPr>
            <a:r>
              <a:rPr lang="zh-CN" altLang="en-US" sz="2400" dirty="0">
                <a:ea typeface="楷体_GB2312" panose="02010609030101010101" pitchFamily="49" charset="-122"/>
              </a:rPr>
              <a:t>三、检索系统</a:t>
            </a:r>
            <a:endParaRPr lang="en-US" altLang="zh-CN" sz="2400" dirty="0">
              <a:ea typeface="楷体_GB2312" panose="02010609030101010101" pitchFamily="49" charset="-122"/>
            </a:endParaRPr>
          </a:p>
          <a:p>
            <a:pPr>
              <a:lnSpc>
                <a:spcPct val="150000"/>
              </a:lnSpc>
            </a:pPr>
            <a:r>
              <a:rPr lang="zh-CN" altLang="en-US" sz="2400" dirty="0">
                <a:ea typeface="楷体_GB2312" panose="02010609030101010101" pitchFamily="49" charset="-122"/>
              </a:rPr>
              <a:t>组成 </a:t>
            </a:r>
            <a:endParaRPr lang="en-US" altLang="zh-CN" sz="2400" dirty="0">
              <a:ea typeface="楷体_GB2312" panose="02010609030101010101" pitchFamily="49" charset="-122"/>
            </a:endParaRPr>
          </a:p>
          <a:p>
            <a:pPr>
              <a:lnSpc>
                <a:spcPct val="150000"/>
              </a:lnSpc>
            </a:pPr>
            <a:r>
              <a:rPr lang="zh-CN" altLang="en-US" sz="2400" dirty="0">
                <a:ea typeface="楷体_GB2312" panose="02010609030101010101" pitchFamily="49" charset="-122"/>
              </a:rPr>
              <a:t>（一）检索系统的类型 （举例）</a:t>
            </a:r>
            <a:endParaRPr lang="en-US" altLang="zh-CN" sz="2400" dirty="0">
              <a:ea typeface="楷体_GB2312" panose="02010609030101010101" pitchFamily="49" charset="-122"/>
            </a:endParaRPr>
          </a:p>
          <a:p>
            <a:pPr>
              <a:lnSpc>
                <a:spcPct val="150000"/>
              </a:lnSpc>
            </a:pPr>
            <a:r>
              <a:rPr lang="zh-CN" altLang="en-US" sz="2400" dirty="0">
                <a:ea typeface="楷体_GB2312" panose="02010609030101010101" pitchFamily="49" charset="-122"/>
              </a:rPr>
              <a:t>（二）检索系统的结构</a:t>
            </a:r>
            <a:endParaRPr lang="en-US" altLang="zh-CN" sz="2400" dirty="0">
              <a:ea typeface="楷体_GB2312" panose="02010609030101010101" pitchFamily="49" charset="-122"/>
            </a:endParaRPr>
          </a:p>
          <a:p>
            <a:pPr>
              <a:lnSpc>
                <a:spcPct val="150000"/>
              </a:lnSpc>
            </a:pPr>
            <a:r>
              <a:rPr lang="zh-CN" altLang="en-US" sz="2400" dirty="0">
                <a:ea typeface="楷体_GB2312" panose="02010609030101010101" pitchFamily="49" charset="-122"/>
              </a:rPr>
              <a:t>四、检索语言</a:t>
            </a:r>
            <a:endParaRPr lang="en-US" altLang="zh-CN" sz="2400" dirty="0">
              <a:ea typeface="楷体_GB2312" panose="02010609030101010101" pitchFamily="49" charset="-122"/>
            </a:endParaRPr>
          </a:p>
          <a:p>
            <a:pPr>
              <a:lnSpc>
                <a:spcPct val="150000"/>
              </a:lnSpc>
            </a:pPr>
            <a:r>
              <a:rPr lang="zh-CN" altLang="en-US" sz="2400" dirty="0">
                <a:ea typeface="楷体_GB2312" panose="02010609030101010101" pitchFamily="49" charset="-122"/>
              </a:rPr>
              <a:t>（一）检索语言的类型  </a:t>
            </a:r>
            <a:r>
              <a:rPr lang="en-US" altLang="zh-CN" sz="2400" dirty="0">
                <a:ea typeface="楷体_GB2312" panose="02010609030101010101" pitchFamily="49" charset="-122"/>
              </a:rPr>
              <a:t>1</a:t>
            </a:r>
            <a:r>
              <a:rPr lang="zh-CN" altLang="en-US" sz="2400" dirty="0">
                <a:ea typeface="楷体_GB2312" panose="02010609030101010101" pitchFamily="49" charset="-122"/>
              </a:rPr>
              <a:t>、从结构原理角度进行划分</a:t>
            </a:r>
            <a:endParaRPr lang="en-US" altLang="zh-CN" sz="2400" dirty="0">
              <a:ea typeface="楷体_GB2312" panose="02010609030101010101" pitchFamily="49" charset="-122"/>
            </a:endParaRPr>
          </a:p>
          <a:p>
            <a:pPr>
              <a:lnSpc>
                <a:spcPct val="150000"/>
              </a:lnSpc>
            </a:pPr>
            <a:r>
              <a:rPr lang="zh-CN" altLang="en-US" sz="2400" dirty="0">
                <a:ea typeface="楷体_GB2312" panose="02010609030101010101" pitchFamily="49" charset="-122"/>
              </a:rPr>
              <a:t>（二）医学常用的检索语言 </a:t>
            </a:r>
            <a:r>
              <a:rPr lang="en-US" altLang="zh-CN" sz="2400" dirty="0">
                <a:ea typeface="楷体_GB2312" panose="02010609030101010101" pitchFamily="49" charset="-122"/>
              </a:rPr>
              <a:t>1</a:t>
            </a:r>
            <a:r>
              <a:rPr lang="zh-CN" altLang="en-US" sz="2400" dirty="0">
                <a:ea typeface="楷体_GB2312" panose="02010609030101010101" pitchFamily="49" charset="-122"/>
              </a:rPr>
              <a:t>、医学主题词表   </a:t>
            </a:r>
            <a:r>
              <a:rPr lang="en-US" altLang="zh-CN" sz="2400" dirty="0">
                <a:ea typeface="楷体_GB2312" panose="02010609030101010101" pitchFamily="49" charset="-122"/>
              </a:rPr>
              <a:t>2</a:t>
            </a:r>
            <a:r>
              <a:rPr lang="zh-CN" altLang="en-US" sz="2400" dirty="0">
                <a:ea typeface="楷体_GB2312" panose="02010609030101010101" pitchFamily="49" charset="-122"/>
              </a:rPr>
              <a:t>、中国图书馆分类法</a:t>
            </a:r>
            <a:endParaRPr lang="zh-CN" altLang="en-US" sz="2400" dirty="0">
              <a:ea typeface="楷体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667314" y="94163"/>
            <a:ext cx="7969790" cy="1416734"/>
          </a:xfrm>
          <a:prstGeom prst="rect">
            <a:avLst/>
          </a:prstGeom>
          <a:noFill/>
        </p:spPr>
        <p:txBody>
          <a:bodyPr wrap="square">
            <a:spAutoFit/>
          </a:bodyPr>
          <a:lstStyle/>
          <a:p>
            <a:pPr>
              <a:lnSpc>
                <a:spcPct val="150000"/>
              </a:lnSpc>
              <a:defRPr/>
            </a:pPr>
            <a:r>
              <a:rPr lang="zh-CN" altLang="en-US" sz="3600" b="1" dirty="0">
                <a:solidFill>
                  <a:srgbClr val="FFFF00"/>
                </a:solidFill>
                <a:latin typeface="微软雅黑" panose="020B0503020204020204" pitchFamily="34" charset="-122"/>
                <a:ea typeface="微软雅黑" panose="020B0503020204020204" pitchFamily="34" charset="-122"/>
              </a:rPr>
              <a:t>五、检索技术</a:t>
            </a:r>
            <a:endParaRPr lang="zh-CN" altLang="en-US" sz="3600" b="1" dirty="0">
              <a:solidFill>
                <a:srgbClr val="FFFF00"/>
              </a:solidFill>
              <a:latin typeface="微软雅黑" panose="020B0503020204020204" pitchFamily="34" charset="-122"/>
              <a:ea typeface="微软雅黑" panose="020B0503020204020204" pitchFamily="34" charset="-122"/>
            </a:endParaRPr>
          </a:p>
          <a:p>
            <a:pPr>
              <a:lnSpc>
                <a:spcPct val="150000"/>
              </a:lnSpc>
              <a:defRPr/>
            </a:pP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876305" y="1745864"/>
            <a:ext cx="11187678" cy="5023939"/>
          </a:xfrm>
          <a:prstGeom prst="rect">
            <a:avLst/>
          </a:prstGeom>
        </p:spPr>
        <p:txBody>
          <a:bodyPr wrap="none">
            <a:spAutoFit/>
          </a:bodyPr>
          <a:lstStyle/>
          <a:p>
            <a:pPr indent="0" fontAlgn="auto">
              <a:lnSpc>
                <a:spcPct val="150000"/>
              </a:lnSpc>
            </a:pPr>
            <a:r>
              <a:rPr lang="zh-CN" altLang="en-US" sz="2800" dirty="0">
                <a:ea typeface="楷体_GB2312" panose="02010609030101010101" pitchFamily="49" charset="-122"/>
              </a:rPr>
              <a:t>（一）布尔逻辑检索：AND、OR、NOT（</a:t>
            </a:r>
            <a:r>
              <a:rPr lang="en-US" altLang="zh-CN" sz="2800" dirty="0" err="1">
                <a:ea typeface="楷体_GB2312" panose="02010609030101010101" pitchFamily="49" charset="-122"/>
              </a:rPr>
              <a:t>P16</a:t>
            </a:r>
            <a:r>
              <a:rPr lang="zh-CN" altLang="en-US" sz="2800" dirty="0">
                <a:ea typeface="楷体_GB2312" panose="02010609030101010101" pitchFamily="49" charset="-122"/>
              </a:rPr>
              <a:t>第</a:t>
            </a:r>
            <a:r>
              <a:rPr lang="en-US" altLang="zh-CN" sz="2800" dirty="0">
                <a:ea typeface="楷体_GB2312" panose="02010609030101010101" pitchFamily="49" charset="-122"/>
              </a:rPr>
              <a:t>10</a:t>
            </a:r>
            <a:r>
              <a:rPr lang="zh-CN" altLang="en-US" sz="2800" dirty="0">
                <a:ea typeface="楷体_GB2312" panose="02010609030101010101" pitchFamily="49" charset="-122"/>
              </a:rPr>
              <a:t>行应为</a:t>
            </a:r>
            <a:r>
              <a:rPr lang="en-US" altLang="zh-CN" sz="2800" dirty="0">
                <a:ea typeface="楷体_GB2312" panose="02010609030101010101" pitchFamily="49" charset="-122"/>
              </a:rPr>
              <a:t>NOT AND OR</a:t>
            </a:r>
            <a:r>
              <a:rPr lang="zh-CN" altLang="en-US" sz="2800" dirty="0">
                <a:ea typeface="楷体_GB2312" panose="02010609030101010101" pitchFamily="49" charset="-122"/>
              </a:rPr>
              <a:t>）</a:t>
            </a:r>
            <a:endParaRPr lang="en-US" altLang="zh-CN" sz="2800" dirty="0">
              <a:ea typeface="楷体_GB2312" panose="02010609030101010101" pitchFamily="49" charset="-122"/>
            </a:endParaRPr>
          </a:p>
          <a:p>
            <a:pPr>
              <a:lnSpc>
                <a:spcPct val="150000"/>
              </a:lnSpc>
            </a:pPr>
            <a:r>
              <a:rPr lang="zh-CN" altLang="en-US" sz="2800" dirty="0">
                <a:ea typeface="楷体_GB2312" panose="02010609030101010101" pitchFamily="49" charset="-122"/>
              </a:rPr>
              <a:t>（二）截词检索：*、？、% （</a:t>
            </a:r>
            <a:r>
              <a:rPr lang="en-US" altLang="zh-CN" sz="2800" dirty="0" err="1">
                <a:ea typeface="楷体_GB2312" panose="02010609030101010101" pitchFamily="49" charset="-122"/>
              </a:rPr>
              <a:t>P16</a:t>
            </a:r>
            <a:r>
              <a:rPr lang="zh-CN" altLang="en-US" sz="2800" dirty="0">
                <a:ea typeface="楷体_GB2312" panose="02010609030101010101" pitchFamily="49" charset="-122"/>
              </a:rPr>
              <a:t>第</a:t>
            </a:r>
            <a:r>
              <a:rPr lang="en-US" altLang="zh-CN" sz="2800" dirty="0">
                <a:ea typeface="楷体_GB2312" panose="02010609030101010101" pitchFamily="49" charset="-122"/>
              </a:rPr>
              <a:t>20</a:t>
            </a:r>
            <a:r>
              <a:rPr lang="zh-CN" altLang="en-US" sz="2800" dirty="0">
                <a:ea typeface="楷体_GB2312" panose="02010609030101010101" pitchFamily="49" charset="-122"/>
              </a:rPr>
              <a:t>行应为</a:t>
            </a:r>
            <a:r>
              <a:rPr lang="en-US" altLang="zh-CN" sz="2800" dirty="0">
                <a:ea typeface="楷体_GB2312" panose="02010609030101010101" pitchFamily="49" charset="-122"/>
              </a:rPr>
              <a:t>acidic </a:t>
            </a:r>
            <a:r>
              <a:rPr lang="zh-CN" altLang="en-US" sz="2800" dirty="0">
                <a:ea typeface="楷体_GB2312" panose="02010609030101010101" pitchFamily="49" charset="-122"/>
              </a:rPr>
              <a:t>应为</a:t>
            </a:r>
            <a:r>
              <a:rPr lang="en-US" altLang="zh-CN" sz="2800" dirty="0" err="1">
                <a:ea typeface="楷体_GB2312" panose="02010609030101010101" pitchFamily="49" charset="-122"/>
              </a:rPr>
              <a:t>acidi</a:t>
            </a:r>
            <a:r>
              <a:rPr lang="en-US" altLang="zh-CN" sz="2800" dirty="0">
                <a:ea typeface="楷体_GB2312" panose="02010609030101010101" pitchFamily="49" charset="-122"/>
              </a:rPr>
              <a:t>)</a:t>
            </a:r>
            <a:endParaRPr lang="zh-CN" altLang="en-US" sz="2800" dirty="0">
              <a:ea typeface="楷体_GB2312" panose="02010609030101010101" pitchFamily="49" charset="-122"/>
            </a:endParaRPr>
          </a:p>
          <a:p>
            <a:pPr>
              <a:lnSpc>
                <a:spcPct val="150000"/>
              </a:lnSpc>
            </a:pPr>
            <a:r>
              <a:rPr lang="zh-CN" altLang="en-US" sz="2800" dirty="0">
                <a:ea typeface="楷体_GB2312" panose="02010609030101010101" pitchFamily="49" charset="-122"/>
              </a:rPr>
              <a:t>（三）限定检索：标题（TI）、作者（AU）等</a:t>
            </a:r>
            <a:endParaRPr lang="zh-CN" altLang="en-US" sz="2800" dirty="0">
              <a:ea typeface="楷体_GB2312" panose="02010609030101010101" pitchFamily="49" charset="-122"/>
            </a:endParaRPr>
          </a:p>
          <a:p>
            <a:pPr>
              <a:lnSpc>
                <a:spcPct val="150000"/>
              </a:lnSpc>
            </a:pPr>
            <a:r>
              <a:rPr lang="zh-CN" altLang="en-US" sz="2800" dirty="0">
                <a:ea typeface="楷体_GB2312" panose="02010609030101010101" pitchFamily="49" charset="-122"/>
              </a:rPr>
              <a:t>（四）模糊检索和精确检索</a:t>
            </a:r>
            <a:endParaRPr lang="en-US" altLang="zh-CN" sz="2800" dirty="0">
              <a:ea typeface="楷体_GB2312" panose="02010609030101010101" pitchFamily="49" charset="-122"/>
            </a:endParaRPr>
          </a:p>
          <a:p>
            <a:pPr>
              <a:lnSpc>
                <a:spcPct val="150000"/>
              </a:lnSpc>
            </a:pPr>
            <a:r>
              <a:rPr lang="zh-CN" altLang="en-US" sz="2800" dirty="0">
                <a:ea typeface="楷体_GB2312" panose="02010609030101010101" pitchFamily="49" charset="-122"/>
              </a:rPr>
              <a:t>（五）扩展检索</a:t>
            </a:r>
            <a:endParaRPr lang="en-US" altLang="zh-CN" sz="2800" dirty="0">
              <a:ea typeface="楷体_GB2312" panose="02010609030101010101" pitchFamily="49" charset="-122"/>
            </a:endParaRPr>
          </a:p>
          <a:p>
            <a:pPr>
              <a:lnSpc>
                <a:spcPct val="150000"/>
              </a:lnSpc>
            </a:pPr>
            <a:r>
              <a:rPr lang="zh-CN" altLang="en-US" sz="2800" dirty="0">
                <a:ea typeface="楷体_GB2312" panose="02010609030101010101" pitchFamily="49" charset="-122"/>
              </a:rPr>
              <a:t>（六）加权检索</a:t>
            </a:r>
            <a:endParaRPr lang="en-US" altLang="zh-CN" sz="2800" dirty="0">
              <a:ea typeface="楷体_GB2312" panose="02010609030101010101" pitchFamily="49" charset="-122"/>
            </a:endParaRPr>
          </a:p>
          <a:p>
            <a:pPr>
              <a:lnSpc>
                <a:spcPct val="150000"/>
              </a:lnSpc>
            </a:pPr>
            <a:r>
              <a:rPr lang="zh-CN" altLang="en-US" sz="2000" dirty="0">
                <a:solidFill>
                  <a:srgbClr val="FF0000"/>
                </a:solidFill>
                <a:ea typeface="楷体_GB2312" panose="02010609030101010101" pitchFamily="49" charset="-122"/>
              </a:rPr>
              <a:t>（需要注意不同数据库中这些检索技术的不同）</a:t>
            </a:r>
            <a:endParaRPr lang="zh-CN" altLang="en-US" sz="2000" dirty="0">
              <a:solidFill>
                <a:srgbClr val="FF0000"/>
              </a:solidFill>
              <a:ea typeface="楷体_GB2312" panose="02010609030101010101" pitchFamily="49" charset="-122"/>
            </a:endParaRPr>
          </a:p>
          <a:p>
            <a:pPr indent="0" fontAlgn="auto">
              <a:lnSpc>
                <a:spcPct val="150000"/>
              </a:lnSpc>
            </a:pPr>
            <a:endParaRPr lang="zh-CN" altLang="en-US" sz="2000" dirty="0">
              <a:latin typeface="楷体_GB2312" panose="02010609030101010101" pitchFamily="49" charset="-122"/>
              <a:ea typeface="楷体_GB2312" panose="0201060903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005336" y="0"/>
            <a:ext cx="7969790" cy="829522"/>
          </a:xfrm>
          <a:prstGeom prst="rect">
            <a:avLst/>
          </a:prstGeom>
          <a:noFill/>
        </p:spPr>
        <p:txBody>
          <a:bodyPr wrap="square">
            <a:spAutoFit/>
          </a:bodyPr>
          <a:lstStyle/>
          <a:p>
            <a:pPr lvl="0">
              <a:lnSpc>
                <a:spcPct val="150000"/>
              </a:lnSpc>
              <a:defRPr/>
            </a:pPr>
            <a:r>
              <a:rPr lang="zh-CN" altLang="en-US" sz="3600" b="1" dirty="0">
                <a:solidFill>
                  <a:srgbClr val="FFFF00"/>
                </a:solidFill>
                <a:latin typeface="微软雅黑" panose="020B0503020204020204" pitchFamily="34" charset="-122"/>
                <a:ea typeface="微软雅黑" panose="020B0503020204020204" pitchFamily="34" charset="-122"/>
              </a:rPr>
              <a:t>六、检索策略</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830873" y="1308298"/>
            <a:ext cx="10530254" cy="3416769"/>
          </a:xfrm>
          <a:prstGeom prst="rect">
            <a:avLst/>
          </a:prstGeom>
        </p:spPr>
        <p:txBody>
          <a:bodyPr wrap="square">
            <a:spAutoFit/>
          </a:bodyPr>
          <a:lstStyle/>
          <a:p>
            <a:pPr>
              <a:lnSpc>
                <a:spcPct val="200000"/>
              </a:lnSpc>
              <a:defRPr/>
            </a:pPr>
            <a:r>
              <a:rPr lang="zh-CN" altLang="en-US" sz="2800" dirty="0">
                <a:ea typeface="楷体_GB2312" panose="02010609030101010101" pitchFamily="49" charset="-122"/>
              </a:rPr>
              <a:t>（一）检索策略的制定</a:t>
            </a:r>
            <a:r>
              <a:rPr lang="zh-CN" altLang="en-US" sz="2000" dirty="0">
                <a:ea typeface="楷体_GB2312" panose="02010609030101010101" pitchFamily="49" charset="-122"/>
              </a:rPr>
              <a:t>（获得原始文献的途径）</a:t>
            </a:r>
            <a:endParaRPr lang="en-US" altLang="zh-CN" sz="2000" dirty="0">
              <a:ea typeface="楷体_GB2312" panose="02010609030101010101" pitchFamily="49" charset="-122"/>
            </a:endParaRPr>
          </a:p>
          <a:p>
            <a:pPr>
              <a:lnSpc>
                <a:spcPct val="200000"/>
              </a:lnSpc>
              <a:defRPr/>
            </a:pPr>
            <a:r>
              <a:rPr lang="zh-CN" altLang="en-US" sz="2800" dirty="0">
                <a:ea typeface="楷体_GB2312" panose="02010609030101010101" pitchFamily="49" charset="-122"/>
              </a:rPr>
              <a:t>（二）检索效果的评价（</a:t>
            </a:r>
            <a:r>
              <a:rPr lang="en-US" altLang="zh-CN" sz="2800" dirty="0" err="1">
                <a:ea typeface="楷体_GB2312" panose="02010609030101010101" pitchFamily="49" charset="-122"/>
              </a:rPr>
              <a:t>P19</a:t>
            </a:r>
            <a:r>
              <a:rPr lang="zh-CN" altLang="en-US" sz="2800" dirty="0">
                <a:ea typeface="楷体_GB2312" panose="02010609030101010101" pitchFamily="49" charset="-122"/>
              </a:rPr>
              <a:t>倒数第</a:t>
            </a:r>
            <a:r>
              <a:rPr lang="en-US" altLang="zh-CN" sz="2800" dirty="0">
                <a:ea typeface="楷体_GB2312" panose="02010609030101010101" pitchFamily="49" charset="-122"/>
              </a:rPr>
              <a:t>4</a:t>
            </a:r>
            <a:r>
              <a:rPr lang="zh-CN" altLang="en-US" sz="2800" dirty="0">
                <a:ea typeface="楷体_GB2312" panose="02010609030101010101" pitchFamily="49" charset="-122"/>
              </a:rPr>
              <a:t>行改动）</a:t>
            </a:r>
            <a:endParaRPr lang="en-US" altLang="zh-CN" sz="2800" dirty="0">
              <a:ea typeface="楷体_GB2312" panose="02010609030101010101" pitchFamily="49" charset="-122"/>
            </a:endParaRPr>
          </a:p>
          <a:p>
            <a:pPr>
              <a:lnSpc>
                <a:spcPct val="200000"/>
              </a:lnSpc>
              <a:defRPr/>
            </a:pPr>
            <a:r>
              <a:rPr lang="zh-CN" altLang="en-US" sz="2800" dirty="0">
                <a:ea typeface="楷体_GB2312" panose="02010609030101010101" pitchFamily="49" charset="-122"/>
              </a:rPr>
              <a:t>（三）检索策略的调整</a:t>
            </a:r>
            <a:endParaRPr lang="en-US" altLang="zh-CN" sz="2800" dirty="0">
              <a:ea typeface="楷体_GB2312" panose="02010609030101010101" pitchFamily="49" charset="-122"/>
            </a:endParaRPr>
          </a:p>
          <a:p>
            <a:pPr>
              <a:lnSpc>
                <a:spcPct val="200000"/>
              </a:lnSpc>
              <a:defRPr/>
            </a:pPr>
            <a:r>
              <a:rPr lang="zh-CN" altLang="en-US" sz="2800" dirty="0">
                <a:ea typeface="楷体_GB2312" panose="02010609030101010101" pitchFamily="49" charset="-122"/>
              </a:rPr>
              <a:t>提高查准率的方法   提高查率的方法</a:t>
            </a:r>
            <a:endParaRPr lang="en-US" altLang="zh-CN" sz="2800" dirty="0">
              <a:ea typeface="楷体_GB2312" panose="02010609030101010101" pitchFamily="49" charset="-122"/>
            </a:endParaRPr>
          </a:p>
        </p:txBody>
      </p:sp>
      <p:pic>
        <p:nvPicPr>
          <p:cNvPr id="4" name="图片 3"/>
          <p:cNvPicPr>
            <a:picLocks noChangeAspect="1"/>
          </p:cNvPicPr>
          <p:nvPr/>
        </p:nvPicPr>
        <p:blipFill>
          <a:blip r:embed="rId1"/>
          <a:stretch>
            <a:fillRect/>
          </a:stretch>
        </p:blipFill>
        <p:spPr>
          <a:xfrm>
            <a:off x="7843521" y="2318500"/>
            <a:ext cx="4378960" cy="6888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180" y="582442"/>
            <a:ext cx="10605788" cy="3311163"/>
          </a:xfrm>
          <a:prstGeom prst="rect">
            <a:avLst/>
          </a:prstGeom>
        </p:spPr>
        <p:txBody>
          <a:bodyPr wrap="none">
            <a:spAutoFit/>
          </a:bodyPr>
          <a:lstStyle/>
          <a:p>
            <a:pPr>
              <a:lnSpc>
                <a:spcPct val="200000"/>
              </a:lnSpc>
              <a:defRPr/>
            </a:pPr>
            <a:r>
              <a:rPr lang="zh-CN" altLang="en-US" sz="3600" b="1" dirty="0">
                <a:ea typeface="楷体_GB2312" panose="02010609030101010101" pitchFamily="49" charset="-122"/>
              </a:rPr>
              <a:t>检索效果的评价：</a:t>
            </a:r>
            <a:endParaRPr lang="en-US" altLang="zh-CN" sz="3600" b="1" dirty="0">
              <a:ea typeface="楷体_GB2312" panose="02010609030101010101" pitchFamily="49" charset="-122"/>
            </a:endParaRPr>
          </a:p>
          <a:p>
            <a:pPr marL="457200" indent="-457200">
              <a:lnSpc>
                <a:spcPct val="200000"/>
              </a:lnSpc>
              <a:buFont typeface="Wingdings" panose="05000000000000000000" pitchFamily="2" charset="2"/>
              <a:buChar char="u"/>
              <a:defRPr/>
            </a:pPr>
            <a:r>
              <a:rPr lang="zh-CN" altLang="en-US" sz="2400" dirty="0">
                <a:ea typeface="楷体_GB2312" panose="02010609030101010101" pitchFamily="49" charset="-122"/>
              </a:rPr>
              <a:t>查全率计算公式</a:t>
            </a:r>
            <a:r>
              <a:rPr lang="zh-CN" altLang="en-US" sz="2400" dirty="0">
                <a:ea typeface="楷体_GB2312" panose="02010609030101010101" pitchFamily="49" charset="-122"/>
                <a:sym typeface="Wingdings" panose="05000000000000000000" pitchFamily="2" charset="2"/>
              </a:rPr>
              <a:t>：（检索出的相关信息量</a:t>
            </a:r>
            <a:r>
              <a:rPr lang="en-US" altLang="zh-CN" sz="2400" dirty="0">
                <a:ea typeface="楷体_GB2312" panose="02010609030101010101" pitchFamily="49" charset="-122"/>
                <a:sym typeface="Wingdings" panose="05000000000000000000" pitchFamily="2" charset="2"/>
              </a:rPr>
              <a:t>/</a:t>
            </a:r>
            <a:r>
              <a:rPr lang="zh-CN" altLang="en-US" sz="2400" dirty="0">
                <a:ea typeface="楷体_GB2312" panose="02010609030101010101" pitchFamily="49" charset="-122"/>
                <a:sym typeface="Wingdings" panose="05000000000000000000" pitchFamily="2" charset="2"/>
              </a:rPr>
              <a:t>系统中的相关信息总量）</a:t>
            </a:r>
            <a:r>
              <a:rPr lang="en-US" altLang="zh-CN" sz="2400" dirty="0">
                <a:ea typeface="楷体_GB2312" panose="02010609030101010101" pitchFamily="49" charset="-122"/>
                <a:sym typeface="Wingdings" panose="05000000000000000000" pitchFamily="2" charset="2"/>
              </a:rPr>
              <a:t>X 100%</a:t>
            </a:r>
            <a:endParaRPr lang="zh-CN" altLang="en-US" sz="2400" dirty="0"/>
          </a:p>
          <a:p>
            <a:pPr marL="457200" indent="-457200">
              <a:lnSpc>
                <a:spcPct val="200000"/>
              </a:lnSpc>
              <a:buFont typeface="Wingdings" panose="05000000000000000000" pitchFamily="2" charset="2"/>
              <a:buChar char="u"/>
              <a:defRPr/>
            </a:pPr>
            <a:endParaRPr lang="en-US" altLang="zh-CN" sz="2400" dirty="0">
              <a:ea typeface="楷体_GB2312" panose="02010609030101010101" pitchFamily="49" charset="-122"/>
            </a:endParaRPr>
          </a:p>
          <a:p>
            <a:pPr marL="457200" indent="-457200">
              <a:lnSpc>
                <a:spcPct val="200000"/>
              </a:lnSpc>
              <a:buFont typeface="Wingdings" panose="05000000000000000000" pitchFamily="2" charset="2"/>
              <a:buChar char="u"/>
              <a:defRPr/>
            </a:pPr>
            <a:r>
              <a:rPr lang="zh-CN" altLang="en-US" sz="2400" dirty="0">
                <a:ea typeface="楷体_GB2312" panose="02010609030101010101" pitchFamily="49" charset="-122"/>
              </a:rPr>
              <a:t>查准率计算公式</a:t>
            </a:r>
            <a:r>
              <a:rPr lang="en-US" altLang="zh-CN" sz="2400" dirty="0">
                <a:ea typeface="楷体_GB2312" panose="02010609030101010101" pitchFamily="49" charset="-122"/>
              </a:rPr>
              <a:t>:</a:t>
            </a:r>
            <a:r>
              <a:rPr lang="zh-CN" altLang="en-US" sz="2400" dirty="0">
                <a:ea typeface="楷体_GB2312" panose="02010609030101010101" pitchFamily="49" charset="-122"/>
                <a:sym typeface="Wingdings" panose="05000000000000000000" pitchFamily="2" charset="2"/>
              </a:rPr>
              <a:t>（检索出的相关信息量</a:t>
            </a:r>
            <a:r>
              <a:rPr lang="en-US" altLang="zh-CN" sz="2400" dirty="0">
                <a:ea typeface="楷体_GB2312" panose="02010609030101010101" pitchFamily="49" charset="-122"/>
                <a:sym typeface="Wingdings" panose="05000000000000000000" pitchFamily="2" charset="2"/>
              </a:rPr>
              <a:t>/</a:t>
            </a:r>
            <a:r>
              <a:rPr lang="zh-CN" altLang="en-US" sz="2400" dirty="0">
                <a:ea typeface="楷体_GB2312" panose="02010609030101010101" pitchFamily="49" charset="-122"/>
                <a:sym typeface="Wingdings" panose="05000000000000000000" pitchFamily="2" charset="2"/>
              </a:rPr>
              <a:t>检索出的信息总量）</a:t>
            </a:r>
            <a:r>
              <a:rPr lang="en-US" altLang="zh-CN" sz="2400" dirty="0">
                <a:ea typeface="楷体_GB2312" panose="02010609030101010101" pitchFamily="49" charset="-122"/>
                <a:sym typeface="Wingdings" panose="05000000000000000000" pitchFamily="2" charset="2"/>
              </a:rPr>
              <a:t>X 100%</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1647175" y="115766"/>
            <a:ext cx="7969790" cy="911468"/>
          </a:xfrm>
          <a:prstGeom prst="rect">
            <a:avLst/>
          </a:prstGeom>
          <a:noFill/>
        </p:spPr>
        <p:txBody>
          <a:bodyPr wrap="square">
            <a:spAutoFit/>
          </a:bodyPr>
          <a:lstStyle/>
          <a:p>
            <a:pPr lvl="0">
              <a:lnSpc>
                <a:spcPct val="150000"/>
              </a:lnSpc>
              <a:defRPr/>
            </a:pPr>
            <a:r>
              <a:rPr lang="zh-CN" altLang="en-US" sz="4000" b="1" dirty="0">
                <a:solidFill>
                  <a:srgbClr val="FFFF00"/>
                </a:solidFill>
                <a:latin typeface="微软雅黑" panose="020B0503020204020204" pitchFamily="34" charset="-122"/>
                <a:ea typeface="微软雅黑" panose="020B0503020204020204" pitchFamily="34" charset="-122"/>
              </a:rPr>
              <a:t>第二章    图书馆资源与利用</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706315" y="1143000"/>
            <a:ext cx="11038645" cy="4278544"/>
          </a:xfrm>
          <a:prstGeom prst="rect">
            <a:avLst/>
          </a:prstGeom>
        </p:spPr>
        <p:txBody>
          <a:bodyPr wrap="square">
            <a:spAutoFit/>
          </a:bodyPr>
          <a:lstStyle/>
          <a:p>
            <a:pPr>
              <a:lnSpc>
                <a:spcPct val="200000"/>
              </a:lnSpc>
              <a:defRPr/>
            </a:pPr>
            <a:r>
              <a:rPr lang="zh-CN" altLang="en-US" sz="2800" b="1" dirty="0">
                <a:ea typeface="楷体_GB2312" panose="02010609030101010101" pitchFamily="49" charset="-122"/>
              </a:rPr>
              <a:t>第一节图书馆概述</a:t>
            </a:r>
            <a:endParaRPr lang="en-US" altLang="zh-CN" sz="2800" b="1" dirty="0">
              <a:ea typeface="楷体_GB2312" panose="02010609030101010101" pitchFamily="49" charset="-122"/>
            </a:endParaRPr>
          </a:p>
          <a:p>
            <a:pPr>
              <a:lnSpc>
                <a:spcPct val="200000"/>
              </a:lnSpc>
              <a:defRPr/>
            </a:pPr>
            <a:r>
              <a:rPr lang="zh-CN" altLang="en-US" sz="2800" dirty="0">
                <a:ea typeface="楷体_GB2312" panose="02010609030101010101" pitchFamily="49" charset="-122"/>
              </a:rPr>
              <a:t>一、图书馆的职能</a:t>
            </a:r>
            <a:endParaRPr lang="en-US" altLang="zh-CN" sz="2800" dirty="0">
              <a:ea typeface="楷体_GB2312" panose="02010609030101010101" pitchFamily="49" charset="-122"/>
            </a:endParaRPr>
          </a:p>
          <a:p>
            <a:pPr>
              <a:lnSpc>
                <a:spcPct val="200000"/>
              </a:lnSpc>
              <a:defRPr/>
            </a:pPr>
            <a:r>
              <a:rPr lang="zh-CN" altLang="en-US" sz="2800" dirty="0">
                <a:ea typeface="楷体_GB2312" panose="02010609030101010101" pitchFamily="49" charset="-122"/>
              </a:rPr>
              <a:t>二、图书馆业务工作</a:t>
            </a:r>
            <a:endParaRPr lang="en-US" altLang="zh-CN" sz="2800" dirty="0">
              <a:ea typeface="楷体_GB2312" panose="02010609030101010101" pitchFamily="49" charset="-122"/>
            </a:endParaRPr>
          </a:p>
          <a:p>
            <a:pPr>
              <a:lnSpc>
                <a:spcPct val="200000"/>
              </a:lnSpc>
              <a:defRPr/>
            </a:pPr>
            <a:r>
              <a:rPr lang="zh-CN" altLang="en-US" sz="2800" dirty="0">
                <a:ea typeface="楷体_GB2312" panose="02010609030101010101" pitchFamily="49" charset="-122"/>
              </a:rPr>
              <a:t>四、图书馆书刊排架</a:t>
            </a:r>
            <a:endParaRPr lang="en-US" altLang="zh-CN" sz="2800" dirty="0">
              <a:ea typeface="楷体_GB2312" panose="02010609030101010101" pitchFamily="49" charset="-122"/>
            </a:endParaRPr>
          </a:p>
          <a:p>
            <a:pPr>
              <a:lnSpc>
                <a:spcPct val="200000"/>
              </a:lnSpc>
              <a:defRPr/>
            </a:pPr>
            <a:r>
              <a:rPr lang="zh-CN" altLang="en-US" sz="2800" b="1" dirty="0">
                <a:ea typeface="楷体_GB2312" panose="02010609030101010101" pitchFamily="49" charset="-122"/>
              </a:rPr>
              <a:t>第三节 图书馆信息服务</a:t>
            </a:r>
            <a:endParaRPr lang="zh-CN" altLang="en-US" sz="2800" b="1" dirty="0">
              <a:ea typeface="楷体_GB2312" panose="0201060903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1143000"/>
          </a:xfrm>
          <a:prstGeom prst="rect">
            <a:avLst/>
          </a:prstGeom>
          <a:solidFill>
            <a:srgbClr val="2563A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HelveticaExt-Normal"/>
            </a:endParaRPr>
          </a:p>
        </p:txBody>
      </p:sp>
      <p:sp>
        <p:nvSpPr>
          <p:cNvPr id="31" name="文本框 30"/>
          <p:cNvSpPr txBox="1"/>
          <p:nvPr/>
        </p:nvSpPr>
        <p:spPr>
          <a:xfrm>
            <a:off x="972584" y="149470"/>
            <a:ext cx="7969790" cy="829522"/>
          </a:xfrm>
          <a:prstGeom prst="rect">
            <a:avLst/>
          </a:prstGeom>
          <a:noFill/>
        </p:spPr>
        <p:txBody>
          <a:bodyPr wrap="square">
            <a:spAutoFit/>
          </a:bodyPr>
          <a:lstStyle/>
          <a:p>
            <a:pPr lvl="0">
              <a:lnSpc>
                <a:spcPct val="150000"/>
              </a:lnSpc>
              <a:defRPr/>
            </a:pPr>
            <a:r>
              <a:rPr lang="zh-CN" altLang="en-US" sz="3600" b="1" dirty="0">
                <a:solidFill>
                  <a:srgbClr val="FFFF00"/>
                </a:solidFill>
                <a:latin typeface="微软雅黑" panose="020B0503020204020204" pitchFamily="34" charset="-122"/>
                <a:ea typeface="微软雅黑" panose="020B0503020204020204" pitchFamily="34" charset="-122"/>
              </a:rPr>
              <a:t>第三章   中文数据库检索与利用</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585178" y="1779687"/>
            <a:ext cx="11249268" cy="4481355"/>
          </a:xfrm>
          <a:prstGeom prst="rect">
            <a:avLst/>
          </a:prstGeom>
        </p:spPr>
        <p:txBody>
          <a:bodyPr wrap="square">
            <a:spAutoFit/>
          </a:bodyPr>
          <a:lstStyle/>
          <a:p>
            <a:pPr>
              <a:lnSpc>
                <a:spcPct val="150000"/>
              </a:lnSpc>
              <a:defRPr/>
            </a:pPr>
            <a:r>
              <a:rPr lang="zh-CN" altLang="en-US" sz="2400" dirty="0">
                <a:ea typeface="楷体_GB2312" panose="02010609030101010101" pitchFamily="49" charset="-122"/>
              </a:rPr>
              <a:t>二、检索功能</a:t>
            </a:r>
            <a:endParaRPr lang="zh-CN" altLang="en-US"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（一）一框式检索</a:t>
            </a:r>
            <a:endParaRPr lang="zh-CN" altLang="en-US"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（二）高级检索（字段（主题、篇关摘）</a:t>
            </a:r>
            <a:r>
              <a:rPr lang="zh-CN" altLang="en-US" sz="2400" b="1" dirty="0">
                <a:ea typeface="楷体_GB2312" panose="02010609030101010101" pitchFamily="49" charset="-122"/>
              </a:rPr>
              <a:t>、</a:t>
            </a:r>
            <a:r>
              <a:rPr lang="zh-CN" altLang="en-US" sz="2400" dirty="0">
                <a:ea typeface="楷体_GB2312" panose="02010609030101010101" pitchFamily="49" charset="-122"/>
              </a:rPr>
              <a:t>检索表达式、检索步骤、检索案例）</a:t>
            </a:r>
            <a:endParaRPr lang="en-US" altLang="zh-CN" sz="2400"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（四）作者发文检索</a:t>
            </a:r>
            <a:r>
              <a:rPr lang="zh-CN" altLang="en-US" dirty="0">
                <a:ea typeface="楷体_GB2312" panose="02010609030101010101" pitchFamily="49" charset="-122"/>
              </a:rPr>
              <a:t>（姓名需精确检索</a:t>
            </a:r>
            <a:r>
              <a:rPr lang="en-US" altLang="zh-CN" dirty="0">
                <a:ea typeface="楷体_GB2312" panose="02010609030101010101" pitchFamily="49" charset="-122"/>
              </a:rPr>
              <a:t>+</a:t>
            </a:r>
            <a:r>
              <a:rPr lang="zh-CN" altLang="en-US" dirty="0">
                <a:ea typeface="楷体_GB2312" panose="02010609030101010101" pitchFamily="49" charset="-122"/>
              </a:rPr>
              <a:t>作者单位）</a:t>
            </a:r>
            <a:endParaRPr lang="zh-CN" altLang="en-US" dirty="0">
              <a:ea typeface="楷体_GB2312" panose="02010609030101010101" pitchFamily="49" charset="-122"/>
            </a:endParaRPr>
          </a:p>
          <a:p>
            <a:pPr>
              <a:lnSpc>
                <a:spcPct val="150000"/>
              </a:lnSpc>
              <a:defRPr/>
            </a:pPr>
            <a:r>
              <a:rPr lang="zh-CN" altLang="en-US" sz="2400" dirty="0">
                <a:ea typeface="楷体_GB2312" panose="02010609030101010101" pitchFamily="49" charset="-122"/>
              </a:rPr>
              <a:t>三、检索结果的处理</a:t>
            </a:r>
            <a:endParaRPr lang="zh-CN" altLang="en-US" sz="2400" dirty="0">
              <a:ea typeface="楷体_GB2312" panose="02010609030101010101" pitchFamily="49" charset="-122"/>
            </a:endParaRPr>
          </a:p>
          <a:p>
            <a:pPr>
              <a:lnSpc>
                <a:spcPct val="150000"/>
              </a:lnSpc>
              <a:defRPr/>
            </a:pPr>
            <a:r>
              <a:rPr lang="zh-CN" altLang="en-US" dirty="0">
                <a:ea typeface="楷体_GB2312" panose="02010609030101010101" pitchFamily="49" charset="-122"/>
              </a:rPr>
              <a:t>第六章特种文献检索</a:t>
            </a:r>
            <a:endParaRPr lang="en-US" altLang="zh-CN" dirty="0">
              <a:ea typeface="楷体_GB2312" panose="02010609030101010101" pitchFamily="49" charset="-122"/>
            </a:endParaRPr>
          </a:p>
          <a:p>
            <a:pPr>
              <a:lnSpc>
                <a:spcPct val="150000"/>
              </a:lnSpc>
              <a:defRPr/>
            </a:pPr>
            <a:r>
              <a:rPr lang="zh-CN" altLang="en-US" dirty="0">
                <a:ea typeface="楷体_GB2312" panose="02010609030101010101" pitchFamily="49" charset="-122"/>
              </a:rPr>
              <a:t>第二节学位论文检索</a:t>
            </a:r>
            <a:endParaRPr lang="en-US" altLang="zh-CN" dirty="0">
              <a:ea typeface="楷体_GB2312" panose="02010609030101010101" pitchFamily="49" charset="-122"/>
            </a:endParaRPr>
          </a:p>
          <a:p>
            <a:pPr>
              <a:lnSpc>
                <a:spcPct val="150000"/>
              </a:lnSpc>
              <a:defRPr/>
            </a:pPr>
            <a:r>
              <a:rPr lang="zh-CN" altLang="en-US" dirty="0">
                <a:ea typeface="楷体_GB2312" panose="02010609030101010101" pitchFamily="49" charset="-122"/>
              </a:rPr>
              <a:t>一学位论文及其组成</a:t>
            </a:r>
            <a:endParaRPr lang="en-US" altLang="zh-CN" dirty="0">
              <a:ea typeface="楷体_GB2312" panose="02010609030101010101" pitchFamily="49" charset="-122"/>
            </a:endParaRPr>
          </a:p>
          <a:p>
            <a:pPr>
              <a:lnSpc>
                <a:spcPct val="150000"/>
              </a:lnSpc>
              <a:defRPr/>
            </a:pPr>
            <a:r>
              <a:rPr lang="zh-CN" altLang="en-US" dirty="0">
                <a:ea typeface="楷体_GB2312" panose="02010609030101010101" pitchFamily="49" charset="-122"/>
              </a:rPr>
              <a:t>二国内学位论文检索 （一）中国知网 （二）万方数据</a:t>
            </a:r>
            <a:endParaRPr lang="en-US" altLang="zh-CN" dirty="0">
              <a:ea typeface="楷体_GB2312" panose="02010609030101010101" pitchFamily="49" charset="-122"/>
            </a:endParaRPr>
          </a:p>
        </p:txBody>
      </p:sp>
      <p:sp>
        <p:nvSpPr>
          <p:cNvPr id="3" name="矩形 2"/>
          <p:cNvSpPr/>
          <p:nvPr/>
        </p:nvSpPr>
        <p:spPr>
          <a:xfrm>
            <a:off x="490500" y="1358351"/>
            <a:ext cx="4853660" cy="480131"/>
          </a:xfrm>
          <a:prstGeom prst="rect">
            <a:avLst/>
          </a:prstGeom>
        </p:spPr>
        <p:txBody>
          <a:bodyPr wrap="square">
            <a:spAutoFit/>
          </a:bodyPr>
          <a:lstStyle/>
          <a:p>
            <a:pPr algn="ctr">
              <a:lnSpc>
                <a:spcPct val="90000"/>
              </a:lnSpc>
              <a:defRPr/>
            </a:pPr>
            <a:r>
              <a:rPr lang="zh-CN" altLang="en-US" sz="2800" b="1" dirty="0">
                <a:latin typeface="微软雅黑" panose="020B0503020204020204" pitchFamily="34" charset="-122"/>
                <a:ea typeface="微软雅黑" panose="020B0503020204020204" pitchFamily="34" charset="-122"/>
              </a:rPr>
              <a:t>第一节  中国知网（</a:t>
            </a:r>
            <a:r>
              <a:rPr lang="en-US" altLang="zh-CN" sz="2800" b="1" dirty="0" err="1">
                <a:latin typeface="微软雅黑" panose="020B0503020204020204" pitchFamily="34" charset="-122"/>
                <a:ea typeface="微软雅黑" panose="020B0503020204020204" pitchFamily="34" charset="-122"/>
              </a:rPr>
              <a:t>CNKI</a:t>
            </a:r>
            <a:r>
              <a:rPr lang="zh-CN" altLang="en-US" sz="2800" b="1" dirty="0">
                <a:latin typeface="微软雅黑" panose="020B0503020204020204" pitchFamily="34" charset="-122"/>
                <a:ea typeface="微软雅黑" panose="020B0503020204020204" pitchFamily="34" charset="-122"/>
              </a:rPr>
              <a:t>）</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RAINPROBLEM" val="ProblemBody"/>
</p:tagLst>
</file>

<file path=ppt/tags/tag10.xml><?xml version="1.0" encoding="utf-8"?>
<p:tagLst xmlns:p="http://schemas.openxmlformats.org/presentationml/2006/main">
  <p:tag name="RAINPROBLEM" val="ProblemSubmit"/>
  <p:tag name="RAINPROBLEMTYPE" val="MultipleChoice"/>
</p:tagLst>
</file>

<file path=ppt/tags/tag11.xml><?xml version="1.0" encoding="utf-8"?>
<p:tagLst xmlns:p="http://schemas.openxmlformats.org/presentationml/2006/main">
  <p:tag name="RAINPROBLEMTYPE" val="ProblemTypeMarker"/>
</p:tagLst>
</file>

<file path=ppt/tags/tag12.xml><?xml version="1.0" encoding="utf-8"?>
<p:tagLst xmlns:p="http://schemas.openxmlformats.org/presentationml/2006/main">
  <p:tag name="RAINPROBLEMTYPE" val="ProblemTypeMarker"/>
</p:tagLst>
</file>

<file path=ppt/tags/tag13.xml><?xml version="1.0" encoding="utf-8"?>
<p:tagLst xmlns:p="http://schemas.openxmlformats.org/presentationml/2006/main">
  <p:tag name="RAINPROBLEMTYPE" val="ProblemTypeMarker"/>
</p:tagLst>
</file>

<file path=ppt/tags/tag14.xml><?xml version="1.0" encoding="utf-8"?>
<p:tagLst xmlns:p="http://schemas.openxmlformats.org/presentationml/2006/main">
  <p:tag name="RAINPROBLEMTYPE" val="ProblemTypeMarker"/>
</p:tagLst>
</file>

<file path=ppt/tags/tag15.xml><?xml version="1.0" encoding="utf-8"?>
<p:tagLst xmlns:p="http://schemas.openxmlformats.org/presentationml/2006/main">
  <p:tag name="RAINPROBLEMTYPE" val="ProblemTypeMarker"/>
</p:tagLst>
</file>

<file path=ppt/tags/tag16.xml><?xml version="1.0" encoding="utf-8"?>
<p:tagLst xmlns:p="http://schemas.openxmlformats.org/presentationml/2006/main">
  <p:tag name="RAINPROBLEM" val="ProblemSetting"/>
  <p:tag name="RAINPROBLEMTYPE" val="MultipleChoice"/>
</p:tagLst>
</file>

<file path=ppt/tags/tag17.xml><?xml version="1.0" encoding="utf-8"?>
<p:tagLst xmlns:p="http://schemas.openxmlformats.org/presentationml/2006/main">
  <p:tag name="PROBLEMSCORE_HALF" val="0.0"/>
  <p:tag name="PROBLEMSCORE" val="2.0"/>
  <p:tag name="RAINPROBLEMTYPE" val="MultipleChoice"/>
  <p:tag name="RAINPROBLEM" val="MultipleChoice"/>
</p:tagLst>
</file>

<file path=ppt/tags/tag18.xml><?xml version="1.0" encoding="utf-8"?>
<p:tagLst xmlns:p="http://schemas.openxmlformats.org/presentationml/2006/main">
  <p:tag name="RAINPROBLEM" val="ProblemBody"/>
</p:tagLst>
</file>

<file path=ppt/tags/tag19.xml><?xml version="1.0" encoding="utf-8"?>
<p:tagLst xmlns:p="http://schemas.openxmlformats.org/presentationml/2006/main">
  <p:tag name="RAINPROBLEM" val="ProblemItem"/>
</p:tagLst>
</file>

<file path=ppt/tags/tag2.xml><?xml version="1.0" encoding="utf-8"?>
<p:tagLst xmlns:p="http://schemas.openxmlformats.org/presentationml/2006/main">
  <p:tag name="RAINPROBLEM" val="ProblemItem"/>
</p:tagLst>
</file>

<file path=ppt/tags/tag20.xml><?xml version="1.0" encoding="utf-8"?>
<p:tagLst xmlns:p="http://schemas.openxmlformats.org/presentationml/2006/main">
  <p:tag name="RAINPROBLEM" val="ProblemBullet"/>
  <p:tag name="RAINPROBLEMTYPE" val="MultipleChoice"/>
  <p:tag name="RAINBULLET" val="Wrong"/>
</p:tagLst>
</file>

<file path=ppt/tags/tag21.xml><?xml version="1.0" encoding="utf-8"?>
<p:tagLst xmlns:p="http://schemas.openxmlformats.org/presentationml/2006/main">
  <p:tag name="RAINPROBLEM" val="ProblemItem"/>
</p:tagLst>
</file>

<file path=ppt/tags/tag22.xml><?xml version="1.0" encoding="utf-8"?>
<p:tagLst xmlns:p="http://schemas.openxmlformats.org/presentationml/2006/main">
  <p:tag name="RAINPROBLEM" val="ProblemBullet"/>
  <p:tag name="RAINPROBLEMTYPE" val="MultipleChoice"/>
  <p:tag name="RAINBULLET" val="Wrong"/>
</p:tagLst>
</file>

<file path=ppt/tags/tag23.xml><?xml version="1.0" encoding="utf-8"?>
<p:tagLst xmlns:p="http://schemas.openxmlformats.org/presentationml/2006/main">
  <p:tag name="RAINPROBLEM" val="ProblemItem"/>
</p:tagLst>
</file>

<file path=ppt/tags/tag24.xml><?xml version="1.0" encoding="utf-8"?>
<p:tagLst xmlns:p="http://schemas.openxmlformats.org/presentationml/2006/main">
  <p:tag name="RAINPROBLEM" val="ProblemBullet"/>
  <p:tag name="RAINPROBLEMTYPE" val="MultipleChoice"/>
  <p:tag name="RAINBULLET" val="Correct"/>
</p:tagLst>
</file>

<file path=ppt/tags/tag25.xml><?xml version="1.0" encoding="utf-8"?>
<p:tagLst xmlns:p="http://schemas.openxmlformats.org/presentationml/2006/main">
  <p:tag name="RAINPROBLEM" val="ProblemItem"/>
</p:tagLst>
</file>

<file path=ppt/tags/tag26.xml><?xml version="1.0" encoding="utf-8"?>
<p:tagLst xmlns:p="http://schemas.openxmlformats.org/presentationml/2006/main">
  <p:tag name="RAINPROBLEM" val="ProblemBullet"/>
  <p:tag name="RAINPROBLEMTYPE" val="MultipleChoice"/>
  <p:tag name="RAINBULLET" val="Wrong"/>
</p:tagLst>
</file>

<file path=ppt/tags/tag27.xml><?xml version="1.0" encoding="utf-8"?>
<p:tagLst xmlns:p="http://schemas.openxmlformats.org/presentationml/2006/main">
  <p:tag name="RAINPROBLEM" val="ProblemSubmit"/>
  <p:tag name="RAINPROBLEMTYPE" val="MultipleChoice"/>
</p:tagLst>
</file>

<file path=ppt/tags/tag28.xml><?xml version="1.0" encoding="utf-8"?>
<p:tagLst xmlns:p="http://schemas.openxmlformats.org/presentationml/2006/main">
  <p:tag name="RAINPROBLEMTYPE" val="ProblemTypeMarker"/>
</p:tagLst>
</file>

<file path=ppt/tags/tag29.xml><?xml version="1.0" encoding="utf-8"?>
<p:tagLst xmlns:p="http://schemas.openxmlformats.org/presentationml/2006/main">
  <p:tag name="RAINPROBLEMTYPE" val="ProblemTypeMarker"/>
</p:tagLst>
</file>

<file path=ppt/tags/tag3.xml><?xml version="1.0" encoding="utf-8"?>
<p:tagLst xmlns:p="http://schemas.openxmlformats.org/presentationml/2006/main">
  <p:tag name="RAINPROBLEM" val="ProblemBullet"/>
  <p:tag name="RAINBULLET" val="Wrong"/>
  <p:tag name="RAINPROBLEMTYPE" val="MultipleChoice"/>
</p:tagLst>
</file>

<file path=ppt/tags/tag30.xml><?xml version="1.0" encoding="utf-8"?>
<p:tagLst xmlns:p="http://schemas.openxmlformats.org/presentationml/2006/main">
  <p:tag name="RAINPROBLEMTYPE" val="ProblemTypeMarker"/>
</p:tagLst>
</file>

<file path=ppt/tags/tag31.xml><?xml version="1.0" encoding="utf-8"?>
<p:tagLst xmlns:p="http://schemas.openxmlformats.org/presentationml/2006/main">
  <p:tag name="RAINPROBLEMTYPE" val="ProblemTypeMarker"/>
</p:tagLst>
</file>

<file path=ppt/tags/tag32.xml><?xml version="1.0" encoding="utf-8"?>
<p:tagLst xmlns:p="http://schemas.openxmlformats.org/presentationml/2006/main">
  <p:tag name="RAINPROBLEMTYPE" val="ProblemTypeMarker"/>
</p:tagLst>
</file>

<file path=ppt/tags/tag33.xml><?xml version="1.0" encoding="utf-8"?>
<p:tagLst xmlns:p="http://schemas.openxmlformats.org/presentationml/2006/main">
  <p:tag name="RAINPROBLEM" val="ProblemSetting"/>
  <p:tag name="RAINPROBLEMTYPE" val="MultipleChoice"/>
</p:tagLst>
</file>

<file path=ppt/tags/tag34.xml><?xml version="1.0" encoding="utf-8"?>
<p:tagLst xmlns:p="http://schemas.openxmlformats.org/presentationml/2006/main">
  <p:tag name="RAINPROBLEM" val="MultipleChoice"/>
  <p:tag name="PROBLEMSCORE" val="2.0"/>
</p:tagLst>
</file>

<file path=ppt/tags/tag35.xml><?xml version="1.0" encoding="utf-8"?>
<p:tagLst xmlns:p="http://schemas.openxmlformats.org/presentationml/2006/main">
  <p:tag name="RAINPROBLEM" val="ProblemBody"/>
</p:tagLst>
</file>

<file path=ppt/tags/tag36.xml><?xml version="1.0" encoding="utf-8"?>
<p:tagLst xmlns:p="http://schemas.openxmlformats.org/presentationml/2006/main">
  <p:tag name="RAINPROBLEM" val="ProblemItem"/>
</p:tagLst>
</file>

<file path=ppt/tags/tag37.xml><?xml version="1.0" encoding="utf-8"?>
<p:tagLst xmlns:p="http://schemas.openxmlformats.org/presentationml/2006/main">
  <p:tag name="RAINPROBLEM" val="ProblemBullet"/>
  <p:tag name="RAINPROBLEMTYPE" val="MultipleChoiceMA"/>
  <p:tag name="RAINBULLET" val="Wrong"/>
</p:tagLst>
</file>

<file path=ppt/tags/tag38.xml><?xml version="1.0" encoding="utf-8"?>
<p:tagLst xmlns:p="http://schemas.openxmlformats.org/presentationml/2006/main">
  <p:tag name="RAINPROBLEM" val="ProblemItem"/>
</p:tagLst>
</file>

<file path=ppt/tags/tag39.xml><?xml version="1.0" encoding="utf-8"?>
<p:tagLst xmlns:p="http://schemas.openxmlformats.org/presentationml/2006/main">
  <p:tag name="RAINPROBLEM" val="ProblemBullet"/>
  <p:tag name="RAINPROBLEMTYPE" val="MultipleChoiceMA"/>
  <p:tag name="RAINBULLET" val="Correct"/>
</p:tagLst>
</file>

<file path=ppt/tags/tag4.xml><?xml version="1.0" encoding="utf-8"?>
<p:tagLst xmlns:p="http://schemas.openxmlformats.org/presentationml/2006/main">
  <p:tag name="RAINPROBLEM" val="ProblemItem"/>
</p:tagLst>
</file>

<file path=ppt/tags/tag40.xml><?xml version="1.0" encoding="utf-8"?>
<p:tagLst xmlns:p="http://schemas.openxmlformats.org/presentationml/2006/main">
  <p:tag name="RAINPROBLEM" val="ProblemItem"/>
</p:tagLst>
</file>

<file path=ppt/tags/tag41.xml><?xml version="1.0" encoding="utf-8"?>
<p:tagLst xmlns:p="http://schemas.openxmlformats.org/presentationml/2006/main">
  <p:tag name="RAINPROBLEM" val="ProblemBullet"/>
  <p:tag name="RAINPROBLEMTYPE" val="MultipleChoiceMA"/>
  <p:tag name="RAINBULLET" val="Wrong"/>
</p:tagLst>
</file>

<file path=ppt/tags/tag42.xml><?xml version="1.0" encoding="utf-8"?>
<p:tagLst xmlns:p="http://schemas.openxmlformats.org/presentationml/2006/main">
  <p:tag name="RAINPROBLEM" val="ProblemItem"/>
</p:tagLst>
</file>

<file path=ppt/tags/tag43.xml><?xml version="1.0" encoding="utf-8"?>
<p:tagLst xmlns:p="http://schemas.openxmlformats.org/presentationml/2006/main">
  <p:tag name="RAINPROBLEM" val="ProblemBullet"/>
  <p:tag name="RAINPROBLEMTYPE" val="MultipleChoiceMA"/>
  <p:tag name="RAINBULLET" val="Correct"/>
</p:tagLst>
</file>

<file path=ppt/tags/tag44.xml><?xml version="1.0" encoding="utf-8"?>
<p:tagLst xmlns:p="http://schemas.openxmlformats.org/presentationml/2006/main">
  <p:tag name="RAINPROBLEM" val="ProblemSubmit"/>
  <p:tag name="RAINPROBLEMTYPE" val="MultipleChoiceMA"/>
</p:tagLst>
</file>

<file path=ppt/tags/tag45.xml><?xml version="1.0" encoding="utf-8"?>
<p:tagLst xmlns:p="http://schemas.openxmlformats.org/presentationml/2006/main">
  <p:tag name="RAINPROBLEMTYPE" val="ProblemTypeMarker"/>
</p:tagLst>
</file>

<file path=ppt/tags/tag46.xml><?xml version="1.0" encoding="utf-8"?>
<p:tagLst xmlns:p="http://schemas.openxmlformats.org/presentationml/2006/main">
  <p:tag name="RAINPROBLEMTYPE" val="ProblemTypeMarker"/>
</p:tagLst>
</file>

<file path=ppt/tags/tag47.xml><?xml version="1.0" encoding="utf-8"?>
<p:tagLst xmlns:p="http://schemas.openxmlformats.org/presentationml/2006/main">
  <p:tag name="RAINPROBLEMTYPE" val="ProblemTypeMarker"/>
</p:tagLst>
</file>

<file path=ppt/tags/tag48.xml><?xml version="1.0" encoding="utf-8"?>
<p:tagLst xmlns:p="http://schemas.openxmlformats.org/presentationml/2006/main">
  <p:tag name="RAINPROBLEMTYPE" val="ProblemTypeMarker"/>
</p:tagLst>
</file>

<file path=ppt/tags/tag49.xml><?xml version="1.0" encoding="utf-8"?>
<p:tagLst xmlns:p="http://schemas.openxmlformats.org/presentationml/2006/main">
  <p:tag name="RAINPROBLEMTYPE" val="ProblemTypeMarker"/>
</p:tagLst>
</file>

<file path=ppt/tags/tag5.xml><?xml version="1.0" encoding="utf-8"?>
<p:tagLst xmlns:p="http://schemas.openxmlformats.org/presentationml/2006/main">
  <p:tag name="RAINPROBLEM" val="ProblemBullet"/>
  <p:tag name="RAINBULLET" val="Correct"/>
  <p:tag name="RAINPROBLEMTYPE" val="MultipleChoice"/>
</p:tagLst>
</file>

<file path=ppt/tags/tag50.xml><?xml version="1.0" encoding="utf-8"?>
<p:tagLst xmlns:p="http://schemas.openxmlformats.org/presentationml/2006/main">
  <p:tag name="RAINPROBLEM" val="ProblemSetting"/>
  <p:tag name="RAINPROBLEMTYPE" val="MultipleChoiceMA"/>
</p:tagLst>
</file>

<file path=ppt/tags/tag51.xml><?xml version="1.0" encoding="utf-8"?>
<p:tagLst xmlns:p="http://schemas.openxmlformats.org/presentationml/2006/main">
  <p:tag name="RAINPROBLEM" val="MultipleChoiceMA"/>
  <p:tag name="PROBLEMSCORE" val="2.0"/>
  <p:tag name="RAINPROBLEMTYPE" val="MultipleChoiceMA"/>
  <p:tag name="PROBLEMSCORE_HALF" val="0.0"/>
</p:tagLst>
</file>

<file path=ppt/tags/tag52.xml><?xml version="1.0" encoding="utf-8"?>
<p:tagLst xmlns:p="http://schemas.openxmlformats.org/presentationml/2006/main">
  <p:tag name="RAINPROBLEM" val="ProblemBody"/>
</p:tagLst>
</file>

<file path=ppt/tags/tag53.xml><?xml version="1.0" encoding="utf-8"?>
<p:tagLst xmlns:p="http://schemas.openxmlformats.org/presentationml/2006/main">
  <p:tag name="RAINPROBLEM" val="ProblemItem"/>
  <p:tag name="KSO_WM_DIAGRAM_VIRTUALLY_FRAME" val="{&quot;height&quot;:230.4194488188976,&quot;left&quot;:20,&quot;top&quot;:265.09818897637797,&quot;width&quot;:987.4466929133857}"/>
</p:tagLst>
</file>

<file path=ppt/tags/tag54.xml><?xml version="1.0" encoding="utf-8"?>
<p:tagLst xmlns:p="http://schemas.openxmlformats.org/presentationml/2006/main">
  <p:tag name="RAINPROBLEM" val="ProblemBullet"/>
  <p:tag name="RAINPROBLEMTYPE" val="MultipleChoice"/>
  <p:tag name="RAINBULLET" val="Wrong"/>
  <p:tag name="KSO_WM_DIAGRAM_VIRTUALLY_FRAME" val="{&quot;height&quot;:230.4194488188976,&quot;left&quot;:20,&quot;top&quot;:265.09818897637797,&quot;width&quot;:987.4466929133857}"/>
</p:tagLst>
</file>

<file path=ppt/tags/tag55.xml><?xml version="1.0" encoding="utf-8"?>
<p:tagLst xmlns:p="http://schemas.openxmlformats.org/presentationml/2006/main">
  <p:tag name="RAINPROBLEM" val="ProblemBullet"/>
  <p:tag name="RAINPROBLEMTYPE" val="MultipleChoice"/>
  <p:tag name="RAINBULLET" val="Wrong"/>
  <p:tag name="KSO_WM_DIAGRAM_VIRTUALLY_FRAME" val="{&quot;height&quot;:230.4194488188976,&quot;left&quot;:20,&quot;top&quot;:265.09818897637797,&quot;width&quot;:987.4466929133857}"/>
</p:tagLst>
</file>

<file path=ppt/tags/tag56.xml><?xml version="1.0" encoding="utf-8"?>
<p:tagLst xmlns:p="http://schemas.openxmlformats.org/presentationml/2006/main">
  <p:tag name="RAINPROBLEM" val="ProblemItem"/>
  <p:tag name="KSO_WM_DIAGRAM_VIRTUALLY_FRAME" val="{&quot;height&quot;:230.4194488188976,&quot;left&quot;:20,&quot;top&quot;:265.09818897637797,&quot;width&quot;:987.4466929133857}"/>
</p:tagLst>
</file>

<file path=ppt/tags/tag57.xml><?xml version="1.0" encoding="utf-8"?>
<p:tagLst xmlns:p="http://schemas.openxmlformats.org/presentationml/2006/main">
  <p:tag name="RAINPROBLEM" val="ProblemBullet"/>
  <p:tag name="RAINPROBLEMTYPE" val="MultipleChoice"/>
  <p:tag name="RAINBULLET" val="Correct"/>
  <p:tag name="KSO_WM_DIAGRAM_VIRTUALLY_FRAME" val="{&quot;height&quot;:230.4194488188976,&quot;left&quot;:20,&quot;top&quot;:265.09818897637797,&quot;width&quot;:987.4466929133857}"/>
</p:tagLst>
</file>

<file path=ppt/tags/tag58.xml><?xml version="1.0" encoding="utf-8"?>
<p:tagLst xmlns:p="http://schemas.openxmlformats.org/presentationml/2006/main">
  <p:tag name="RAINPROBLEM" val="ProblemBullet"/>
  <p:tag name="RAINPROBLEMTYPE" val="MultipleChoice"/>
  <p:tag name="RAINBULLET" val="Wrong"/>
  <p:tag name="KSO_WM_DIAGRAM_VIRTUALLY_FRAME" val="{&quot;height&quot;:230.4194488188976,&quot;left&quot;:20,&quot;top&quot;:265.09818897637797,&quot;width&quot;:987.4466929133857}"/>
</p:tagLst>
</file>

<file path=ppt/tags/tag59.xml><?xml version="1.0" encoding="utf-8"?>
<p:tagLst xmlns:p="http://schemas.openxmlformats.org/presentationml/2006/main">
  <p:tag name="RAINPROBLEM" val="ProblemSubmit"/>
  <p:tag name="RAINPROBLEMTYPE" val="MultipleChoice"/>
</p:tagLst>
</file>

<file path=ppt/tags/tag6.xml><?xml version="1.0" encoding="utf-8"?>
<p:tagLst xmlns:p="http://schemas.openxmlformats.org/presentationml/2006/main">
  <p:tag name="RAINPROBLEM" val="ProblemItem"/>
</p:tagLst>
</file>

<file path=ppt/tags/tag60.xml><?xml version="1.0" encoding="utf-8"?>
<p:tagLst xmlns:p="http://schemas.openxmlformats.org/presentationml/2006/main">
  <p:tag name="RAINPROBLEM" val="ProblemItem"/>
  <p:tag name="KSO_WM_DIAGRAM_VIRTUALLY_FRAME" val="{&quot;height&quot;:230.4194488188976,&quot;left&quot;:20,&quot;top&quot;:265.09818897637797,&quot;width&quot;:987.4466929133857}"/>
</p:tagLst>
</file>

<file path=ppt/tags/tag61.xml><?xml version="1.0" encoding="utf-8"?>
<p:tagLst xmlns:p="http://schemas.openxmlformats.org/presentationml/2006/main">
  <p:tag name="RAINPROBLEM" val="ProblemItem"/>
  <p:tag name="KSO_WM_DIAGRAM_VIRTUALLY_FRAME" val="{&quot;height&quot;:230.4194488188976,&quot;left&quot;:20,&quot;top&quot;:265.09818897637797,&quot;width&quot;:987.4466929133857}"/>
</p:tagLst>
</file>

<file path=ppt/tags/tag62.xml><?xml version="1.0" encoding="utf-8"?>
<p:tagLst xmlns:p="http://schemas.openxmlformats.org/presentationml/2006/main">
  <p:tag name="RAINPROBLEMTYPE" val="ProblemTypeMarker"/>
</p:tagLst>
</file>

<file path=ppt/tags/tag63.xml><?xml version="1.0" encoding="utf-8"?>
<p:tagLst xmlns:p="http://schemas.openxmlformats.org/presentationml/2006/main">
  <p:tag name="RAINPROBLEMTYPE" val="ProblemTypeMarker"/>
</p:tagLst>
</file>

<file path=ppt/tags/tag64.xml><?xml version="1.0" encoding="utf-8"?>
<p:tagLst xmlns:p="http://schemas.openxmlformats.org/presentationml/2006/main">
  <p:tag name="RAINPROBLEMTYPE" val="ProblemTypeMarker"/>
</p:tagLst>
</file>

<file path=ppt/tags/tag65.xml><?xml version="1.0" encoding="utf-8"?>
<p:tagLst xmlns:p="http://schemas.openxmlformats.org/presentationml/2006/main">
  <p:tag name="RAINPROBLEMTYPE" val="ProblemTypeMarker"/>
</p:tagLst>
</file>

<file path=ppt/tags/tag66.xml><?xml version="1.0" encoding="utf-8"?>
<p:tagLst xmlns:p="http://schemas.openxmlformats.org/presentationml/2006/main">
  <p:tag name="RAINPROBLEMTYPE" val="ProblemTypeMarker"/>
</p:tagLst>
</file>

<file path=ppt/tags/tag67.xml><?xml version="1.0" encoding="utf-8"?>
<p:tagLst xmlns:p="http://schemas.openxmlformats.org/presentationml/2006/main">
  <p:tag name="RAINPROBLEM" val="ProblemSetting"/>
  <p:tag name="RAINPROBLEMTYPE" val="MultipleChoice"/>
</p:tagLst>
</file>

<file path=ppt/tags/tag68.xml><?xml version="1.0" encoding="utf-8"?>
<p:tagLst xmlns:p="http://schemas.openxmlformats.org/presentationml/2006/main">
  <p:tag name="RAINPROBLEM" val="MultipleChoice"/>
  <p:tag name="PROBLEMSCORE" val="2.0"/>
</p:tagLst>
</file>

<file path=ppt/tags/tag69.xml><?xml version="1.0" encoding="utf-8"?>
<p:tagLst xmlns:p="http://schemas.openxmlformats.org/presentationml/2006/main">
  <p:tag name="RAINPROBLEM" val="ProblemBody"/>
</p:tagLst>
</file>

<file path=ppt/tags/tag7.xml><?xml version="1.0" encoding="utf-8"?>
<p:tagLst xmlns:p="http://schemas.openxmlformats.org/presentationml/2006/main">
  <p:tag name="RAINPROBLEM" val="ProblemBullet"/>
  <p:tag name="RAINPROBLEMTYPE" val="MultipleChoice"/>
  <p:tag name="RAINBULLET" val="Wrong"/>
</p:tagLst>
</file>

<file path=ppt/tags/tag70.xml><?xml version="1.0" encoding="utf-8"?>
<p:tagLst xmlns:p="http://schemas.openxmlformats.org/presentationml/2006/main">
  <p:tag name="RAINPROBLEM" val="ProblemBullet"/>
  <p:tag name="RAINPROBLEMTYPE" val="MultipleChoice"/>
  <p:tag name="RAINBULLET" val="Wrong"/>
</p:tagLst>
</file>

<file path=ppt/tags/tag71.xml><?xml version="1.0" encoding="utf-8"?>
<p:tagLst xmlns:p="http://schemas.openxmlformats.org/presentationml/2006/main">
  <p:tag name="RAINPROBLEM" val="ProblemBullet"/>
  <p:tag name="RAINPROBLEMTYPE" val="MultipleChoice"/>
  <p:tag name="RAINBULLET" val="Correct"/>
</p:tagLst>
</file>

<file path=ppt/tags/tag72.xml><?xml version="1.0" encoding="utf-8"?>
<p:tagLst xmlns:p="http://schemas.openxmlformats.org/presentationml/2006/main">
  <p:tag name="RAINPROBLEM" val="ProblemItem"/>
</p:tagLst>
</file>

<file path=ppt/tags/tag73.xml><?xml version="1.0" encoding="utf-8"?>
<p:tagLst xmlns:p="http://schemas.openxmlformats.org/presentationml/2006/main">
  <p:tag name="RAINPROBLEM" val="ProblemBullet"/>
  <p:tag name="RAINPROBLEMTYPE" val="MultipleChoice"/>
  <p:tag name="RAINBULLET" val="Wrong"/>
</p:tagLst>
</file>

<file path=ppt/tags/tag74.xml><?xml version="1.0" encoding="utf-8"?>
<p:tagLst xmlns:p="http://schemas.openxmlformats.org/presentationml/2006/main">
  <p:tag name="RAINPROBLEM" val="ProblemBullet"/>
  <p:tag name="RAINPROBLEMTYPE" val="MultipleChoice"/>
  <p:tag name="RAINBULLET" val="Wrong"/>
</p:tagLst>
</file>

<file path=ppt/tags/tag75.xml><?xml version="1.0" encoding="utf-8"?>
<p:tagLst xmlns:p="http://schemas.openxmlformats.org/presentationml/2006/main">
  <p:tag name="RAINPROBLEM" val="ProblemSubmit"/>
  <p:tag name="RAINPROBLEMTYPE" val="MultipleChoice"/>
</p:tagLst>
</file>

<file path=ppt/tags/tag76.xml><?xml version="1.0" encoding="utf-8"?>
<p:tagLst xmlns:p="http://schemas.openxmlformats.org/presentationml/2006/main">
  <p:tag name="RAINPROBLEM" val="ProblemItem"/>
</p:tagLst>
</file>

<file path=ppt/tags/tag77.xml><?xml version="1.0" encoding="utf-8"?>
<p:tagLst xmlns:p="http://schemas.openxmlformats.org/presentationml/2006/main">
  <p:tag name="RAINPROBLEM" val="ProblemItem"/>
</p:tagLst>
</file>

<file path=ppt/tags/tag78.xml><?xml version="1.0" encoding="utf-8"?>
<p:tagLst xmlns:p="http://schemas.openxmlformats.org/presentationml/2006/main">
  <p:tag name="RAINPROBLEM" val="ProblemItem"/>
</p:tagLst>
</file>

<file path=ppt/tags/tag79.xml><?xml version="1.0" encoding="utf-8"?>
<p:tagLst xmlns:p="http://schemas.openxmlformats.org/presentationml/2006/main">
  <p:tag name="RAINPROBLEMTYPE" val="ProblemTypeMarker"/>
</p:tagLst>
</file>

<file path=ppt/tags/tag8.xml><?xml version="1.0" encoding="utf-8"?>
<p:tagLst xmlns:p="http://schemas.openxmlformats.org/presentationml/2006/main">
  <p:tag name="RAINPROBLEM" val="ProblemItem"/>
</p:tagLst>
</file>

<file path=ppt/tags/tag80.xml><?xml version="1.0" encoding="utf-8"?>
<p:tagLst xmlns:p="http://schemas.openxmlformats.org/presentationml/2006/main">
  <p:tag name="RAINPROBLEMTYPE" val="ProblemTypeMarker"/>
</p:tagLst>
</file>

<file path=ppt/tags/tag81.xml><?xml version="1.0" encoding="utf-8"?>
<p:tagLst xmlns:p="http://schemas.openxmlformats.org/presentationml/2006/main">
  <p:tag name="RAINPROBLEMTYPE" val="ProblemTypeMarker"/>
</p:tagLst>
</file>

<file path=ppt/tags/tag82.xml><?xml version="1.0" encoding="utf-8"?>
<p:tagLst xmlns:p="http://schemas.openxmlformats.org/presentationml/2006/main">
  <p:tag name="RAINPROBLEMTYPE" val="ProblemTypeMarker"/>
</p:tagLst>
</file>

<file path=ppt/tags/tag83.xml><?xml version="1.0" encoding="utf-8"?>
<p:tagLst xmlns:p="http://schemas.openxmlformats.org/presentationml/2006/main">
  <p:tag name="RAINPROBLEMTYPE" val="ProblemTypeMarker"/>
</p:tagLst>
</file>

<file path=ppt/tags/tag84.xml><?xml version="1.0" encoding="utf-8"?>
<p:tagLst xmlns:p="http://schemas.openxmlformats.org/presentationml/2006/main">
  <p:tag name="RAINPROBLEM" val="ProblemSetting"/>
  <p:tag name="RAINPROBLEMTYPE" val="MultipleChoice"/>
</p:tagLst>
</file>

<file path=ppt/tags/tag85.xml><?xml version="1.0" encoding="utf-8"?>
<p:tagLst xmlns:p="http://schemas.openxmlformats.org/presentationml/2006/main">
  <p:tag name="RAINPROBLEM" val="MultipleChoice"/>
  <p:tag name="PROBLEMSCORE" val="2.0"/>
</p:tagLst>
</file>

<file path=ppt/tags/tag86.xml><?xml version="1.0" encoding="utf-8"?>
<p:tagLst xmlns:p="http://schemas.openxmlformats.org/presentationml/2006/main">
  <p:tag name="COMMONDATA" val="eyJoZGlkIjoiNDBhMjNjZTJlOTAwMWM0YzU0NzNjZjgwYjdkZGU4OWQifQ=="/>
</p:tagLst>
</file>

<file path=ppt/tags/tag9.xml><?xml version="1.0" encoding="utf-8"?>
<p:tagLst xmlns:p="http://schemas.openxmlformats.org/presentationml/2006/main">
  <p:tag name="RAINPROBLEM" val="ProblemBullet"/>
  <p:tag name="RAINPROBLEMTYPE" val="MultipleChoice"/>
  <p:tag name="RAINBULLET" val="Wrong"/>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PP产品介绍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离子会议室">
  <a:themeElements>
    <a:clrScheme name="离子会议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离子会议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4261</Words>
  <Application>WPS 演示</Application>
  <PresentationFormat>宽屏</PresentationFormat>
  <Paragraphs>349</Paragraphs>
  <Slides>31</Slides>
  <Notes>21</Notes>
  <HiddenSlides>0</HiddenSlides>
  <MMClips>0</MMClips>
  <ScaleCrop>false</ScaleCrop>
  <HeadingPairs>
    <vt:vector size="8" baseType="variant">
      <vt:variant>
        <vt:lpstr>已用的字体</vt:lpstr>
      </vt:variant>
      <vt:variant>
        <vt:i4>21</vt:i4>
      </vt:variant>
      <vt:variant>
        <vt:lpstr>主题</vt:lpstr>
      </vt:variant>
      <vt:variant>
        <vt:i4>3</vt:i4>
      </vt:variant>
      <vt:variant>
        <vt:lpstr>幻灯片标题</vt:lpstr>
      </vt:variant>
      <vt:variant>
        <vt:i4>31</vt:i4>
      </vt:variant>
      <vt:variant>
        <vt:lpstr>自定义放映</vt:lpstr>
      </vt:variant>
      <vt:variant>
        <vt:i4>1</vt:i4>
      </vt:variant>
    </vt:vector>
  </HeadingPairs>
  <TitlesOfParts>
    <vt:vector size="56" baseType="lpstr">
      <vt:lpstr>Arial</vt:lpstr>
      <vt:lpstr>宋体</vt:lpstr>
      <vt:lpstr>Wingdings</vt:lpstr>
      <vt:lpstr>Calibri</vt:lpstr>
      <vt:lpstr>Wingdings 3</vt:lpstr>
      <vt:lpstr>Arial</vt:lpstr>
      <vt:lpstr>HelveticaExt-Normal</vt:lpstr>
      <vt:lpstr>Segoe Print</vt:lpstr>
      <vt:lpstr>微软雅黑</vt:lpstr>
      <vt:lpstr>楷体_GB2312</vt:lpstr>
      <vt:lpstr>等线</vt:lpstr>
      <vt:lpstr>Arial Unicode MS</vt:lpstr>
      <vt:lpstr>等线 Light</vt:lpstr>
      <vt:lpstr>Calibri Light</vt:lpstr>
      <vt:lpstr>Calibri</vt:lpstr>
      <vt:lpstr>华文中宋</vt:lpstr>
      <vt:lpstr>Trebuchet MS</vt:lpstr>
      <vt:lpstr>Times New Roman</vt:lpstr>
      <vt:lpstr>黑体</vt:lpstr>
      <vt:lpstr>Century Gothic</vt:lpstr>
      <vt:lpstr>Sweetie</vt:lpstr>
      <vt:lpstr>APP产品介绍主题​​</vt:lpstr>
      <vt:lpstr>回顾</vt:lpstr>
      <vt:lpstr>离子会议室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云蛟 邵</dc:creator>
  <cp:lastModifiedBy>王雅萌</cp:lastModifiedBy>
  <cp:revision>786</cp:revision>
  <dcterms:created xsi:type="dcterms:W3CDTF">2019-05-05T12:57:00Z</dcterms:created>
  <dcterms:modified xsi:type="dcterms:W3CDTF">2025-12-29T01:06:18Z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2446267D97FB42FBB56B1550A292BFC4_12</vt:lpwstr>
  </property>
  <property fmtid="{D5CDD505-2E9C-101B-9397-08002B2CF9AE}" pid="3" name="KSOProductBuildVer">
    <vt:lpwstr>2052-12.1.0.23542</vt:lpwstr>
  </property>
</Properties>
</file>