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8" r:id="rId4"/>
    <p:sldMasterId id="2147483690" r:id="rId5"/>
    <p:sldMasterId id="2147483702" r:id="rId6"/>
    <p:sldMasterId id="2147483719" r:id="rId7"/>
  </p:sldMasterIdLst>
  <p:notesMasterIdLst>
    <p:notesMasterId r:id="rId18"/>
  </p:notesMasterIdLst>
  <p:handoutMasterIdLst>
    <p:handoutMasterId r:id="rId100"/>
  </p:handoutMasterIdLst>
  <p:sldIdLst>
    <p:sldId id="431" r:id="rId8"/>
    <p:sldId id="887" r:id="rId9"/>
    <p:sldId id="915" r:id="rId10"/>
    <p:sldId id="423" r:id="rId11"/>
    <p:sldId id="433" r:id="rId12"/>
    <p:sldId id="554" r:id="rId13"/>
    <p:sldId id="468" r:id="rId14"/>
    <p:sldId id="435" r:id="rId15"/>
    <p:sldId id="645" r:id="rId16"/>
    <p:sldId id="713" r:id="rId17"/>
    <p:sldId id="714" r:id="rId19"/>
    <p:sldId id="715" r:id="rId20"/>
    <p:sldId id="716" r:id="rId21"/>
    <p:sldId id="719" r:id="rId22"/>
    <p:sldId id="721" r:id="rId23"/>
    <p:sldId id="657" r:id="rId24"/>
    <p:sldId id="914" r:id="rId25"/>
    <p:sldId id="742" r:id="rId26"/>
    <p:sldId id="658" r:id="rId27"/>
    <p:sldId id="659" r:id="rId28"/>
    <p:sldId id="660" r:id="rId29"/>
    <p:sldId id="661" r:id="rId30"/>
    <p:sldId id="745" r:id="rId31"/>
    <p:sldId id="662" r:id="rId32"/>
    <p:sldId id="919" r:id="rId33"/>
    <p:sldId id="663" r:id="rId34"/>
    <p:sldId id="666" r:id="rId35"/>
    <p:sldId id="667" r:id="rId36"/>
    <p:sldId id="920" r:id="rId37"/>
    <p:sldId id="921" r:id="rId38"/>
    <p:sldId id="669" r:id="rId39"/>
    <p:sldId id="671" r:id="rId40"/>
    <p:sldId id="672" r:id="rId41"/>
    <p:sldId id="675" r:id="rId42"/>
    <p:sldId id="680" r:id="rId43"/>
    <p:sldId id="681" r:id="rId44"/>
    <p:sldId id="922" r:id="rId45"/>
    <p:sldId id="684" r:id="rId46"/>
    <p:sldId id="685" r:id="rId47"/>
    <p:sldId id="686" r:id="rId48"/>
    <p:sldId id="687" r:id="rId49"/>
    <p:sldId id="923" r:id="rId50"/>
    <p:sldId id="688" r:id="rId51"/>
    <p:sldId id="689" r:id="rId52"/>
    <p:sldId id="692" r:id="rId53"/>
    <p:sldId id="694" r:id="rId54"/>
    <p:sldId id="696" r:id="rId55"/>
    <p:sldId id="697" r:id="rId56"/>
    <p:sldId id="698" r:id="rId57"/>
    <p:sldId id="703" r:id="rId58"/>
    <p:sldId id="704" r:id="rId59"/>
    <p:sldId id="705" r:id="rId60"/>
    <p:sldId id="706" r:id="rId61"/>
    <p:sldId id="747" r:id="rId62"/>
    <p:sldId id="709" r:id="rId63"/>
    <p:sldId id="710" r:id="rId64"/>
    <p:sldId id="916" r:id="rId65"/>
    <p:sldId id="889" r:id="rId66"/>
    <p:sldId id="891" r:id="rId67"/>
    <p:sldId id="893" r:id="rId68"/>
    <p:sldId id="903" r:id="rId69"/>
    <p:sldId id="892" r:id="rId70"/>
    <p:sldId id="904" r:id="rId71"/>
    <p:sldId id="895" r:id="rId72"/>
    <p:sldId id="896" r:id="rId73"/>
    <p:sldId id="897" r:id="rId74"/>
    <p:sldId id="905" r:id="rId75"/>
    <p:sldId id="898" r:id="rId76"/>
    <p:sldId id="899" r:id="rId77"/>
    <p:sldId id="900" r:id="rId78"/>
    <p:sldId id="901" r:id="rId79"/>
    <p:sldId id="918" r:id="rId80"/>
    <p:sldId id="524" r:id="rId81"/>
    <p:sldId id="525" r:id="rId82"/>
    <p:sldId id="906" r:id="rId83"/>
    <p:sldId id="635" r:id="rId84"/>
    <p:sldId id="627" r:id="rId85"/>
    <p:sldId id="907" r:id="rId86"/>
    <p:sldId id="628" r:id="rId87"/>
    <p:sldId id="630" r:id="rId88"/>
    <p:sldId id="912" r:id="rId89"/>
    <p:sldId id="542" r:id="rId90"/>
    <p:sldId id="543" r:id="rId91"/>
    <p:sldId id="724" r:id="rId92"/>
    <p:sldId id="725" r:id="rId93"/>
    <p:sldId id="909" r:id="rId94"/>
    <p:sldId id="911" r:id="rId95"/>
    <p:sldId id="737" r:id="rId96"/>
    <p:sldId id="738" r:id="rId97"/>
    <p:sldId id="739" r:id="rId98"/>
    <p:sldId id="301" r:id="rId99"/>
  </p:sldIdLst>
  <p:sldSz cx="12192000" cy="6858000"/>
  <p:notesSz cx="7103745" cy="10234295"/>
  <p:custDataLst>
    <p:tags r:id="rId10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6" userDrawn="1">
          <p15:clr>
            <a:srgbClr val="A4A3A4"/>
          </p15:clr>
        </p15:guide>
        <p15:guide id="2" pos="37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66FF"/>
    <a:srgbClr val="FAE6DA"/>
    <a:srgbClr val="70AD47"/>
    <a:srgbClr val="CBCBCB"/>
    <a:srgbClr val="FFFFFF"/>
    <a:srgbClr val="800000"/>
    <a:srgbClr val="9C9695"/>
    <a:srgbClr val="EEEEE6"/>
    <a:srgbClr val="3853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9295" autoAdjust="0"/>
  </p:normalViewPr>
  <p:slideViewPr>
    <p:cSldViewPr snapToGrid="0" showGuides="1">
      <p:cViewPr varScale="1">
        <p:scale>
          <a:sx n="63" d="100"/>
          <a:sy n="63" d="100"/>
        </p:scale>
        <p:origin x="192" y="60"/>
      </p:cViewPr>
      <p:guideLst>
        <p:guide orient="horz" pos="2226"/>
        <p:guide pos="3741"/>
      </p:guideLst>
    </p:cSldViewPr>
  </p:slideViewPr>
  <p:notesTextViewPr>
    <p:cViewPr>
      <p:scale>
        <a:sx n="1" d="1"/>
        <a:sy n="1" d="1"/>
      </p:scale>
      <p:origin x="0" y="0"/>
    </p:cViewPr>
  </p:notesTextViewPr>
  <p:notesViewPr>
    <p:cSldViewPr snapToGrid="0">
      <p:cViewPr varScale="1">
        <p:scale>
          <a:sx n="77" d="100"/>
          <a:sy n="77" d="100"/>
        </p:scale>
        <p:origin x="-4038" y="-84"/>
      </p:cViewPr>
      <p:guideLst>
        <p:guide orient="horz" pos="3222"/>
        <p:guide pos="2232"/>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1.xml"/><Relationship Id="rId98" Type="http://schemas.openxmlformats.org/officeDocument/2006/relationships/slide" Target="slides/slide90.xml"/><Relationship Id="rId97" Type="http://schemas.openxmlformats.org/officeDocument/2006/relationships/slide" Target="slides/slide89.xml"/><Relationship Id="rId96" Type="http://schemas.openxmlformats.org/officeDocument/2006/relationships/slide" Target="slides/slide88.xml"/><Relationship Id="rId95" Type="http://schemas.openxmlformats.org/officeDocument/2006/relationships/slide" Target="slides/slide87.xml"/><Relationship Id="rId94" Type="http://schemas.openxmlformats.org/officeDocument/2006/relationships/slide" Target="slides/slide86.xml"/><Relationship Id="rId93" Type="http://schemas.openxmlformats.org/officeDocument/2006/relationships/slide" Target="slides/slide85.xml"/><Relationship Id="rId92" Type="http://schemas.openxmlformats.org/officeDocument/2006/relationships/slide" Target="slides/slide84.xml"/><Relationship Id="rId91" Type="http://schemas.openxmlformats.org/officeDocument/2006/relationships/slide" Target="slides/slide83.xml"/><Relationship Id="rId90" Type="http://schemas.openxmlformats.org/officeDocument/2006/relationships/slide" Target="slides/slide82.xml"/><Relationship Id="rId9" Type="http://schemas.openxmlformats.org/officeDocument/2006/relationships/slide" Target="slides/slide2.xml"/><Relationship Id="rId89" Type="http://schemas.openxmlformats.org/officeDocument/2006/relationships/slide" Target="slides/slide81.xml"/><Relationship Id="rId88" Type="http://schemas.openxmlformats.org/officeDocument/2006/relationships/slide" Target="slides/slide80.xml"/><Relationship Id="rId87" Type="http://schemas.openxmlformats.org/officeDocument/2006/relationships/slide" Target="slides/slide79.xml"/><Relationship Id="rId86" Type="http://schemas.openxmlformats.org/officeDocument/2006/relationships/slide" Target="slides/slide78.xml"/><Relationship Id="rId85" Type="http://schemas.openxmlformats.org/officeDocument/2006/relationships/slide" Target="slides/slide77.xml"/><Relationship Id="rId84" Type="http://schemas.openxmlformats.org/officeDocument/2006/relationships/slide" Target="slides/slide76.xml"/><Relationship Id="rId83" Type="http://schemas.openxmlformats.org/officeDocument/2006/relationships/slide" Target="slides/slide75.xml"/><Relationship Id="rId82" Type="http://schemas.openxmlformats.org/officeDocument/2006/relationships/slide" Target="slides/slide74.xml"/><Relationship Id="rId81" Type="http://schemas.openxmlformats.org/officeDocument/2006/relationships/slide" Target="slides/slide73.xml"/><Relationship Id="rId80" Type="http://schemas.openxmlformats.org/officeDocument/2006/relationships/slide" Target="slides/slide72.xml"/><Relationship Id="rId8" Type="http://schemas.openxmlformats.org/officeDocument/2006/relationships/slide" Target="slides/slide1.xml"/><Relationship Id="rId79" Type="http://schemas.openxmlformats.org/officeDocument/2006/relationships/slide" Target="slides/slide71.xml"/><Relationship Id="rId78" Type="http://schemas.openxmlformats.org/officeDocument/2006/relationships/slide" Target="slides/slide70.xml"/><Relationship Id="rId77" Type="http://schemas.openxmlformats.org/officeDocument/2006/relationships/slide" Target="slides/slide69.xml"/><Relationship Id="rId76" Type="http://schemas.openxmlformats.org/officeDocument/2006/relationships/slide" Target="slides/slide68.xml"/><Relationship Id="rId75" Type="http://schemas.openxmlformats.org/officeDocument/2006/relationships/slide" Target="slides/slide67.xml"/><Relationship Id="rId74" Type="http://schemas.openxmlformats.org/officeDocument/2006/relationships/slide" Target="slides/slide66.xml"/><Relationship Id="rId73" Type="http://schemas.openxmlformats.org/officeDocument/2006/relationships/slide" Target="slides/slide65.xml"/><Relationship Id="rId72" Type="http://schemas.openxmlformats.org/officeDocument/2006/relationships/slide" Target="slides/slide64.xml"/><Relationship Id="rId71" Type="http://schemas.openxmlformats.org/officeDocument/2006/relationships/slide" Target="slides/slide63.xml"/><Relationship Id="rId70" Type="http://schemas.openxmlformats.org/officeDocument/2006/relationships/slide" Target="slides/slide62.xml"/><Relationship Id="rId7" Type="http://schemas.openxmlformats.org/officeDocument/2006/relationships/slideMaster" Target="slideMasters/slideMaster6.xml"/><Relationship Id="rId69" Type="http://schemas.openxmlformats.org/officeDocument/2006/relationships/slide" Target="slides/slide61.xml"/><Relationship Id="rId68" Type="http://schemas.openxmlformats.org/officeDocument/2006/relationships/slide" Target="slides/slide60.xml"/><Relationship Id="rId67" Type="http://schemas.openxmlformats.org/officeDocument/2006/relationships/slide" Target="slides/slide59.xml"/><Relationship Id="rId66" Type="http://schemas.openxmlformats.org/officeDocument/2006/relationships/slide" Target="slides/slide58.xml"/><Relationship Id="rId65" Type="http://schemas.openxmlformats.org/officeDocument/2006/relationships/slide" Target="slides/slide57.xml"/><Relationship Id="rId64" Type="http://schemas.openxmlformats.org/officeDocument/2006/relationships/slide" Target="slides/slide56.xml"/><Relationship Id="rId63" Type="http://schemas.openxmlformats.org/officeDocument/2006/relationships/slide" Target="slides/slide55.xml"/><Relationship Id="rId62" Type="http://schemas.openxmlformats.org/officeDocument/2006/relationships/slide" Target="slides/slide54.xml"/><Relationship Id="rId61" Type="http://schemas.openxmlformats.org/officeDocument/2006/relationships/slide" Target="slides/slide53.xml"/><Relationship Id="rId60" Type="http://schemas.openxmlformats.org/officeDocument/2006/relationships/slide" Target="slides/slide52.xml"/><Relationship Id="rId6" Type="http://schemas.openxmlformats.org/officeDocument/2006/relationships/slideMaster" Target="slideMasters/slideMaster5.xml"/><Relationship Id="rId59" Type="http://schemas.openxmlformats.org/officeDocument/2006/relationships/slide" Target="slides/slide51.xml"/><Relationship Id="rId58" Type="http://schemas.openxmlformats.org/officeDocument/2006/relationships/slide" Target="slides/slide50.xml"/><Relationship Id="rId57" Type="http://schemas.openxmlformats.org/officeDocument/2006/relationships/slide" Target="slides/slide49.xml"/><Relationship Id="rId56" Type="http://schemas.openxmlformats.org/officeDocument/2006/relationships/slide" Target="slides/slide48.xml"/><Relationship Id="rId55" Type="http://schemas.openxmlformats.org/officeDocument/2006/relationships/slide" Target="slides/slide47.xml"/><Relationship Id="rId54" Type="http://schemas.openxmlformats.org/officeDocument/2006/relationships/slide" Target="slides/slide46.xml"/><Relationship Id="rId53" Type="http://schemas.openxmlformats.org/officeDocument/2006/relationships/slide" Target="slides/slide45.xml"/><Relationship Id="rId52" Type="http://schemas.openxmlformats.org/officeDocument/2006/relationships/slide" Target="slides/slide44.xml"/><Relationship Id="rId51" Type="http://schemas.openxmlformats.org/officeDocument/2006/relationships/slide" Target="slides/slide43.xml"/><Relationship Id="rId50" Type="http://schemas.openxmlformats.org/officeDocument/2006/relationships/slide" Target="slides/slide42.xml"/><Relationship Id="rId5" Type="http://schemas.openxmlformats.org/officeDocument/2006/relationships/slideMaster" Target="slideMasters/slideMaster4.xml"/><Relationship Id="rId49" Type="http://schemas.openxmlformats.org/officeDocument/2006/relationships/slide" Target="slides/slide41.xml"/><Relationship Id="rId48" Type="http://schemas.openxmlformats.org/officeDocument/2006/relationships/slide" Target="slides/slide40.xml"/><Relationship Id="rId47" Type="http://schemas.openxmlformats.org/officeDocument/2006/relationships/slide" Target="slides/slide39.xml"/><Relationship Id="rId46" Type="http://schemas.openxmlformats.org/officeDocument/2006/relationships/slide" Target="slides/slide38.xml"/><Relationship Id="rId45" Type="http://schemas.openxmlformats.org/officeDocument/2006/relationships/slide" Target="slides/slide37.xml"/><Relationship Id="rId44" Type="http://schemas.openxmlformats.org/officeDocument/2006/relationships/slide" Target="slides/slide36.xml"/><Relationship Id="rId43" Type="http://schemas.openxmlformats.org/officeDocument/2006/relationships/slide" Target="slides/slide35.xml"/><Relationship Id="rId42" Type="http://schemas.openxmlformats.org/officeDocument/2006/relationships/slide" Target="slides/slide34.xml"/><Relationship Id="rId41" Type="http://schemas.openxmlformats.org/officeDocument/2006/relationships/slide" Target="slides/slide33.xml"/><Relationship Id="rId40" Type="http://schemas.openxmlformats.org/officeDocument/2006/relationships/slide" Target="slides/slide32.xml"/><Relationship Id="rId4" Type="http://schemas.openxmlformats.org/officeDocument/2006/relationships/slideMaster" Target="slideMasters/slideMaster3.xml"/><Relationship Id="rId39" Type="http://schemas.openxmlformats.org/officeDocument/2006/relationships/slide" Target="slides/slide31.xml"/><Relationship Id="rId38" Type="http://schemas.openxmlformats.org/officeDocument/2006/relationships/slide" Target="slides/slide30.xml"/><Relationship Id="rId37" Type="http://schemas.openxmlformats.org/officeDocument/2006/relationships/slide" Target="slides/slide29.xml"/><Relationship Id="rId36" Type="http://schemas.openxmlformats.org/officeDocument/2006/relationships/slide" Target="slides/slide28.xml"/><Relationship Id="rId35" Type="http://schemas.openxmlformats.org/officeDocument/2006/relationships/slide" Target="slides/slide27.xml"/><Relationship Id="rId34" Type="http://schemas.openxmlformats.org/officeDocument/2006/relationships/slide" Target="slides/slide26.xml"/><Relationship Id="rId33" Type="http://schemas.openxmlformats.org/officeDocument/2006/relationships/slide" Target="slides/slide25.xml"/><Relationship Id="rId32" Type="http://schemas.openxmlformats.org/officeDocument/2006/relationships/slide" Target="slides/slide24.xml"/><Relationship Id="rId31" Type="http://schemas.openxmlformats.org/officeDocument/2006/relationships/slide" Target="slides/slide23.xml"/><Relationship Id="rId30" Type="http://schemas.openxmlformats.org/officeDocument/2006/relationships/slide" Target="slides/slide22.xml"/><Relationship Id="rId3" Type="http://schemas.openxmlformats.org/officeDocument/2006/relationships/slideMaster" Target="slideMasters/slideMaster2.xml"/><Relationship Id="rId29" Type="http://schemas.openxmlformats.org/officeDocument/2006/relationships/slide" Target="slides/slide21.xml"/><Relationship Id="rId28" Type="http://schemas.openxmlformats.org/officeDocument/2006/relationships/slide" Target="slides/slide20.xml"/><Relationship Id="rId27" Type="http://schemas.openxmlformats.org/officeDocument/2006/relationships/slide" Target="slides/slide19.xml"/><Relationship Id="rId26" Type="http://schemas.openxmlformats.org/officeDocument/2006/relationships/slide" Target="slides/slide18.xml"/><Relationship Id="rId25" Type="http://schemas.openxmlformats.org/officeDocument/2006/relationships/slide" Target="slides/slide17.xml"/><Relationship Id="rId24" Type="http://schemas.openxmlformats.org/officeDocument/2006/relationships/slide" Target="slides/slide16.xml"/><Relationship Id="rId23" Type="http://schemas.openxmlformats.org/officeDocument/2006/relationships/slide" Target="slides/slide15.xml"/><Relationship Id="rId22" Type="http://schemas.openxmlformats.org/officeDocument/2006/relationships/slide" Target="slides/slide14.xml"/><Relationship Id="rId21" Type="http://schemas.openxmlformats.org/officeDocument/2006/relationships/slide" Target="slides/slide13.xml"/><Relationship Id="rId20" Type="http://schemas.openxmlformats.org/officeDocument/2006/relationships/slide" Target="slides/slide12.xml"/><Relationship Id="rId2" Type="http://schemas.openxmlformats.org/officeDocument/2006/relationships/theme" Target="theme/theme1.xml"/><Relationship Id="rId19" Type="http://schemas.openxmlformats.org/officeDocument/2006/relationships/slide" Target="slides/slide11.xml"/><Relationship Id="rId18" Type="http://schemas.openxmlformats.org/officeDocument/2006/relationships/notesMaster" Target="notesMasters/notesMaster1.xml"/><Relationship Id="rId17" Type="http://schemas.openxmlformats.org/officeDocument/2006/relationships/slide" Target="slides/slide10.xml"/><Relationship Id="rId16" Type="http://schemas.openxmlformats.org/officeDocument/2006/relationships/slide" Target="slides/slide9.xml"/><Relationship Id="rId15" Type="http://schemas.openxmlformats.org/officeDocument/2006/relationships/slide" Target="slides/slide8.xml"/><Relationship Id="rId14" Type="http://schemas.openxmlformats.org/officeDocument/2006/relationships/slide" Target="slides/slide7.xml"/><Relationship Id="rId13" Type="http://schemas.openxmlformats.org/officeDocument/2006/relationships/slide" Target="slides/slide6.xml"/><Relationship Id="rId12" Type="http://schemas.openxmlformats.org/officeDocument/2006/relationships/slide" Target="slides/slide5.xml"/><Relationship Id="rId11" Type="http://schemas.openxmlformats.org/officeDocument/2006/relationships/slide" Target="slides/slide4.xml"/><Relationship Id="rId104" Type="http://schemas.openxmlformats.org/officeDocument/2006/relationships/tags" Target="tags/tag87.xml"/><Relationship Id="rId103" Type="http://schemas.openxmlformats.org/officeDocument/2006/relationships/tableStyles" Target="tableStyles.xml"/><Relationship Id="rId102" Type="http://schemas.openxmlformats.org/officeDocument/2006/relationships/viewProps" Target="viewProps.xml"/><Relationship Id="rId101" Type="http://schemas.openxmlformats.org/officeDocument/2006/relationships/presProps" Target="presProps.xml"/><Relationship Id="rId100" Type="http://schemas.openxmlformats.org/officeDocument/2006/relationships/handoutMaster" Target="handoutMasters/handoutMaster1.xml"/><Relationship Id="rId10" Type="http://schemas.openxmlformats.org/officeDocument/2006/relationships/slide" Target="slides/slide3.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117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024313" y="0"/>
            <a:ext cx="3078162" cy="511175"/>
          </a:xfrm>
          <a:prstGeom prst="rect">
            <a:avLst/>
          </a:prstGeom>
        </p:spPr>
        <p:txBody>
          <a:bodyPr vert="horz" lIns="91440" tIns="45720" rIns="91440" bIns="45720" rtlCol="0"/>
          <a:lstStyle>
            <a:lvl1pPr algn="r">
              <a:defRPr sz="1200"/>
            </a:lvl1pPr>
          </a:lstStyle>
          <a:p>
            <a:fld id="{F2F725A8-9787-4052-8307-77765F7FBBF6}" type="datetimeFigureOut">
              <a:rPr lang="zh-CN" altLang="en-US" smtClean="0"/>
            </a:fld>
            <a:endParaRPr lang="zh-CN" altLang="en-US"/>
          </a:p>
        </p:txBody>
      </p:sp>
      <p:sp>
        <p:nvSpPr>
          <p:cNvPr id="4" name="页脚占位符 3"/>
          <p:cNvSpPr>
            <a:spLocks noGrp="1"/>
          </p:cNvSpPr>
          <p:nvPr>
            <p:ph type="ftr" sz="quarter" idx="2"/>
          </p:nvPr>
        </p:nvSpPr>
        <p:spPr>
          <a:xfrm>
            <a:off x="0" y="9721850"/>
            <a:ext cx="3078163" cy="511175"/>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4313" y="9721850"/>
            <a:ext cx="3078162" cy="511175"/>
          </a:xfrm>
          <a:prstGeom prst="rect">
            <a:avLst/>
          </a:prstGeom>
        </p:spPr>
        <p:txBody>
          <a:bodyPr vert="horz" lIns="91440" tIns="45720" rIns="91440" bIns="45720" rtlCol="0" anchor="b"/>
          <a:lstStyle>
            <a:lvl1pPr algn="r">
              <a:defRPr sz="1200"/>
            </a:lvl1pPr>
          </a:lstStyle>
          <a:p>
            <a:fld id="{2E18DA67-05F8-4297-B47A-62CC25E1B34C}"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0660" y="1279525"/>
            <a:ext cx="6141156"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r>
              <a:rPr lang="zh-CN" altLang="en-US" dirty="0"/>
              <a:t>主题（检索后，标引的主题字段不在知网节内显性显示）  篇文摘  稍作解释</a:t>
            </a:r>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ChangeArrowheads="1" noTextEdit="1"/>
          </p:cNvSpPr>
          <p:nvPr>
            <p:ph type="sldImg" idx="4294967295"/>
          </p:nvPr>
        </p:nvSpPr>
        <p:spPr>
          <a:ln>
            <a:miter lim="800000"/>
          </a:ln>
        </p:spPr>
      </p:sp>
      <p:sp>
        <p:nvSpPr>
          <p:cNvPr id="110595" name="备注占位符 2"/>
          <p:cNvSpPr>
            <a:spLocks noGrp="1" noChangeArrowheads="1"/>
          </p:cNvSpPr>
          <p:nvPr>
            <p:ph type="body" idx="4294967295"/>
          </p:nvPr>
        </p:nvSpPr>
        <p:spPr/>
        <p:txBody>
          <a:bodyPr/>
          <a:lstStyle/>
          <a:p>
            <a:pPr eaLnBrk="1" hangingPunct="1"/>
            <a:endParaRPr lang="zh-CN" altLang="en-US"/>
          </a:p>
        </p:txBody>
      </p:sp>
      <p:sp>
        <p:nvSpPr>
          <p:cNvPr id="1105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1403495A-EDE7-4F36-9BB2-A8B02A1C3CB1}"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ChangeArrowheads="1" noTextEdit="1"/>
          </p:cNvSpPr>
          <p:nvPr>
            <p:ph type="sldImg" idx="4294967295"/>
          </p:nvPr>
        </p:nvSpPr>
        <p:spPr>
          <a:ln>
            <a:miter lim="800000"/>
          </a:ln>
        </p:spPr>
      </p:sp>
      <p:sp>
        <p:nvSpPr>
          <p:cNvPr id="111619" name="备注占位符 2"/>
          <p:cNvSpPr>
            <a:spLocks noGrp="1" noChangeArrowheads="1"/>
          </p:cNvSpPr>
          <p:nvPr>
            <p:ph type="body" idx="4294967295"/>
          </p:nvPr>
        </p:nvSpPr>
        <p:spPr/>
        <p:txBody>
          <a:bodyPr/>
          <a:lstStyle/>
          <a:p>
            <a:pPr eaLnBrk="1" hangingPunct="1"/>
            <a:endParaRPr lang="zh-CN" altLang="en-US"/>
          </a:p>
        </p:txBody>
      </p:sp>
      <p:sp>
        <p:nvSpPr>
          <p:cNvPr id="11162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fld id="{CE39EA88-F14B-4EDF-AF5C-3AE230CDE3AC}"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b="0" i="0" kern="1200" dirty="0">
              <a:solidFill>
                <a:schemeClr val="tx1"/>
              </a:solidFill>
              <a:effectLst/>
              <a:latin typeface="+mn-lt"/>
              <a:ea typeface="+mn-ea"/>
              <a:cs typeface="+mn-cs"/>
            </a:endParaRPr>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xfrm>
            <a:off x="481013" y="1279525"/>
            <a:ext cx="6140450" cy="3454400"/>
          </a:xfrm>
          <a:noFill/>
          <a:ln>
            <a:solidFill>
              <a:srgbClr val="000000"/>
            </a:solidFill>
            <a:miter lim="800000"/>
          </a:ln>
        </p:spPr>
      </p:sp>
      <p:sp>
        <p:nvSpPr>
          <p:cNvPr id="6144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1444" name="灯片编号占位符 3"/>
          <p:cNvSpPr>
            <a:spLocks noGrp="1"/>
          </p:cNvSpPr>
          <p:nvPr>
            <p:ph type="sldNum" sz="quarter" idx="5"/>
          </p:nvPr>
        </p:nvSpPr>
        <p:spPr bwMode="auto">
          <a:noFill/>
          <a:ln>
            <a:miter lim="800000"/>
          </a:ln>
        </p:spPr>
        <p:txBody>
          <a:bodyPr wrap="square" numCol="1" anchorCtr="0" compatLnSpc="1"/>
          <a:lstStyle/>
          <a:p>
            <a:fld id="{75DA0299-102E-4991-B65A-49D6FAB3379C}" type="slidenum">
              <a:rPr lang="zh-CN" altLang="en-US" smtClean="0">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xfrm>
            <a:off x="480660" y="1279525"/>
            <a:ext cx="6141156" cy="3454400"/>
          </a:xfrm>
          <a:noFill/>
          <a:ln>
            <a:solidFill>
              <a:srgbClr val="000000"/>
            </a:solidFill>
            <a:miter lim="800000"/>
          </a:ln>
        </p:spPr>
      </p:sp>
      <p:sp>
        <p:nvSpPr>
          <p:cNvPr id="6144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1444" name="灯片编号占位符 3"/>
          <p:cNvSpPr>
            <a:spLocks noGrp="1"/>
          </p:cNvSpPr>
          <p:nvPr>
            <p:ph type="sldNum" sz="quarter" idx="5"/>
          </p:nvPr>
        </p:nvSpPr>
        <p:spPr bwMode="auto">
          <a:noFill/>
          <a:ln>
            <a:miter lim="800000"/>
          </a:ln>
        </p:spPr>
        <p:txBody>
          <a:bodyPr wrap="square" numCol="1" anchorCtr="0" compatLnSpc="1"/>
          <a:lstStyle/>
          <a:p>
            <a:fld id="{75DA0299-102E-4991-B65A-49D6FAB3379C}" type="slidenum">
              <a:rPr lang="zh-CN" altLang="en-US" smtClean="0">
                <a:ea typeface="宋体" panose="02010600030101010101" pitchFamily="2" charset="-122"/>
              </a:rPr>
            </a:fld>
            <a:endParaRPr lang="zh-CN" altLang="en-US">
              <a:ea typeface="宋体" panose="02010600030101010101"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 name="图片 7"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pic>
        <p:nvPicPr>
          <p:cNvPr id="10" name="图片 9"/>
          <p:cNvPicPr/>
          <p:nvPr userDrawn="1"/>
        </p:nvPicPr>
        <p:blipFill>
          <a:blip r:embed="rId3" cstate="print">
            <a:extLst>
              <a:ext uri="{28A0092B-C50C-407E-A947-70E740481C1C}">
                <a14:useLocalDpi xmlns:a14="http://schemas.microsoft.com/office/drawing/2010/main" val="0"/>
              </a:ext>
            </a:extLst>
          </a:blip>
          <a:stretch>
            <a:fillRect/>
          </a:stretch>
        </p:blipFill>
        <p:spPr>
          <a:xfrm>
            <a:off x="135851" y="53499"/>
            <a:ext cx="3984413" cy="5727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881823"/>
            <a:ext cx="9144000" cy="2387600"/>
          </a:xfrm>
        </p:spPr>
        <p:txBody>
          <a:bodyPr anchor="b"/>
          <a:lstStyle>
            <a:lvl1pPr algn="ctr">
              <a:defRPr sz="4500">
                <a:latin typeface="微软雅黑" panose="020B0503020204020204" charset="-122"/>
                <a:ea typeface="微软雅黑" panose="020B0503020204020204" charset="-122"/>
              </a:defRPr>
            </a:lvl1pPr>
          </a:lstStyle>
          <a:p>
            <a:r>
              <a:rPr lang="zh-CN" altLang="en-US"/>
              <a:t>单击此处编辑母版标题样式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2589888" y="2514601"/>
            <a:ext cx="8800601" cy="2262781"/>
          </a:xfrm>
        </p:spPr>
        <p:txBody>
          <a:bodyPr anchor="b">
            <a:normAutofit/>
          </a:bodyPr>
          <a:lstStyle>
            <a:lvl1pPr>
              <a:defRPr sz="5400"/>
            </a:lvl1pPr>
          </a:lstStyle>
          <a:p>
            <a:r>
              <a:rPr lang="zh-CN" altLang="en-US"/>
              <a:t>单击此处编辑母版标题样式</a:t>
            </a:r>
            <a:endParaRPr lang="en-US" dirty="0"/>
          </a:p>
        </p:txBody>
      </p:sp>
      <p:sp>
        <p:nvSpPr>
          <p:cNvPr id="3" name="Subtitle 2"/>
          <p:cNvSpPr>
            <a:spLocks noGrp="1"/>
          </p:cNvSpPr>
          <p:nvPr>
            <p:ph type="subTitle" idx="1"/>
          </p:nvPr>
        </p:nvSpPr>
        <p:spPr>
          <a:xfrm>
            <a:off x="2589888" y="4777380"/>
            <a:ext cx="880060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9" name="Freeform 8"/>
          <p:cNvSpPr/>
          <p:nvPr/>
        </p:nvSpPr>
        <p:spPr bwMode="auto">
          <a:xfrm>
            <a:off x="-42292" y="4321158"/>
            <a:ext cx="1860631"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564445" y="4529541"/>
            <a:ext cx="779971" cy="365125"/>
          </a:xfrm>
        </p:spPr>
        <p:txBody>
          <a:bodyPr/>
          <a:lstStyle/>
          <a:p>
            <a:fld id="{7D9BB5D0-35E4-459D-AEF3-FE4D7C45CC19}" type="slidenum">
              <a:rPr lang="zh-CN" altLang="en-US" smtClean="0"/>
            </a:fld>
            <a:endParaRPr lang="zh-CN" altLang="en-US"/>
          </a:p>
        </p:txBody>
      </p:sp>
      <p:sp>
        <p:nvSpPr>
          <p:cNvPr id="8" name="矩形 7"/>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2593601" y="624110"/>
            <a:ext cx="8785599" cy="1280890"/>
          </a:xfr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2589887" y="2133600"/>
            <a:ext cx="8789313" cy="377762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8" name="矩形 7"/>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9" name="矩形 8"/>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11" name="矩形 10"/>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3"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589887" y="2074562"/>
            <a:ext cx="8789313" cy="1468800"/>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887" y="3581400"/>
            <a:ext cx="8789313"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1" name="Freeform 11"/>
          <p:cNvSpPr/>
          <p:nvPr/>
        </p:nvSpPr>
        <p:spPr bwMode="auto">
          <a:xfrm flipV="1">
            <a:off x="77" y="3166527"/>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2589888" y="2136706"/>
            <a:ext cx="4263375" cy="376739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7116409" y="2136706"/>
            <a:ext cx="4262791" cy="376739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9"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681637" y="787783"/>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3020469" y="2226626"/>
            <a:ext cx="383279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2589887" y="2802888"/>
            <a:ext cx="4263376" cy="3105703"/>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7541539" y="2223398"/>
            <a:ext cx="383098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7111620" y="2799660"/>
            <a:ext cx="4260907" cy="3105703"/>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11"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681637" y="787783"/>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2593600" y="624110"/>
            <a:ext cx="8785600" cy="128089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8"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6"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8" name="矩形 7"/>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9" name="矩形 8"/>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1"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887" y="446088"/>
            <a:ext cx="3506112" cy="976312"/>
          </a:xfrm>
        </p:spPr>
        <p:txBody>
          <a:bodyPr anchor="b"/>
          <a:lstStyle>
            <a:lvl1pPr algn="l">
              <a:defRPr sz="2000" b="0"/>
            </a:lvl1pPr>
          </a:lstStyle>
          <a:p>
            <a:r>
              <a:rPr lang="zh-CN" altLang="en-US"/>
              <a:t>单击此处编辑母版标题样式</a:t>
            </a:r>
            <a:endParaRPr lang="en-US" dirty="0"/>
          </a:p>
        </p:txBody>
      </p:sp>
      <p:sp>
        <p:nvSpPr>
          <p:cNvPr id="3" name="Content Placeholder 2"/>
          <p:cNvSpPr>
            <a:spLocks noGrp="1"/>
          </p:cNvSpPr>
          <p:nvPr>
            <p:ph idx="1"/>
          </p:nvPr>
        </p:nvSpPr>
        <p:spPr>
          <a:xfrm>
            <a:off x="6324659" y="446089"/>
            <a:ext cx="5054541" cy="5414963"/>
          </a:xfrm>
        </p:spPr>
        <p:txBody>
          <a:bodyPr anchor="ct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2589887" y="1598613"/>
            <a:ext cx="3506112"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2589887" y="4800600"/>
            <a:ext cx="8789313"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589887" y="634965"/>
            <a:ext cx="8789313"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2589887" y="5367338"/>
            <a:ext cx="8789313"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77"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8"/>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2589887" y="609600"/>
            <a:ext cx="8789313" cy="3117040"/>
          </a:xfrm>
        </p:spPr>
        <p:txBody>
          <a:bodyPr anchor="ctr">
            <a:normAutofit/>
          </a:bodyPr>
          <a:lstStyle>
            <a:lvl1pPr algn="l">
              <a:defRPr sz="48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589887"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77" y="3166527"/>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2917497" y="609600"/>
            <a:ext cx="814611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13" name="Text Placeholder 9"/>
          <p:cNvSpPr>
            <a:spLocks noGrp="1"/>
          </p:cNvSpPr>
          <p:nvPr>
            <p:ph type="body" sz="quarter" idx="13"/>
          </p:nvPr>
        </p:nvSpPr>
        <p:spPr>
          <a:xfrm>
            <a:off x="3221296" y="3505200"/>
            <a:ext cx="7538517"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2589887" y="4354046"/>
            <a:ext cx="8789313"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9" name="Freeform 11"/>
          <p:cNvSpPr/>
          <p:nvPr/>
        </p:nvSpPr>
        <p:spPr bwMode="auto">
          <a:xfrm flipV="1">
            <a:off x="77" y="3166527"/>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681637" y="3244140"/>
            <a:ext cx="779971" cy="365125"/>
          </a:xfrm>
        </p:spPr>
        <p:txBody>
          <a:bodyPr/>
          <a:lstStyle/>
          <a:p>
            <a:fld id="{7D9BB5D0-35E4-459D-AEF3-FE4D7C45CC19}" type="slidenum">
              <a:rPr lang="zh-CN" altLang="en-US" smtClean="0"/>
            </a:fld>
            <a:endParaRPr lang="zh-CN" altLang="en-US"/>
          </a:p>
        </p:txBody>
      </p:sp>
      <p:sp>
        <p:nvSpPr>
          <p:cNvPr id="14" name="TextBox 13"/>
          <p:cNvSpPr txBox="1"/>
          <p:nvPr/>
        </p:nvSpPr>
        <p:spPr>
          <a:xfrm>
            <a:off x="2411088"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endParaRPr lang="en-US" sz="8000" baseline="0" dirty="0">
              <a:ln w="3175" cmpd="sng">
                <a:noFill/>
              </a:ln>
              <a:solidFill>
                <a:schemeClr val="accent1"/>
              </a:solidFill>
              <a:effectLst/>
              <a:latin typeface="Arial" panose="020B0604020202020204"/>
            </a:endParaRPr>
          </a:p>
        </p:txBody>
      </p:sp>
      <p:sp>
        <p:nvSpPr>
          <p:cNvPr id="15" name="TextBox 14"/>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endParaRPr lang="en-US" sz="8000" baseline="0" dirty="0">
              <a:ln w="3175" cmpd="sng">
                <a:noFill/>
              </a:ln>
              <a:solidFill>
                <a:schemeClr val="accent1"/>
              </a:solidFill>
              <a:effectLst/>
              <a:latin typeface="Arial" panose="020B0604020202020204"/>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2589887" y="2438401"/>
            <a:ext cx="8789313" cy="2724845"/>
          </a:xfrm>
        </p:spPr>
        <p:txBody>
          <a:bodyPr anchor="b">
            <a:normAutofit/>
          </a:bodyPr>
          <a:lstStyle>
            <a:lvl1pPr algn="l">
              <a:defRPr sz="4800" b="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2589887"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1" name="Freeform 11"/>
          <p:cNvSpPr/>
          <p:nvPr/>
        </p:nvSpPr>
        <p:spPr bwMode="auto">
          <a:xfrm flipV="1">
            <a:off x="77"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8"/>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13" name="Title 1"/>
          <p:cNvSpPr>
            <a:spLocks noGrp="1"/>
          </p:cNvSpPr>
          <p:nvPr>
            <p:ph type="title"/>
          </p:nvPr>
        </p:nvSpPr>
        <p:spPr>
          <a:xfrm>
            <a:off x="2917497" y="609600"/>
            <a:ext cx="8146116" cy="2895600"/>
          </a:xfrm>
        </p:spPr>
        <p:txBody>
          <a:bodyPr anchor="ctr">
            <a:normAutofit/>
          </a:bodyPr>
          <a:lstStyle>
            <a:lvl1pPr algn="l">
              <a:defRPr sz="4800" b="0" cap="none"/>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887" y="4343400"/>
            <a:ext cx="891772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4" name="Text Placeholder 3"/>
          <p:cNvSpPr>
            <a:spLocks noGrp="1"/>
          </p:cNvSpPr>
          <p:nvPr>
            <p:ph type="body" sz="half" idx="2"/>
          </p:nvPr>
        </p:nvSpPr>
        <p:spPr>
          <a:xfrm>
            <a:off x="2589887" y="5181600"/>
            <a:ext cx="891772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20" name="Freeform 11"/>
          <p:cNvSpPr/>
          <p:nvPr/>
        </p:nvSpPr>
        <p:spPr bwMode="auto">
          <a:xfrm flipV="1">
            <a:off x="77"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8"/>
            <a:ext cx="779971" cy="365125"/>
          </a:xfrm>
        </p:spPr>
        <p:txBody>
          <a:bodyPr/>
          <a:lstStyle/>
          <a:p>
            <a:fld id="{7D9BB5D0-35E4-459D-AEF3-FE4D7C45CC19}" type="slidenum">
              <a:rPr lang="zh-CN" altLang="en-US" smtClean="0"/>
            </a:fld>
            <a:endParaRPr lang="zh-CN" altLang="en-US"/>
          </a:p>
        </p:txBody>
      </p:sp>
      <p:sp>
        <p:nvSpPr>
          <p:cNvPr id="11" name="TextBox 10"/>
          <p:cNvSpPr txBox="1"/>
          <p:nvPr/>
        </p:nvSpPr>
        <p:spPr>
          <a:xfrm>
            <a:off x="2411088" y="648005"/>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endParaRPr lang="en-US" sz="8000" baseline="0" dirty="0">
              <a:ln w="3175" cmpd="sng">
                <a:noFill/>
              </a:ln>
              <a:solidFill>
                <a:schemeClr val="accent1"/>
              </a:solidFill>
              <a:effectLst/>
              <a:latin typeface="Arial" panose="020B0604020202020204"/>
            </a:endParaRPr>
          </a:p>
        </p:txBody>
      </p:sp>
      <p:sp>
        <p:nvSpPr>
          <p:cNvPr id="12" name="TextBox 11"/>
          <p:cNvSpPr txBox="1"/>
          <p:nvPr/>
        </p:nvSpPr>
        <p:spPr>
          <a:xfrm>
            <a:off x="10892711" y="290530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endParaRPr lang="en-US" sz="8000" baseline="0" dirty="0">
              <a:ln w="3175" cmpd="sng">
                <a:noFill/>
              </a:ln>
              <a:solidFill>
                <a:schemeClr val="accent1"/>
              </a:solidFill>
              <a:effectLst/>
              <a:latin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2589888" y="627407"/>
            <a:ext cx="8789312" cy="2880020"/>
          </a:xfrm>
        </p:spPr>
        <p:txBody>
          <a:bodyPr anchor="ctr">
            <a:normAutofit/>
          </a:bodyPr>
          <a:lstStyle>
            <a:lvl1pPr algn="l">
              <a:defRPr sz="4800" b="0"/>
            </a:lvl1pPr>
          </a:lstStyle>
          <a:p>
            <a:r>
              <a:rPr lang="zh-CN" altLang="en-US"/>
              <a:t>单击此处编辑母版标题样式</a:t>
            </a:r>
            <a:endParaRPr lang="en-US" dirty="0"/>
          </a:p>
        </p:txBody>
      </p:sp>
      <p:sp>
        <p:nvSpPr>
          <p:cNvPr id="21" name="Text Placeholder 9"/>
          <p:cNvSpPr>
            <a:spLocks noGrp="1"/>
          </p:cNvSpPr>
          <p:nvPr>
            <p:ph type="body" sz="quarter" idx="13"/>
          </p:nvPr>
        </p:nvSpPr>
        <p:spPr>
          <a:xfrm>
            <a:off x="2589887" y="4343400"/>
            <a:ext cx="8789313"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4" name="Text Placeholder 3"/>
          <p:cNvSpPr>
            <a:spLocks noGrp="1"/>
          </p:cNvSpPr>
          <p:nvPr>
            <p:ph type="body" sz="half" idx="2"/>
          </p:nvPr>
        </p:nvSpPr>
        <p:spPr>
          <a:xfrm>
            <a:off x="2589887" y="5181600"/>
            <a:ext cx="8789313"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10" name="Freeform 11"/>
          <p:cNvSpPr/>
          <p:nvPr/>
        </p:nvSpPr>
        <p:spPr bwMode="auto">
          <a:xfrm flipV="1">
            <a:off x="77" y="4910660"/>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681637" y="4983088"/>
            <a:ext cx="779971"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71380" y="627406"/>
            <a:ext cx="2208176" cy="5283817"/>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2589888" y="627406"/>
            <a:ext cx="6288464" cy="5283817"/>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10" name="Freeform 11"/>
          <p:cNvSpPr/>
          <p:nvPr/>
        </p:nvSpPr>
        <p:spPr bwMode="auto">
          <a:xfrm flipV="1">
            <a:off x="77" y="711194"/>
            <a:ext cx="1811141"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243839" y="182879"/>
            <a:ext cx="1170432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6000" b="1" cap="all" baseline="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709531" y="3869635"/>
            <a:ext cx="8767860"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D9BB5D0-35E4-459D-AEF3-FE4D7C45CC19}" type="slidenum">
              <a:rPr lang="zh-CN" altLang="en-US" smtClean="0"/>
            </a:fld>
            <a:endParaRPr lang="zh-CN" alt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8" name="矩形 7"/>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9" name="矩形 8"/>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1"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6000" b="0" cap="all" baseline="0"/>
            </a:lvl1pPr>
          </a:lstStyle>
          <a:p>
            <a:r>
              <a:rPr lang="zh-CN" altLang="en-US"/>
              <a:t>单击此处编辑母版标题样式</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1143000" y="2721483"/>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269173" y="2719322"/>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779520" cy="1737360"/>
          </a:xfrm>
        </p:spPr>
        <p:txBody>
          <a:bodyPr anchor="b">
            <a:noAutofit/>
          </a:bodyPr>
          <a:lstStyle>
            <a:lvl1pPr>
              <a:lnSpc>
                <a:spcPct val="90000"/>
              </a:lnSpc>
              <a:defRPr sz="3000" b="0"/>
            </a:lvl1pPr>
          </a:lstStyle>
          <a:p>
            <a:r>
              <a:rPr lang="zh-CN" altLang="en-US"/>
              <a:t>单击此处编辑母版标题样式</a:t>
            </a:r>
            <a:endParaRPr lang="en-US" dirty="0"/>
          </a:p>
        </p:txBody>
      </p:sp>
      <p:sp>
        <p:nvSpPr>
          <p:cNvPr id="3" name="Content Placeholder 2"/>
          <p:cNvSpPr>
            <a:spLocks noGrp="1"/>
          </p:cNvSpPr>
          <p:nvPr>
            <p:ph idx="1"/>
          </p:nvPr>
        </p:nvSpPr>
        <p:spPr>
          <a:xfrm>
            <a:off x="5505752" y="1097280"/>
            <a:ext cx="5532851"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1143000" y="2834640"/>
            <a:ext cx="377952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779520" cy="1737360"/>
          </a:xfrm>
        </p:spPr>
        <p:txBody>
          <a:bodyPr anchor="b">
            <a:noAutofit/>
          </a:bodyPr>
          <a:lstStyle>
            <a:lvl1pPr>
              <a:lnSpc>
                <a:spcPct val="90000"/>
              </a:lnSpc>
              <a:defRPr sz="30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358809" y="1069847"/>
            <a:ext cx="5676937"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1143000" y="2834640"/>
            <a:ext cx="377952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1" name="图片 10"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8" name="矩形 7"/>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9" name="矩形 8"/>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1"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showMasterSp="0">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cxnSp>
        <p:nvCxnSpPr>
          <p:cNvPr id="9" name="Straight Connector 8"/>
          <p:cNvCxnSpPr/>
          <p:nvPr/>
        </p:nvCxnSpPr>
        <p:spPr>
          <a:xfrm>
            <a:off x="1207659"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4"/>
            <a:ext cx="10058400" cy="1450757"/>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217920" y="1845736"/>
            <a:ext cx="4937760" cy="4023359"/>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4"/>
            <a:ext cx="10058400" cy="145075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1097280" y="2582334"/>
            <a:ext cx="4937760" cy="32867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217920" y="2582334"/>
            <a:ext cx="4937760" cy="328676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Rectangle 4"/>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17"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613649" y="731520"/>
            <a:ext cx="6679191" cy="5257800"/>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465512" y="6459786"/>
            <a:ext cx="2618511" cy="365125"/>
          </a:xfrm>
        </p:spPr>
        <p:txBody>
          <a:bodyPr/>
          <a:lstStyle>
            <a:lvl1pPr algn="l">
              <a:defRPr/>
            </a:lvl1p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a:xfrm>
            <a:off x="4800600" y="6459786"/>
            <a:ext cx="4648200" cy="365125"/>
          </a:xfr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6"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chor="b">
            <a:noAutofit/>
          </a:bodyPr>
          <a:lstStyle>
            <a:lvl1pPr>
              <a:defRPr sz="3600" b="0">
                <a:solidFill>
                  <a:srgbClr val="FFFFFF"/>
                </a:solidFill>
              </a:defRPr>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6"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showMasterSp="0">
  <p:cSld name="竖排标题与文本">
    <p:spTree>
      <p:nvGrpSpPr>
        <p:cNvPr id="1" name=""/>
        <p:cNvGrpSpPr/>
        <p:nvPr/>
      </p:nvGrpSpPr>
      <p:grpSpPr>
        <a:xfrm>
          <a:off x="0" y="0"/>
          <a:ext cx="0" cy="0"/>
          <a:chOff x="0" y="0"/>
          <a:chExt cx="0" cy="0"/>
        </a:xfrm>
      </p:grpSpPr>
      <p:sp>
        <p:nvSpPr>
          <p:cNvPr id="7" name="Rectangle 6"/>
          <p:cNvSpPr/>
          <p:nvPr/>
        </p:nvSpPr>
        <p:spPr>
          <a:xfrm>
            <a:off x="3176"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6"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9"/>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9"/>
            <a:ext cx="7734300" cy="5757420"/>
          </a:xfrm>
        </p:spPr>
        <p:txBody>
          <a:bodyPr vert="eaVert" lIns="45720" tIns="0" rIns="45720" bIns="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Group 6"/>
          <p:cNvGrpSpPr/>
          <p:nvPr/>
        </p:nvGrpSpPr>
        <p:grpSpPr>
          <a:xfrm>
            <a:off x="-11288" y="-8468"/>
            <a:ext cx="12226405"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460" y="2404534"/>
            <a:ext cx="7768959" cy="1646302"/>
          </a:xfrm>
        </p:spPr>
        <p:txBody>
          <a:bodyPr anchor="b">
            <a:noAutofit/>
          </a:bodyPr>
          <a:lstStyle>
            <a:lvl1pPr algn="r">
              <a:defRPr sz="5400">
                <a:solidFill>
                  <a:schemeClr val="accent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507460" y="4050834"/>
            <a:ext cx="776895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26" name="矩形 25"/>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7" name="图片 26"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8" name="矩形 7"/>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9" name="矩形 8"/>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1"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12797" y="2700868"/>
            <a:ext cx="8463620" cy="1826581"/>
          </a:xfrm>
        </p:spPr>
        <p:txBody>
          <a:bodyPr anchor="b"/>
          <a:lstStyle>
            <a:lvl1pPr algn="l">
              <a:defRPr sz="40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2797" y="4527448"/>
            <a:ext cx="8463620"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1320800"/>
          </a:xfr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2800" y="2160589"/>
            <a:ext cx="411747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5158939" y="2160590"/>
            <a:ext cx="411748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12799" y="609600"/>
            <a:ext cx="8463617" cy="1320800"/>
          </a:xfrm>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812799"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12799" y="2737246"/>
            <a:ext cx="4120896"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5155520"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5155520" y="2737246"/>
            <a:ext cx="4120896" cy="330411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12799" y="609600"/>
            <a:ext cx="8463619" cy="1320800"/>
          </a:xfr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12799" y="1498604"/>
            <a:ext cx="3720243" cy="1278466"/>
          </a:xfrm>
        </p:spPr>
        <p:txBody>
          <a:bodyPr anchor="b">
            <a:normAutofit/>
          </a:bodyPr>
          <a:lstStyle>
            <a:lvl1pPr>
              <a:defRPr sz="2000"/>
            </a:lvl1pPr>
          </a:lstStyle>
          <a:p>
            <a:r>
              <a:rPr lang="zh-CN" altLang="en-US"/>
              <a:t>单击此处编辑母版标题样式</a:t>
            </a:r>
            <a:endParaRPr lang="en-US" dirty="0"/>
          </a:p>
        </p:txBody>
      </p:sp>
      <p:sp>
        <p:nvSpPr>
          <p:cNvPr id="3" name="Content Placeholder 2"/>
          <p:cNvSpPr>
            <a:spLocks noGrp="1"/>
          </p:cNvSpPr>
          <p:nvPr>
            <p:ph idx="1"/>
          </p:nvPr>
        </p:nvSpPr>
        <p:spPr>
          <a:xfrm>
            <a:off x="4761700" y="514925"/>
            <a:ext cx="4514716" cy="5526437"/>
          </a:xfrm>
        </p:spPr>
        <p:txBody>
          <a:bodyPr>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12799" y="2777069"/>
            <a:ext cx="3720243"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2799" y="4800600"/>
            <a:ext cx="8463619" cy="566738"/>
          </a:xfrm>
        </p:spPr>
        <p:txBody>
          <a:bodyPr anchor="b">
            <a:normAutofit/>
          </a:bodyPr>
          <a:lstStyle>
            <a:lvl1pPr algn="l">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812799" y="609600"/>
            <a:ext cx="8463619"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812799" y="5367338"/>
            <a:ext cx="8463619"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3403600"/>
          </a:xfrm>
        </p:spPr>
        <p:txBody>
          <a:bodyPr anchor="ctr">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2800" y="4470400"/>
            <a:ext cx="8463619"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1468099" y="3632200"/>
            <a:ext cx="722640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812797" y="4470400"/>
            <a:ext cx="846362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996932" y="288655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812797" y="1931988"/>
            <a:ext cx="8463620" cy="2595460"/>
          </a:xfrm>
        </p:spPr>
        <p:txBody>
          <a:bodyPr anchor="b">
            <a:normAutofit/>
          </a:bodyPr>
          <a:lstStyle>
            <a:lvl1pPr algn="l">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812797" y="4527448"/>
            <a:ext cx="8463620"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812797"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
        <p:nvSpPr>
          <p:cNvPr id="25" name="TextBox 24"/>
          <p:cNvSpPr txBox="1"/>
          <p:nvPr/>
        </p:nvSpPr>
        <p:spPr>
          <a:xfrm>
            <a:off x="8996932" y="2886556"/>
            <a:ext cx="60975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20204"/>
              </a:rPr>
              <a:t>”</a:t>
            </a:r>
            <a:endParaRPr lang="en-US" sz="8000" baseline="0" dirty="0">
              <a:ln w="3175" cmpd="sng">
                <a:noFill/>
              </a:ln>
              <a:solidFill>
                <a:schemeClr val="accent1">
                  <a:lumMod val="60000"/>
                  <a:lumOff val="40000"/>
                </a:schemeClr>
              </a:solidFill>
              <a:effectLst/>
              <a:latin typeface="Arial" panose="020B0604020202020204"/>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821131" y="609600"/>
            <a:ext cx="8455287" cy="3022600"/>
          </a:xfrm>
        </p:spPr>
        <p:txBody>
          <a:bodyPr anchor="ctr">
            <a:normAutofit/>
          </a:bodyPr>
          <a:lstStyle>
            <a:lvl1pPr algn="l">
              <a:defRPr sz="4400" b="0" cap="none"/>
            </a:lvl1pPr>
          </a:lstStyle>
          <a:p>
            <a:r>
              <a:rPr lang="zh-CN" altLang="en-US"/>
              <a:t>单击此处编辑母版标题样式</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812797"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9749" y="609600"/>
            <a:ext cx="1305083" cy="5251451"/>
          </a:xfrm>
        </p:spPr>
        <p:txBody>
          <a:bodyPr vert="eaVert" anchor="ct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2799" y="609600"/>
            <a:ext cx="6926701" cy="5251451"/>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243839" y="182879"/>
            <a:ext cx="11704320" cy="6492240"/>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6000" b="1" cap="all" baseline="0">
                <a:solidFill>
                  <a:srgbClr val="FFFFFF"/>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1709531" y="3869635"/>
            <a:ext cx="8767860" cy="1388165"/>
          </a:xfrm>
        </p:spPr>
        <p:txBody>
          <a:bodyPr>
            <a:normAutofit/>
          </a:bodyPr>
          <a:lstStyle>
            <a:lvl1pPr marL="0" indent="0" algn="ctr">
              <a:spcBef>
                <a:spcPts val="1000"/>
              </a:spcBef>
              <a:buNone/>
              <a:defRPr sz="1800">
                <a:solidFill>
                  <a:srgbClr val="FFFFFF"/>
                </a:solidFill>
              </a:defRPr>
            </a:lvl1pPr>
            <a:lvl2pPr marL="342900" indent="0" algn="ctr">
              <a:buNone/>
              <a:defRPr sz="18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D9BB5D0-35E4-459D-AEF3-FE4D7C45CC19}" type="slidenum">
              <a:rPr lang="zh-CN" altLang="en-US" smtClean="0"/>
            </a:fld>
            <a:endParaRPr lang="zh-CN" altLang="en-US"/>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9" name="矩形 8"/>
          <p:cNvSpPr/>
          <p:nvPr userDrawn="1"/>
        </p:nvSpPr>
        <p:spPr>
          <a:xfrm>
            <a:off x="-74929" y="-66675"/>
            <a:ext cx="12325985" cy="4704715"/>
          </a:xfrm>
          <a:prstGeom prst="rect">
            <a:avLst/>
          </a:prstGeom>
          <a:solidFill>
            <a:srgbClr val="F7FC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0" name="图片 9" descr="7fd8c2c6-ac57-4484-a03d-d883bf90de6e_ 副本"/>
          <p:cNvPicPr>
            <a:picLocks noChangeAspect="1"/>
          </p:cNvPicPr>
          <p:nvPr userDrawn="1"/>
        </p:nvPicPr>
        <p:blipFill>
          <a:blip r:embed="rId2" cstate="print"/>
          <a:stretch>
            <a:fillRect/>
          </a:stretch>
        </p:blipFill>
        <p:spPr>
          <a:xfrm>
            <a:off x="6351" y="4594226"/>
            <a:ext cx="12211685" cy="2286635"/>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lvl1pPr>
              <a:spcBef>
                <a:spcPts val="1000"/>
              </a:spcBef>
              <a:defRPr/>
            </a:lvl1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7" name="矩形 6"/>
          <p:cNvSpPr>
            <a:spLocks noChangeArrowheads="1"/>
          </p:cNvSpPr>
          <p:nvPr userDrawn="1"/>
        </p:nvSpPr>
        <p:spPr bwMode="auto">
          <a:xfrm>
            <a:off x="0" y="681644"/>
            <a:ext cx="432261"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8" name="矩形 7"/>
          <p:cNvSpPr>
            <a:spLocks noChangeArrowheads="1"/>
          </p:cNvSpPr>
          <p:nvPr userDrawn="1"/>
        </p:nvSpPr>
        <p:spPr bwMode="auto">
          <a:xfrm>
            <a:off x="1584961" y="681644"/>
            <a:ext cx="7581209" cy="137160"/>
          </a:xfrm>
          <a:prstGeom prst="rect">
            <a:avLst/>
          </a:prstGeom>
          <a:solidFill>
            <a:srgbClr val="800000"/>
          </a:solidFill>
          <a:ln w="9525" algn="ctr">
            <a:noFill/>
            <a:round/>
          </a:ln>
        </p:spPr>
        <p:txBody>
          <a:bodyPr wrap="square">
            <a:spAutoFit/>
          </a:bodyPr>
          <a:lstStyle/>
          <a:p>
            <a:pPr algn="l" eaLnBrk="1" hangingPunct="1">
              <a:buSzTx/>
              <a:buFontTx/>
              <a:buNone/>
            </a:pPr>
            <a:endParaRPr lang="zh-CN" altLang="en-US" sz="300" b="0">
              <a:solidFill>
                <a:srgbClr val="0000FF"/>
              </a:solidFill>
              <a:latin typeface="宋体" panose="02010600030101010101" pitchFamily="2" charset="-122"/>
              <a:ea typeface="宋体" panose="02010600030101010101" pitchFamily="2" charset="-122"/>
              <a:cs typeface="仿宋_GB2312" panose="02010609030101010101" pitchFamily="49" charset="-122"/>
            </a:endParaRPr>
          </a:p>
        </p:txBody>
      </p:sp>
      <p:sp>
        <p:nvSpPr>
          <p:cNvPr id="9" name="矩形 8"/>
          <p:cNvSpPr/>
          <p:nvPr userDrawn="1"/>
        </p:nvSpPr>
        <p:spPr bwMode="auto">
          <a:xfrm>
            <a:off x="4194809" y="683838"/>
            <a:ext cx="7997191" cy="137160"/>
          </a:xfrm>
          <a:prstGeom prst="rect">
            <a:avLst/>
          </a:prstGeom>
          <a:solidFill>
            <a:schemeClr val="bg1">
              <a:lumMod val="75000"/>
            </a:schemeClr>
          </a:solidFill>
          <a:ln w="9525" cap="flat" cmpd="sng" algn="ctr">
            <a:noFill/>
            <a:prstDash val="solid"/>
            <a:round/>
            <a:headEnd type="none" w="med" len="med"/>
            <a:tailEnd type="none" w="med" len="med"/>
          </a:ln>
          <a:effectLst/>
        </p:spPr>
        <p:txBody>
          <a:bodyPr wrap="square">
            <a:spAutoFit/>
          </a:bodyPr>
          <a:lstStyle/>
          <a:p>
            <a:pPr algn="l" eaLnBrk="1" hangingPunct="1">
              <a:buSzTx/>
              <a:buFontTx/>
              <a:buNone/>
            </a:pPr>
            <a:endParaRPr lang="zh-CN" altLang="en-US" sz="300" b="0">
              <a:solidFill>
                <a:srgbClr val="0000FF"/>
              </a:solidFill>
              <a:latin typeface="仿宋_GB2312" panose="02010609030101010101" pitchFamily="49" charset="-122"/>
              <a:ea typeface="仿宋_GB2312" panose="02010609030101010101" pitchFamily="49" charset="-122"/>
            </a:endParaRPr>
          </a:p>
        </p:txBody>
      </p:sp>
      <p:sp>
        <p:nvSpPr>
          <p:cNvPr id="11" name="Rectangle 27"/>
          <p:cNvSpPr>
            <a:spLocks noChangeArrowheads="1"/>
          </p:cNvSpPr>
          <p:nvPr userDrawn="1"/>
        </p:nvSpPr>
        <p:spPr bwMode="auto">
          <a:xfrm>
            <a:off x="6300788" y="523875"/>
            <a:ext cx="2232025" cy="503238"/>
          </a:xfrm>
          <a:prstGeom prst="rect">
            <a:avLst/>
          </a:prstGeom>
          <a:solidFill>
            <a:srgbClr val="800000"/>
          </a:solidFill>
          <a:ln w="9525">
            <a:noFill/>
            <a:miter lim="800000"/>
          </a:ln>
          <a:effectLst/>
        </p:spPr>
        <p:txBody>
          <a:bodyPr wrap="none" anchor="ctr"/>
          <a:lstStyle/>
          <a:p>
            <a:endParaRPr lang="zh-CN" altLang="en-US" sz="135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6000" b="0" cap="all" baseline="0"/>
            </a:lvl1pPr>
          </a:lstStyle>
          <a:p>
            <a:r>
              <a:rPr lang="zh-CN" altLang="en-US"/>
              <a:t>单击此处编辑母版标题样式</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1800">
                <a:solidFill>
                  <a:schemeClr val="accent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1143000" y="2721483"/>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269173" y="2719322"/>
            <a:ext cx="4754880" cy="3383280"/>
          </a:xfrm>
        </p:spPr>
        <p:txBody>
          <a:bodyPr/>
          <a:lstStyle>
            <a:lvl1pPr>
              <a:defRPr sz="165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779520" cy="1737360"/>
          </a:xfrm>
        </p:spPr>
        <p:txBody>
          <a:bodyPr anchor="b">
            <a:noAutofit/>
          </a:bodyPr>
          <a:lstStyle>
            <a:lvl1pPr>
              <a:lnSpc>
                <a:spcPct val="90000"/>
              </a:lnSpc>
              <a:defRPr sz="3000" b="0"/>
            </a:lvl1pPr>
          </a:lstStyle>
          <a:p>
            <a:r>
              <a:rPr lang="zh-CN" altLang="en-US"/>
              <a:t>单击此处编辑母版标题样式</a:t>
            </a:r>
            <a:endParaRPr lang="en-US" dirty="0"/>
          </a:p>
        </p:txBody>
      </p:sp>
      <p:sp>
        <p:nvSpPr>
          <p:cNvPr id="3" name="Content Placeholder 2"/>
          <p:cNvSpPr>
            <a:spLocks noGrp="1"/>
          </p:cNvSpPr>
          <p:nvPr>
            <p:ph idx="1"/>
          </p:nvPr>
        </p:nvSpPr>
        <p:spPr>
          <a:xfrm>
            <a:off x="5505752" y="1097280"/>
            <a:ext cx="5532851" cy="4663440"/>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1143000" y="2834640"/>
            <a:ext cx="3779520" cy="292608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779520" cy="1737360"/>
          </a:xfrm>
        </p:spPr>
        <p:txBody>
          <a:bodyPr anchor="b">
            <a:noAutofit/>
          </a:bodyPr>
          <a:lstStyle>
            <a:lvl1pPr>
              <a:lnSpc>
                <a:spcPct val="90000"/>
              </a:lnSpc>
              <a:defRPr sz="30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358809" y="1069847"/>
            <a:ext cx="5676937" cy="4645153"/>
          </a:xfrm>
        </p:spPr>
        <p:txBody>
          <a:bodyPr lIns="274320" tIns="182880" anchor="t">
            <a:normAutofit/>
          </a:bodyPr>
          <a:lstStyle>
            <a:lvl1pPr marL="0" indent="0">
              <a:buNone/>
              <a:defRPr sz="21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1143000" y="2834640"/>
            <a:ext cx="3779520" cy="2880360"/>
          </a:xfrm>
        </p:spPr>
        <p:txBody>
          <a:bodyPr>
            <a:normAutofit/>
          </a:bodyPr>
          <a:lstStyle>
            <a:lvl1pPr marL="0" indent="0">
              <a:lnSpc>
                <a:spcPct val="100000"/>
              </a:lnSpc>
              <a:spcBef>
                <a:spcPts val="800"/>
              </a:spcBef>
              <a:buNone/>
              <a:defRPr sz="1275"/>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7" Type="http://schemas.openxmlformats.org/officeDocument/2006/relationships/theme" Target="../theme/theme2.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2" Type="http://schemas.openxmlformats.org/officeDocument/2006/relationships/theme" Target="../theme/theme3.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8.xml"/><Relationship Id="rId8" Type="http://schemas.openxmlformats.org/officeDocument/2006/relationships/slideLayout" Target="../slideLayouts/slideLayout47.xml"/><Relationship Id="rId7" Type="http://schemas.openxmlformats.org/officeDocument/2006/relationships/slideLayout" Target="../slideLayouts/slideLayout46.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3" Type="http://schemas.openxmlformats.org/officeDocument/2006/relationships/slideLayout" Target="../slideLayouts/slideLayout42.xml"/><Relationship Id="rId2" Type="http://schemas.openxmlformats.org/officeDocument/2006/relationships/slideLayout" Target="../slideLayouts/slideLayout41.xml"/><Relationship Id="rId12" Type="http://schemas.openxmlformats.org/officeDocument/2006/relationships/theme" Target="../theme/theme4.xml"/><Relationship Id="rId11" Type="http://schemas.openxmlformats.org/officeDocument/2006/relationships/slideLayout" Target="../slideLayouts/slideLayout50.xml"/><Relationship Id="rId10" Type="http://schemas.openxmlformats.org/officeDocument/2006/relationships/slideLayout" Target="../slideLayouts/slideLayout49.xml"/><Relationship Id="rId1" Type="http://schemas.openxmlformats.org/officeDocument/2006/relationships/slideLayout" Target="../slideLayouts/slideLayout40.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7" Type="http://schemas.openxmlformats.org/officeDocument/2006/relationships/theme" Target="../theme/theme5.xml"/><Relationship Id="rId16" Type="http://schemas.openxmlformats.org/officeDocument/2006/relationships/slideLayout" Target="../slideLayouts/slideLayout66.xml"/><Relationship Id="rId15" Type="http://schemas.openxmlformats.org/officeDocument/2006/relationships/slideLayout" Target="../slideLayouts/slideLayout65.xml"/><Relationship Id="rId14" Type="http://schemas.openxmlformats.org/officeDocument/2006/relationships/slideLayout" Target="../slideLayouts/slideLayout64.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2" Type="http://schemas.openxmlformats.org/officeDocument/2006/relationships/theme" Target="../theme/theme6.xml"/><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pic>
        <p:nvPicPr>
          <p:cNvPr id="7" name="图片 6"/>
          <p:cNvPicPr/>
          <p:nvPr userDrawn="1"/>
        </p:nvPicPr>
        <p:blipFill>
          <a:blip r:embed="rId13" cstate="print">
            <a:extLst>
              <a:ext uri="{28A0092B-C50C-407E-A947-70E740481C1C}">
                <a14:useLocalDpi xmlns:a14="http://schemas.microsoft.com/office/drawing/2010/main" val="0"/>
              </a:ext>
            </a:extLst>
          </a:blip>
          <a:stretch>
            <a:fillRect/>
          </a:stretch>
        </p:blipFill>
        <p:spPr>
          <a:xfrm>
            <a:off x="135851" y="53499"/>
            <a:ext cx="3984413" cy="57277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26416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7228" y="285"/>
            <a:ext cx="2603029"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24384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3600" y="624110"/>
            <a:ext cx="8785600" cy="128089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2589887" y="2133600"/>
            <a:ext cx="8789313" cy="38862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10363200" y="6135089"/>
            <a:ext cx="102184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2589887" y="6135809"/>
            <a:ext cx="7621984"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bwMode="gray">
          <a:xfrm>
            <a:off x="681637" y="787783"/>
            <a:ext cx="779971" cy="365125"/>
          </a:xfrm>
          <a:prstGeom prst="rect">
            <a:avLst/>
          </a:prstGeom>
        </p:spPr>
        <p:txBody>
          <a:bodyPr vert="horz" lIns="91440" tIns="45720" rIns="91440" bIns="45720" rtlCol="0" anchor="ctr"/>
          <a:lstStyle>
            <a:lvl1pPr algn="r">
              <a:defRPr sz="2000">
                <a:solidFill>
                  <a:srgbClr val="FEFFFF"/>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243840" y="182880"/>
            <a:ext cx="1170432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43001" y="2057400"/>
            <a:ext cx="9872871" cy="40386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1142996" y="6223829"/>
            <a:ext cx="2329075" cy="365125"/>
          </a:xfrm>
          <a:prstGeom prst="rect">
            <a:avLst/>
          </a:prstGeom>
        </p:spPr>
        <p:txBody>
          <a:bodyPr vert="horz" lIns="91440" tIns="45720" rIns="91440" bIns="45720" rtlCol="0" anchor="ctr"/>
          <a:lstStyle>
            <a:lvl1pPr algn="l">
              <a:defRPr sz="1000">
                <a:solidFill>
                  <a:schemeClr val="accent1"/>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3949148" y="6223829"/>
            <a:ext cx="4717775" cy="365125"/>
          </a:xfrm>
          <a:prstGeom prst="rect">
            <a:avLst/>
          </a:prstGeom>
        </p:spPr>
        <p:txBody>
          <a:bodyPr vert="horz" lIns="91440" tIns="45720" rIns="91440" bIns="45720" rtlCol="0" anchor="ctr"/>
          <a:lstStyle>
            <a:lvl1pPr algn="ctr">
              <a:defRPr sz="10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9329531" y="6223829"/>
            <a:ext cx="1706217" cy="365125"/>
          </a:xfrm>
          <a:prstGeom prst="rect">
            <a:avLst/>
          </a:prstGeom>
        </p:spPr>
        <p:txBody>
          <a:bodyPr vert="horz" lIns="91440" tIns="45720" rIns="91440" bIns="45720" rtlCol="0" anchor="ctr"/>
          <a:lstStyle>
            <a:lvl1pPr algn="r">
              <a:defRPr sz="1000">
                <a:solidFill>
                  <a:schemeClr val="accent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anose="020B0503020204020204"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4pPr>
      <a:lvl5pPr marL="920115"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5pPr>
      <a:lvl6pPr marL="109982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6pPr>
      <a:lvl7pPr marL="129984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7pPr>
      <a:lvl8pPr marL="149987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8pPr>
      <a:lvl9pPr marL="169989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12192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12192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4"/>
            <a:ext cx="10058400" cy="1450757"/>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097279" y="1845734"/>
            <a:ext cx="10058401" cy="4023360"/>
          </a:xfrm>
          <a:prstGeom prst="rect">
            <a:avLst/>
          </a:prstGeom>
        </p:spPr>
        <p:txBody>
          <a:bodyPr vert="horz" lIns="0" tIns="45720" rIns="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1097281" y="6459786"/>
            <a:ext cx="2472271" cy="365125"/>
          </a:xfrm>
          <a:prstGeom prst="rect">
            <a:avLst/>
          </a:prstGeom>
        </p:spPr>
        <p:txBody>
          <a:bodyPr vert="horz" lIns="91440" tIns="45720" rIns="91440" bIns="45720" rtlCol="0" anchor="ctr"/>
          <a:lstStyle>
            <a:lvl1pPr algn="l">
              <a:defRPr sz="900">
                <a:solidFill>
                  <a:srgbClr val="FFFFFF"/>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3686185" y="6459786"/>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zh-CN" altLang="en-US"/>
          </a:p>
        </p:txBody>
      </p:sp>
      <p:sp>
        <p:nvSpPr>
          <p:cNvPr id="6" name="Slide Number Placeholder 5"/>
          <p:cNvSpPr>
            <a:spLocks noGrp="1"/>
          </p:cNvSpPr>
          <p:nvPr>
            <p:ph type="sldNum" sz="quarter" idx="4"/>
          </p:nvPr>
        </p:nvSpPr>
        <p:spPr>
          <a:xfrm>
            <a:off x="9900459" y="6459786"/>
            <a:ext cx="1312025" cy="365125"/>
          </a:xfrm>
          <a:prstGeom prst="rect">
            <a:avLst/>
          </a:prstGeom>
        </p:spPr>
        <p:txBody>
          <a:bodyPr vert="horz" lIns="91440" tIns="45720" rIns="91440" bIns="45720" rtlCol="0" anchor="ctr"/>
          <a:lstStyle>
            <a:lvl1pPr algn="r">
              <a:defRPr sz="1050">
                <a:solidFill>
                  <a:srgbClr val="FFFFFF"/>
                </a:solidFill>
              </a:defRPr>
            </a:lvl1pPr>
          </a:lstStyle>
          <a:p>
            <a:fld id="{7D9BB5D0-35E4-459D-AEF3-FE4D7C45CC19}" type="slidenum">
              <a:rPr lang="zh-CN" altLang="en-US" smtClean="0"/>
            </a:fld>
            <a:endParaRPr lang="zh-CN" alt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17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800" kern="1200">
          <a:solidFill>
            <a:schemeClr val="tx1">
              <a:lumMod val="75000"/>
              <a:lumOff val="25000"/>
            </a:schemeClr>
          </a:solidFill>
          <a:latin typeface="+mn-lt"/>
          <a:ea typeface="+mn-ea"/>
          <a:cs typeface="+mn-cs"/>
        </a:defRPr>
      </a:lvl2pPr>
      <a:lvl3pPr marL="56705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3pPr>
      <a:lvl4pPr marL="74993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4pPr>
      <a:lvl5pPr marL="932815"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5pPr>
      <a:lvl6pPr marL="109982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6pPr>
      <a:lvl7pPr marL="129984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7pPr>
      <a:lvl8pPr marL="1499870"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8pPr>
      <a:lvl9pPr marL="1699895" indent="-22860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11289" y="-8468"/>
            <a:ext cx="12226407"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812799" y="609600"/>
            <a:ext cx="8463617" cy="1320800"/>
          </a:xfrm>
          <a:prstGeom prst="rect">
            <a:avLst/>
          </a:prstGeom>
        </p:spPr>
        <p:txBody>
          <a:bodyPr vert="horz" lIns="91440" tIns="45720" rIns="91440" bIns="45720" rtlCol="0" anchor="t">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12799" y="2160590"/>
            <a:ext cx="8463619" cy="388077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7207011" y="6041363"/>
            <a:ext cx="912176"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812799" y="6041363"/>
            <a:ext cx="6163964"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2901" y="6041363"/>
            <a:ext cx="683517" cy="365125"/>
          </a:xfrm>
          <a:prstGeom prst="rect">
            <a:avLst/>
          </a:prstGeom>
        </p:spPr>
        <p:txBody>
          <a:bodyPr vert="horz" lIns="91440" tIns="45720" rIns="91440" bIns="45720" rtlCol="0" anchor="ctr"/>
          <a:lstStyle>
            <a:lvl1pPr algn="r">
              <a:defRPr sz="900">
                <a:solidFill>
                  <a:schemeClr val="accent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p:nvPr/>
        </p:nvSpPr>
        <p:spPr>
          <a:xfrm>
            <a:off x="243840" y="182880"/>
            <a:ext cx="11704320" cy="649224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143001" y="2057400"/>
            <a:ext cx="9872871" cy="40386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1142996" y="6223829"/>
            <a:ext cx="2329075" cy="365125"/>
          </a:xfrm>
          <a:prstGeom prst="rect">
            <a:avLst/>
          </a:prstGeom>
        </p:spPr>
        <p:txBody>
          <a:bodyPr vert="horz" lIns="91440" tIns="45720" rIns="91440" bIns="45720" rtlCol="0" anchor="ctr"/>
          <a:lstStyle>
            <a:lvl1pPr algn="l">
              <a:defRPr sz="1000">
                <a:solidFill>
                  <a:schemeClr val="accent1"/>
                </a:solidFill>
              </a:defRPr>
            </a:lvl1pPr>
          </a:lstStyle>
          <a:p>
            <a:fld id="{82F288E0-7875-42C4-84C8-98DBBD3BF4D2}" type="datetimeFigureOut">
              <a:rPr lang="zh-CN" altLang="en-US" smtClean="0"/>
            </a:fld>
            <a:endParaRPr lang="zh-CN" altLang="en-US"/>
          </a:p>
        </p:txBody>
      </p:sp>
      <p:sp>
        <p:nvSpPr>
          <p:cNvPr id="5" name="Footer Placeholder 4"/>
          <p:cNvSpPr>
            <a:spLocks noGrp="1"/>
          </p:cNvSpPr>
          <p:nvPr>
            <p:ph type="ftr" sz="quarter" idx="3"/>
          </p:nvPr>
        </p:nvSpPr>
        <p:spPr>
          <a:xfrm>
            <a:off x="3949148" y="6223829"/>
            <a:ext cx="4717775" cy="365125"/>
          </a:xfrm>
          <a:prstGeom prst="rect">
            <a:avLst/>
          </a:prstGeom>
        </p:spPr>
        <p:txBody>
          <a:bodyPr vert="horz" lIns="91440" tIns="45720" rIns="91440" bIns="45720" rtlCol="0" anchor="ctr"/>
          <a:lstStyle>
            <a:lvl1pPr algn="ctr">
              <a:defRPr sz="1000">
                <a:solidFill>
                  <a:schemeClr val="accent1"/>
                </a:solidFill>
              </a:defRPr>
            </a:lvl1pPr>
          </a:lstStyle>
          <a:p>
            <a:endParaRPr lang="zh-CN" altLang="en-US"/>
          </a:p>
        </p:txBody>
      </p:sp>
      <p:sp>
        <p:nvSpPr>
          <p:cNvPr id="6" name="Slide Number Placeholder 5"/>
          <p:cNvSpPr>
            <a:spLocks noGrp="1"/>
          </p:cNvSpPr>
          <p:nvPr>
            <p:ph type="sldNum" sz="quarter" idx="4"/>
          </p:nvPr>
        </p:nvSpPr>
        <p:spPr>
          <a:xfrm>
            <a:off x="9329531" y="6223829"/>
            <a:ext cx="1706217" cy="365125"/>
          </a:xfrm>
          <a:prstGeom prst="rect">
            <a:avLst/>
          </a:prstGeom>
        </p:spPr>
        <p:txBody>
          <a:bodyPr vert="horz" lIns="91440" tIns="45720" rIns="91440" bIns="45720" rtlCol="0" anchor="ctr"/>
          <a:lstStyle>
            <a:lvl1pPr algn="r">
              <a:defRPr sz="1000">
                <a:solidFill>
                  <a:schemeClr val="accent1"/>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171450" indent="-137160" algn="l" defTabSz="685800" rtl="0" eaLnBrk="1" latinLnBrk="0" hangingPunct="1">
        <a:lnSpc>
          <a:spcPct val="90000"/>
        </a:lnSpc>
        <a:spcBef>
          <a:spcPts val="1000"/>
        </a:spcBef>
        <a:buClr>
          <a:schemeClr val="accent1"/>
        </a:buClr>
        <a:buSzPct val="80000"/>
        <a:buFont typeface="Corbel" panose="020B0503020204020204"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4pPr>
      <a:lvl5pPr marL="920115"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5pPr>
      <a:lvl6pPr marL="109982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6pPr>
      <a:lvl7pPr marL="129984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7pPr>
      <a:lvl8pPr marL="149987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8pPr>
      <a:lvl9pPr marL="169989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52.xml"/><Relationship Id="rId2" Type="http://schemas.openxmlformats.org/officeDocument/2006/relationships/image" Target="../media/image21.png"/><Relationship Id="rId1" Type="http://schemas.openxmlformats.org/officeDocument/2006/relationships/image" Target="../media/image2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24.png"/><Relationship Id="rId1"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28.png"/></Relationships>
</file>

<file path=ppt/slides/_rels/slide17.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9" Type="http://schemas.openxmlformats.org/officeDocument/2006/relationships/slideLayout" Target="../slideLayouts/slideLayout57.xml"/><Relationship Id="rId18" Type="http://schemas.openxmlformats.org/officeDocument/2006/relationships/tags" Target="../tags/tag18.xml"/><Relationship Id="rId17" Type="http://schemas.openxmlformats.org/officeDocument/2006/relationships/image" Target="../media/image29.png"/><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32.png"/><Relationship Id="rId1" Type="http://schemas.openxmlformats.org/officeDocument/2006/relationships/image" Target="../media/image3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33.png"/><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34.png"/><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36.png"/><Relationship Id="rId1" Type="http://schemas.openxmlformats.org/officeDocument/2006/relationships/image" Target="../media/image35.png"/></Relationships>
</file>

<file path=ppt/slides/_rels/slide2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9" Type="http://schemas.openxmlformats.org/officeDocument/2006/relationships/slideLayout" Target="../slideLayouts/slideLayout57.xml"/><Relationship Id="rId18" Type="http://schemas.openxmlformats.org/officeDocument/2006/relationships/tags" Target="../tags/tag37.xml"/><Relationship Id="rId17" Type="http://schemas.openxmlformats.org/officeDocument/2006/relationships/image" Target="../media/image37.png"/><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3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image" Target="../media/image42.png"/><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4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4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4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4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48.png"/><Relationship Id="rId1" Type="http://schemas.openxmlformats.org/officeDocument/2006/relationships/image" Target="../media/image4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50.png"/><Relationship Id="rId1" Type="http://schemas.openxmlformats.org/officeDocument/2006/relationships/image" Target="../media/image4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5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jpe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52.png"/></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60.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52.xml"/><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6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66.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2.xml"/><Relationship Id="rId1"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2.xml"/><Relationship Id="rId1" Type="http://schemas.openxmlformats.org/officeDocument/2006/relationships/image" Target="../media/image68.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2.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7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52.xml"/><Relationship Id="rId1" Type="http://schemas.openxmlformats.org/officeDocument/2006/relationships/image" Target="../media/image73.png"/></Relationships>
</file>

<file path=ppt/slides/_rels/slide52.xml.rels><?xml version="1.0" encoding="UTF-8" standalone="yes"?>
<Relationships xmlns="http://schemas.openxmlformats.org/package/2006/relationships"><Relationship Id="rId7" Type="http://schemas.openxmlformats.org/officeDocument/2006/relationships/slideLayout" Target="../slideLayouts/slideLayout5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image" Target="../media/image74.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81.png"/><Relationship Id="rId1" Type="http://schemas.openxmlformats.org/officeDocument/2006/relationships/image" Target="../media/image80.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image" Target="../media/image83.png"/><Relationship Id="rId1" Type="http://schemas.openxmlformats.org/officeDocument/2006/relationships/image" Target="../media/image8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7.xml.rels><?xml version="1.0" encoding="UTF-8" standalone="yes"?>
<Relationships xmlns="http://schemas.openxmlformats.org/package/2006/relationships"><Relationship Id="rId9" Type="http://schemas.openxmlformats.org/officeDocument/2006/relationships/image" Target="../media/image16.emf"/><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image" Target="../media/image15.png"/><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1" Type="http://schemas.openxmlformats.org/officeDocument/2006/relationships/slideLayout" Target="../slideLayouts/slideLayout19.xml"/><Relationship Id="rId20" Type="http://schemas.openxmlformats.org/officeDocument/2006/relationships/image" Target="../media/image84.png"/><Relationship Id="rId2" Type="http://schemas.openxmlformats.org/officeDocument/2006/relationships/tags" Target="../tags/tag39.xml"/><Relationship Id="rId19" Type="http://schemas.openxmlformats.org/officeDocument/2006/relationships/tags" Target="../tags/tag53.xml"/><Relationship Id="rId18" Type="http://schemas.openxmlformats.org/officeDocument/2006/relationships/tags" Target="../tags/tag52.xml"/><Relationship Id="rId17" Type="http://schemas.openxmlformats.org/officeDocument/2006/relationships/tags" Target="../tags/tag51.xml"/><Relationship Id="rId16" Type="http://schemas.openxmlformats.org/officeDocument/2006/relationships/tags" Target="../tags/tag50.xml"/><Relationship Id="rId15" Type="http://schemas.openxmlformats.org/officeDocument/2006/relationships/tags" Target="../tags/tag49.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image" Target="../media/image17.png"/><Relationship Id="rId10" Type="http://schemas.openxmlformats.org/officeDocument/2006/relationships/tags" Target="../tags/tag45.xml"/><Relationship Id="rId1" Type="http://schemas.openxmlformats.org/officeDocument/2006/relationships/tags" Target="../tags/tag3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5.png"/><Relationship Id="rId1" Type="http://schemas.openxmlformats.org/officeDocument/2006/relationships/hyperlink" Target="http://qikan.cqvip.com/" TargetMode="Externa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4.png"/><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6.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8.png"/><Relationship Id="rId1" Type="http://schemas.openxmlformats.org/officeDocument/2006/relationships/image" Target="../media/image87.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0.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1.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2.png"/></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4.png"/><Relationship Id="rId1" Type="http://schemas.openxmlformats.org/officeDocument/2006/relationships/image" Target="../media/image93.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image" Target="../media/image1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6.png"/><Relationship Id="rId1" Type="http://schemas.openxmlformats.org/officeDocument/2006/relationships/image" Target="../media/image95.png"/></Relationships>
</file>

<file path=ppt/slides/_rels/slide72.xml.rels><?xml version="1.0" encoding="UTF-8" standalone="yes"?>
<Relationships xmlns="http://schemas.openxmlformats.org/package/2006/relationships"><Relationship Id="rId9" Type="http://schemas.openxmlformats.org/officeDocument/2006/relationships/image" Target="../media/image16.emf"/><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image" Target="../media/image15.png"/><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1" Type="http://schemas.openxmlformats.org/officeDocument/2006/relationships/slideLayout" Target="../slideLayouts/slideLayout19.xml"/><Relationship Id="rId20" Type="http://schemas.openxmlformats.org/officeDocument/2006/relationships/image" Target="../media/image97.png"/><Relationship Id="rId2" Type="http://schemas.openxmlformats.org/officeDocument/2006/relationships/tags" Target="../tags/tag55.xml"/><Relationship Id="rId19" Type="http://schemas.openxmlformats.org/officeDocument/2006/relationships/tags" Target="../tags/tag69.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image" Target="../media/image17.png"/><Relationship Id="rId10" Type="http://schemas.openxmlformats.org/officeDocument/2006/relationships/tags" Target="../tags/tag61.xml"/><Relationship Id="rId1" Type="http://schemas.openxmlformats.org/officeDocument/2006/relationships/tags" Target="../tags/tag5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1.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9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9.png"/></Relationships>
</file>

<file path=ppt/slides/_rels/slide7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image" Target="../media/image103.png"/><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6.png"/></Relationships>
</file>

<file path=ppt/slides/_rels/slide81.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9" Type="http://schemas.openxmlformats.org/officeDocument/2006/relationships/slideLayout" Target="../slideLayouts/slideLayout7.xml"/><Relationship Id="rId18" Type="http://schemas.openxmlformats.org/officeDocument/2006/relationships/tags" Target="../tags/tag86.xml"/><Relationship Id="rId17" Type="http://schemas.openxmlformats.org/officeDocument/2006/relationships/image" Target="../media/image29.png"/><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tags" Target="../tags/tag82.xml"/><Relationship Id="rId12" Type="http://schemas.openxmlformats.org/officeDocument/2006/relationships/tags" Target="../tags/tag81.xml"/><Relationship Id="rId11" Type="http://schemas.openxmlformats.org/officeDocument/2006/relationships/tags" Target="../tags/tag80.xml"/><Relationship Id="rId10" Type="http://schemas.openxmlformats.org/officeDocument/2006/relationships/tags" Target="../tags/tag79.xml"/><Relationship Id="rId1" Type="http://schemas.openxmlformats.org/officeDocument/2006/relationships/tags" Target="../tags/tag7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7.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8.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9.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52.xml"/><Relationship Id="rId3" Type="http://schemas.openxmlformats.org/officeDocument/2006/relationships/hyperlink" Target="https://www.cnki.net/" TargetMode="External"/><Relationship Id="rId2" Type="http://schemas.openxmlformats.org/officeDocument/2006/relationships/tags" Target="../tags/tag1.xml"/><Relationship Id="rId1" Type="http://schemas.openxmlformats.org/officeDocument/2006/relationships/image" Target="../media/image19.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45199" y="1545383"/>
            <a:ext cx="6443303" cy="583565"/>
          </a:xfrm>
          <a:prstGeom prst="rect">
            <a:avLst/>
          </a:prstGeom>
          <a:noFill/>
        </p:spPr>
        <p:txBody>
          <a:bodyPr wrap="square" rtlCol="0">
            <a:spAutoFit/>
          </a:bodyPr>
          <a:lstStyle/>
          <a:p>
            <a:pPr algn="ctr"/>
            <a:r>
              <a:rPr lang="zh-CN" altLang="en-US" sz="3200" b="1" dirty="0">
                <a:latin typeface="微软雅黑" panose="020B0503020204020204" charset="-122"/>
                <a:ea typeface="微软雅黑" panose="020B0503020204020204" charset="-122"/>
              </a:rPr>
              <a:t>第三章   </a:t>
            </a:r>
            <a:r>
              <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rPr>
              <a:t>中文数据库检索与利用</a:t>
            </a:r>
            <a:endParaRPr lang="zh-CN" altLang="en-US" sz="3200" b="1"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TextBox 5"/>
          <p:cNvSpPr txBox="1"/>
          <p:nvPr/>
        </p:nvSpPr>
        <p:spPr>
          <a:xfrm>
            <a:off x="3165999" y="3175453"/>
            <a:ext cx="5402804" cy="953135"/>
          </a:xfrm>
          <a:prstGeom prst="rect">
            <a:avLst/>
          </a:prstGeom>
          <a:noFill/>
        </p:spPr>
        <p:txBody>
          <a:bodyPr wrap="square" rtlCol="0">
            <a:spAutoFit/>
          </a:bodyPr>
          <a:lstStyle/>
          <a:p>
            <a:pPr algn="ctr">
              <a:lnSpc>
                <a:spcPct val="200000"/>
              </a:lnSpc>
            </a:pPr>
            <a:r>
              <a:rPr lang="zh-CN" altLang="en-US" sz="2800" b="1" dirty="0">
                <a:latin typeface="黑体" panose="02010609060101010101" pitchFamily="49" charset="-122"/>
                <a:ea typeface="黑体" panose="02010609060101010101" pitchFamily="49" charset="-122"/>
              </a:rPr>
              <a:t>文献检索教研室</a:t>
            </a:r>
            <a:r>
              <a:rPr lang="en-US" altLang="zh-CN" sz="2800" b="1" dirty="0">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李修杰</a:t>
            </a:r>
            <a:endParaRPr lang="zh-CN" altLang="en-US" sz="2800" b="1" dirty="0">
              <a:latin typeface="黑体" panose="02010609060101010101" pitchFamily="49" charset="-122"/>
              <a:ea typeface="黑体" panose="02010609060101010101" pitchFamily="49" charset="-122"/>
            </a:endParaRPr>
          </a:p>
        </p:txBody>
      </p:sp>
      <p:sp>
        <p:nvSpPr>
          <p:cNvPr id="7" name="矩形 6"/>
          <p:cNvSpPr/>
          <p:nvPr/>
        </p:nvSpPr>
        <p:spPr>
          <a:xfrm>
            <a:off x="4193959" y="4088497"/>
            <a:ext cx="309880" cy="391160"/>
          </a:xfrm>
          <a:prstGeom prst="rect">
            <a:avLst/>
          </a:prstGeom>
        </p:spPr>
        <p:txBody>
          <a:bodyPr wrap="none">
            <a:spAutoFit/>
          </a:bodyPr>
          <a:lstStyle/>
          <a:p>
            <a:endParaRPr lang="zh-CN" altLang="en-US" sz="1950" b="1" dirty="0">
              <a:latin typeface="微软雅黑" panose="020B0503020204020204" charset="-122"/>
              <a:ea typeface="微软雅黑" panose="020B0503020204020204" charset="-122"/>
            </a:endParaRPr>
          </a:p>
        </p:txBody>
      </p:sp>
      <p:graphicFrame>
        <p:nvGraphicFramePr>
          <p:cNvPr id="10" name="对象 9"/>
          <p:cNvGraphicFramePr>
            <a:graphicFrameLocks noChangeAspect="1"/>
          </p:cNvGraphicFramePr>
          <p:nvPr/>
        </p:nvGraphicFramePr>
        <p:xfrm>
          <a:off x="1524001" y="5175683"/>
          <a:ext cx="9144000" cy="1682318"/>
        </p:xfrm>
        <a:graphic>
          <a:graphicData uri="http://schemas.openxmlformats.org/presentationml/2006/ole">
            <mc:AlternateContent xmlns:mc="http://schemas.openxmlformats.org/markup-compatibility/2006">
              <mc:Choice xmlns:v="urn:schemas-microsoft-com:vml" Requires="v">
                <p:oleObj spid="_x0000_s1846" name="Adobe Photoshop Image" r:id="rId1" imgW="12700000" imgH="3263900" progId="">
                  <p:embed/>
                </p:oleObj>
              </mc:Choice>
              <mc:Fallback>
                <p:oleObj name="Adobe Photoshop Image" r:id="rId1" imgW="12700000" imgH="3263900" progId="">
                  <p:embed/>
                  <p:pic>
                    <p:nvPicPr>
                      <p:cNvPr id="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1" y="5175683"/>
                        <a:ext cx="9144000" cy="1682318"/>
                      </a:xfrm>
                      <a:prstGeom prst="rect">
                        <a:avLst/>
                      </a:prstGeom>
                      <a:noFill/>
                      <a:ln>
                        <a:solidFill>
                          <a:schemeClr val="bg1">
                            <a:lumMod val="95000"/>
                          </a:schemeClr>
                        </a:solidFill>
                      </a:ln>
                    </p:spPr>
                  </p:pic>
                </p:oleObj>
              </mc:Fallback>
            </mc:AlternateContent>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2650" y="1881505"/>
            <a:ext cx="7886700" cy="1603375"/>
          </a:xfrm>
        </p:spPr>
        <p:txBody>
          <a:bodyPr>
            <a:normAutofit fontScale="90000" lnSpcReduction="10000"/>
          </a:bodyPr>
          <a:lstStyle/>
          <a:p>
            <a:pPr marL="0" indent="0">
              <a:lnSpc>
                <a:spcPct val="150000"/>
              </a:lnSpc>
              <a:buNone/>
            </a:pPr>
            <a:r>
              <a:rPr lang="en-US" altLang="zh-CN" sz="2400" dirty="0">
                <a:solidFill>
                  <a:srgbClr val="FF0000"/>
                </a:solidFill>
                <a:latin typeface="黑体" panose="02010609060101010101" pitchFamily="49" charset="-122"/>
                <a:ea typeface="黑体" panose="02010609060101010101" pitchFamily="49" charset="-122"/>
              </a:rPr>
              <a:t>1.</a:t>
            </a:r>
            <a:r>
              <a:rPr lang="zh-CN" altLang="en-US" sz="2400" dirty="0">
                <a:solidFill>
                  <a:srgbClr val="FF0000"/>
                </a:solidFill>
                <a:latin typeface="黑体" panose="02010609060101010101" pitchFamily="49" charset="-122"/>
                <a:ea typeface="黑体" panose="02010609060101010101" pitchFamily="49" charset="-122"/>
              </a:rPr>
              <a:t>操作方式</a:t>
            </a:r>
            <a:endParaRPr lang="zh-CN" altLang="en-US" sz="2400" dirty="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400" dirty="0">
                <a:latin typeface="黑体" panose="02010609060101010101" pitchFamily="49" charset="-122"/>
                <a:ea typeface="黑体" panose="02010609060101010101" pitchFamily="49" charset="-122"/>
              </a:rPr>
              <a:t>在平台首页选择检索范围，下拉选择检索项，在检索框内输入检索词，点击检索按钮或键盘回车，执行检索。</a:t>
            </a:r>
            <a:endParaRPr lang="zh-CN" altLang="en-US" sz="2200" b="1" dirty="0">
              <a:latin typeface="黑体" panose="02010609060101010101" pitchFamily="49" charset="-122"/>
              <a:ea typeface="黑体" panose="02010609060101010101" pitchFamily="49" charset="-122"/>
            </a:endParaRPr>
          </a:p>
        </p:txBody>
      </p:sp>
      <p:sp>
        <p:nvSpPr>
          <p:cNvPr id="5" name="TextBox 6"/>
          <p:cNvSpPr txBox="1"/>
          <p:nvPr/>
        </p:nvSpPr>
        <p:spPr>
          <a:xfrm>
            <a:off x="2254742" y="1461203"/>
            <a:ext cx="3670955" cy="4603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8" normalizeH="0" baseline="0"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cs typeface="+mn-cs"/>
              </a:rPr>
              <a:t>（一）一框式检索</a:t>
            </a:r>
            <a:endParaRPr kumimoji="0" lang="zh-CN" altLang="en-US" sz="2400" b="1" i="0" u="none" strike="noStrike" kern="1200" cap="none" spc="38" normalizeH="0" baseline="0"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Calibri" panose="020F0502020204030204"/>
              <a:ea typeface="宋体" panose="02010600030101010101" pitchFamily="2" charset="-122"/>
              <a:cs typeface="+mn-cs"/>
            </a:endParaRPr>
          </a:p>
        </p:txBody>
      </p:sp>
      <p:pic>
        <p:nvPicPr>
          <p:cNvPr id="6" name="图片 5"/>
          <p:cNvPicPr>
            <a:picLocks noChangeAspect="1"/>
          </p:cNvPicPr>
          <p:nvPr/>
        </p:nvPicPr>
        <p:blipFill>
          <a:blip r:embed="rId1"/>
          <a:stretch>
            <a:fillRect/>
          </a:stretch>
        </p:blipFill>
        <p:spPr>
          <a:xfrm>
            <a:off x="1590040" y="3696335"/>
            <a:ext cx="9013190" cy="1791335"/>
          </a:xfrm>
          <a:prstGeom prst="rect">
            <a:avLst/>
          </a:prstGeom>
        </p:spPr>
      </p:pic>
      <p:pic>
        <p:nvPicPr>
          <p:cNvPr id="7" name="图片 6"/>
          <p:cNvPicPr>
            <a:picLocks noChangeAspect="1"/>
          </p:cNvPicPr>
          <p:nvPr/>
        </p:nvPicPr>
        <p:blipFill>
          <a:blip r:embed="rId2"/>
          <a:srcRect b="54917"/>
          <a:stretch>
            <a:fillRect/>
          </a:stretch>
        </p:blipFill>
        <p:spPr>
          <a:xfrm>
            <a:off x="3098800" y="4302125"/>
            <a:ext cx="1047750" cy="2078355"/>
          </a:xfrm>
          <a:prstGeom prst="rect">
            <a:avLst/>
          </a:prstGeom>
        </p:spPr>
      </p:pic>
      <p:sp>
        <p:nvSpPr>
          <p:cNvPr id="2" name="标题 1"/>
          <p:cNvSpPr>
            <a:spLocks noGrp="1"/>
          </p:cNvSpPr>
          <p:nvPr/>
        </p:nvSpPr>
        <p:spPr>
          <a:xfrm>
            <a:off x="2381251" y="740228"/>
            <a:ext cx="7406640" cy="928914"/>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000" kern="1200">
                <a:solidFill>
                  <a:schemeClr val="accent1"/>
                </a:solidFill>
                <a:latin typeface="+mj-lt"/>
                <a:ea typeface="+mj-ea"/>
                <a:cs typeface="+mj-cs"/>
              </a:defRPr>
            </a:lvl1pPr>
          </a:lstStyle>
          <a:p>
            <a:r>
              <a:rPr lang="zh-CN" altLang="en-US" sz="3200" dirty="0">
                <a:solidFill>
                  <a:schemeClr val="tx1"/>
                </a:solidFill>
                <a:latin typeface="黑体" panose="02010609060101010101" pitchFamily="49" charset="-122"/>
                <a:ea typeface="黑体" panose="02010609060101010101" pitchFamily="49" charset="-122"/>
              </a:rPr>
              <a:t>二、检索功能</a:t>
            </a:r>
            <a:endParaRPr lang="zh-CN" altLang="en-US" sz="3200" dirty="0">
              <a:solidFill>
                <a:schemeClr val="tx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32205" y="1015495"/>
            <a:ext cx="5296931" cy="398780"/>
          </a:xfrm>
          <a:prstGeom prst="rect">
            <a:avLst/>
          </a:prstGeom>
          <a:solidFill>
            <a:schemeClr val="bg1"/>
          </a:solidFill>
        </p:spPr>
        <p:txBody>
          <a:bodyPr wrap="square">
            <a:spAutoFit/>
          </a:bodyPr>
          <a:lstStyle/>
          <a:p>
            <a:endParaRPr lang="zh-CN" altLang="en-US" sz="2000" dirty="0">
              <a:solidFill>
                <a:srgbClr val="FF0000"/>
              </a:solidFill>
            </a:endParaRPr>
          </a:p>
        </p:txBody>
      </p:sp>
      <p:pic>
        <p:nvPicPr>
          <p:cNvPr id="3" name="图片 2"/>
          <p:cNvPicPr>
            <a:picLocks noChangeAspect="1"/>
          </p:cNvPicPr>
          <p:nvPr/>
        </p:nvPicPr>
        <p:blipFill>
          <a:blip r:embed="rId1"/>
          <a:srcRect b="7339"/>
          <a:stretch>
            <a:fillRect/>
          </a:stretch>
        </p:blipFill>
        <p:spPr>
          <a:xfrm>
            <a:off x="1953260" y="1534160"/>
            <a:ext cx="8149590" cy="5323840"/>
          </a:xfrm>
          <a:prstGeom prst="rect">
            <a:avLst/>
          </a:prstGeom>
          <a:ln>
            <a:solidFill>
              <a:srgbClr val="0070C0"/>
            </a:solidFill>
          </a:ln>
        </p:spPr>
      </p:pic>
      <p:sp>
        <p:nvSpPr>
          <p:cNvPr id="5" name="矩形 4"/>
          <p:cNvSpPr/>
          <p:nvPr/>
        </p:nvSpPr>
        <p:spPr>
          <a:xfrm>
            <a:off x="2021148" y="6498454"/>
            <a:ext cx="8149703" cy="275590"/>
          </a:xfrm>
          <a:prstGeom prst="rect">
            <a:avLst/>
          </a:prstGeom>
          <a:solidFill>
            <a:schemeClr val="accent2">
              <a:lumMod val="20000"/>
              <a:lumOff val="80000"/>
            </a:schemeClr>
          </a:solidFill>
          <a:ln>
            <a:solidFill>
              <a:srgbClr val="0066FF"/>
            </a:solidFill>
          </a:ln>
        </p:spPr>
        <p:txBody>
          <a:bodyPr wrap="square">
            <a:spAutoFit/>
          </a:bodyPr>
          <a:lstStyle/>
          <a:p>
            <a:pPr algn="just"/>
            <a:r>
              <a:rPr lang="zh-CN" altLang="zh-CN" sz="1200" b="1" kern="0" spc="15" dirty="0">
                <a:solidFill>
                  <a:srgbClr val="000000"/>
                </a:solidFill>
                <a:ea typeface="微软雅黑" panose="020B0503020204020204" charset="-122"/>
                <a:cs typeface="宋体" panose="02010600030101010101" pitchFamily="2" charset="-122"/>
              </a:rPr>
              <a:t>在平台首页选择检索范围</a:t>
            </a:r>
            <a:r>
              <a:rPr lang="zh-CN" altLang="zh-CN" sz="1200" kern="0" spc="15" dirty="0">
                <a:solidFill>
                  <a:srgbClr val="000000"/>
                </a:solidFill>
                <a:latin typeface="仿宋" panose="02010609060101010101" pitchFamily="49" charset="-122"/>
                <a:ea typeface="仿宋" panose="02010609060101010101" pitchFamily="49" charset="-122"/>
                <a:cs typeface="宋体" panose="02010600030101010101" pitchFamily="2" charset="-122"/>
              </a:rPr>
              <a:t>，</a:t>
            </a:r>
            <a:r>
              <a:rPr lang="zh-CN" altLang="zh-CN" sz="1200" b="1" kern="0" spc="15" dirty="0">
                <a:solidFill>
                  <a:srgbClr val="000000"/>
                </a:solidFill>
                <a:ea typeface="微软雅黑" panose="020B0503020204020204" charset="-122"/>
                <a:cs typeface="宋体" panose="02010600030101010101" pitchFamily="2" charset="-122"/>
              </a:rPr>
              <a:t>下拉选择检索项</a:t>
            </a:r>
            <a:r>
              <a:rPr lang="zh-CN" altLang="zh-CN" sz="1200" kern="0" spc="15" dirty="0">
                <a:solidFill>
                  <a:srgbClr val="000000"/>
                </a:solidFill>
                <a:latin typeface="仿宋" panose="02010609060101010101" pitchFamily="49" charset="-122"/>
                <a:ea typeface="仿宋" panose="02010609060101010101" pitchFamily="49" charset="-122"/>
                <a:cs typeface="宋体" panose="02010600030101010101" pitchFamily="2" charset="-122"/>
              </a:rPr>
              <a:t>，</a:t>
            </a:r>
            <a:r>
              <a:rPr lang="zh-CN" altLang="zh-CN" sz="1200" b="1" kern="0" spc="15" dirty="0">
                <a:solidFill>
                  <a:srgbClr val="000000"/>
                </a:solidFill>
                <a:ea typeface="微软雅黑" panose="020B0503020204020204" charset="-122"/>
                <a:cs typeface="宋体" panose="02010600030101010101" pitchFamily="2" charset="-122"/>
              </a:rPr>
              <a:t>在检索框内输入检索词</a:t>
            </a:r>
            <a:r>
              <a:rPr lang="zh-CN" altLang="zh-CN" sz="1200" kern="0" spc="15" dirty="0">
                <a:solidFill>
                  <a:srgbClr val="000000"/>
                </a:solidFill>
                <a:latin typeface="仿宋" panose="02010609060101010101" pitchFamily="49" charset="-122"/>
                <a:ea typeface="仿宋" panose="02010609060101010101" pitchFamily="49" charset="-122"/>
                <a:cs typeface="宋体" panose="02010600030101010101" pitchFamily="2" charset="-122"/>
              </a:rPr>
              <a:t>，</a:t>
            </a:r>
            <a:r>
              <a:rPr lang="zh-CN" altLang="zh-CN" sz="1200" b="1" kern="0" spc="15" dirty="0">
                <a:solidFill>
                  <a:srgbClr val="000000"/>
                </a:solidFill>
                <a:ea typeface="微软雅黑" panose="020B0503020204020204" charset="-122"/>
                <a:cs typeface="宋体" panose="02010600030101010101" pitchFamily="2" charset="-122"/>
              </a:rPr>
              <a:t>点击检索按钮或键盘回车</a:t>
            </a:r>
            <a:r>
              <a:rPr lang="zh-CN" altLang="zh-CN" sz="1200" kern="0" spc="15" dirty="0">
                <a:solidFill>
                  <a:srgbClr val="000000"/>
                </a:solidFill>
                <a:latin typeface="仿宋" panose="02010609060101010101" pitchFamily="49" charset="-122"/>
                <a:ea typeface="仿宋" panose="02010609060101010101" pitchFamily="49" charset="-122"/>
                <a:cs typeface="宋体" panose="02010600030101010101" pitchFamily="2" charset="-122"/>
              </a:rPr>
              <a:t>，</a:t>
            </a:r>
            <a:r>
              <a:rPr lang="zh-CN" altLang="zh-CN" sz="1200" b="1" kern="0" spc="15" dirty="0">
                <a:solidFill>
                  <a:srgbClr val="000000"/>
                </a:solidFill>
                <a:ea typeface="微软雅黑" panose="020B0503020204020204" charset="-122"/>
                <a:cs typeface="宋体" panose="02010600030101010101" pitchFamily="2" charset="-122"/>
              </a:rPr>
              <a:t>执行检索</a:t>
            </a:r>
            <a:r>
              <a:rPr lang="zh-CN" altLang="zh-CN" sz="1200" kern="0" spc="15" dirty="0">
                <a:solidFill>
                  <a:srgbClr val="000000"/>
                </a:solidFill>
                <a:ea typeface="微软雅黑" panose="020B0503020204020204" charset="-122"/>
                <a:cs typeface="宋体" panose="02010600030101010101" pitchFamily="2" charset="-122"/>
              </a:rPr>
              <a:t>。</a:t>
            </a:r>
            <a:endParaRPr lang="zh-CN" altLang="en-US" sz="1200" dirty="0"/>
          </a:p>
        </p:txBody>
      </p:sp>
      <p:sp>
        <p:nvSpPr>
          <p:cNvPr id="6" name="圆角矩形 15"/>
          <p:cNvSpPr/>
          <p:nvPr/>
        </p:nvSpPr>
        <p:spPr>
          <a:xfrm>
            <a:off x="4159927" y="2715027"/>
            <a:ext cx="4616389" cy="313728"/>
          </a:xfrm>
          <a:prstGeom prst="roundRect">
            <a:avLst/>
          </a:prstGeom>
          <a:noFill/>
          <a:ln w="127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8" name="圆角矩形 15"/>
          <p:cNvSpPr/>
          <p:nvPr/>
        </p:nvSpPr>
        <p:spPr>
          <a:xfrm>
            <a:off x="3415682" y="3004972"/>
            <a:ext cx="5360634" cy="490327"/>
          </a:xfrm>
          <a:prstGeom prst="roundRect">
            <a:avLst/>
          </a:prstGeom>
          <a:noFill/>
          <a:ln w="952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7" name="AutoShape 5"/>
          <p:cNvSpPr>
            <a:spLocks noChangeArrowheads="1"/>
          </p:cNvSpPr>
          <p:nvPr/>
        </p:nvSpPr>
        <p:spPr bwMode="auto">
          <a:xfrm>
            <a:off x="2976714" y="2083094"/>
            <a:ext cx="1545859" cy="417652"/>
          </a:xfrm>
          <a:prstGeom prst="wedgeRoundRectCallout">
            <a:avLst>
              <a:gd name="adj1" fmla="val 3131"/>
              <a:gd name="adj2" fmla="val 116064"/>
              <a:gd name="adj3" fmla="val 16667"/>
            </a:avLst>
          </a:prstGeom>
          <a:solidFill>
            <a:schemeClr val="bg1"/>
          </a:solidFill>
          <a:ln w="12700" cap="sq" cmpd="sng">
            <a:solidFill>
              <a:srgbClr val="FF0000"/>
            </a:solidFill>
            <a:miter lim="800000"/>
          </a:ln>
        </p:spPr>
        <p:txBody>
          <a:bodyPr/>
          <a:lstStyle/>
          <a:p>
            <a:pPr algn="ctr">
              <a:defRPr/>
            </a:pPr>
            <a:r>
              <a:rPr lang="zh-CN" altLang="zh-CN" sz="1600" b="1" dirty="0">
                <a:solidFill>
                  <a:srgbClr val="C00000"/>
                </a:solidFill>
                <a:latin typeface="Times New Roman" panose="02020603050405020304" pitchFamily="18" charset="0"/>
                <a:cs typeface="Times New Roman" panose="02020603050405020304" pitchFamily="18" charset="0"/>
              </a:rPr>
              <a:t>②</a:t>
            </a:r>
            <a:r>
              <a:rPr lang="zh-CN" altLang="en-US" sz="1600" b="1" dirty="0">
                <a:solidFill>
                  <a:srgbClr val="C00000"/>
                </a:solidFill>
                <a:latin typeface="微软雅黑" panose="020B0503020204020204" charset="-122"/>
                <a:ea typeface="微软雅黑" panose="020B0503020204020204" charset="-122"/>
              </a:rPr>
              <a:t>选择检索项</a:t>
            </a:r>
            <a:endParaRPr lang="zh-CN" altLang="en-US" sz="1600" b="1" dirty="0">
              <a:solidFill>
                <a:srgbClr val="C00000"/>
              </a:solidFill>
              <a:latin typeface="微软雅黑" panose="020B0503020204020204" charset="-122"/>
              <a:ea typeface="微软雅黑" panose="020B0503020204020204" charset="-122"/>
            </a:endParaRPr>
          </a:p>
        </p:txBody>
      </p:sp>
      <p:sp>
        <p:nvSpPr>
          <p:cNvPr id="9" name="AutoShape 5"/>
          <p:cNvSpPr>
            <a:spLocks noChangeArrowheads="1"/>
          </p:cNvSpPr>
          <p:nvPr/>
        </p:nvSpPr>
        <p:spPr bwMode="auto">
          <a:xfrm>
            <a:off x="5083340" y="3995338"/>
            <a:ext cx="2025317" cy="411520"/>
          </a:xfrm>
          <a:prstGeom prst="wedgeRoundRectCallout">
            <a:avLst>
              <a:gd name="adj1" fmla="val 34354"/>
              <a:gd name="adj2" fmla="val -177770"/>
              <a:gd name="adj3" fmla="val 16667"/>
            </a:avLst>
          </a:prstGeom>
          <a:solidFill>
            <a:schemeClr val="bg1"/>
          </a:solidFill>
          <a:ln w="12700" cap="sq" cmpd="sng">
            <a:solidFill>
              <a:srgbClr val="FF0000"/>
            </a:solidFill>
            <a:miter lim="800000"/>
          </a:ln>
        </p:spPr>
        <p:txBody>
          <a:bodyPr/>
          <a:lstStyle/>
          <a:p>
            <a:pPr algn="ctr">
              <a:defRPr/>
            </a:pPr>
            <a:r>
              <a:rPr lang="zh-CN" altLang="zh-CN" sz="1600" b="1" dirty="0">
                <a:solidFill>
                  <a:srgbClr val="C00000"/>
                </a:solidFill>
                <a:latin typeface="Times New Roman" panose="02020603050405020304" pitchFamily="18" charset="0"/>
                <a:cs typeface="Times New Roman" panose="02020603050405020304" pitchFamily="18" charset="0"/>
              </a:rPr>
              <a:t>①</a:t>
            </a:r>
            <a:r>
              <a:rPr lang="en-US" altLang="zh-CN" b="1" dirty="0">
                <a:solidFill>
                  <a:srgbClr val="C00000"/>
                </a:solidFill>
              </a:rPr>
              <a:t> </a:t>
            </a:r>
            <a:r>
              <a:rPr lang="zh-CN" altLang="en-US" sz="1600" b="1" dirty="0">
                <a:solidFill>
                  <a:srgbClr val="C00000"/>
                </a:solidFill>
                <a:latin typeface="微软雅黑" panose="020B0503020204020204" charset="-122"/>
                <a:ea typeface="微软雅黑" panose="020B0503020204020204" charset="-122"/>
              </a:rPr>
              <a:t>选择检索范围</a:t>
            </a:r>
            <a:endParaRPr lang="zh-CN" altLang="en-US" sz="1600" b="1" dirty="0">
              <a:solidFill>
                <a:srgbClr val="C00000"/>
              </a:solidFill>
              <a:latin typeface="微软雅黑" panose="020B0503020204020204" charset="-122"/>
              <a:ea typeface="微软雅黑" panose="020B0503020204020204" charset="-122"/>
            </a:endParaRPr>
          </a:p>
        </p:txBody>
      </p:sp>
      <p:sp>
        <p:nvSpPr>
          <p:cNvPr id="2" name="矩形 1"/>
          <p:cNvSpPr/>
          <p:nvPr/>
        </p:nvSpPr>
        <p:spPr>
          <a:xfrm>
            <a:off x="6475023" y="2683538"/>
            <a:ext cx="1413510" cy="398780"/>
          </a:xfrm>
          <a:prstGeom prst="rect">
            <a:avLst/>
          </a:prstGeom>
        </p:spPr>
        <p:txBody>
          <a:bodyPr wrap="none">
            <a:spAutoFit/>
          </a:bodyPr>
          <a:lstStyle/>
          <a:p>
            <a:pPr algn="just">
              <a:lnSpc>
                <a:spcPts val="2400"/>
              </a:lnSpc>
              <a:spcAft>
                <a:spcPts val="0"/>
              </a:spcAft>
            </a:pPr>
            <a:r>
              <a:rPr lang="zh-CN" altLang="zh-CN" sz="1600" b="1" kern="0" spc="15" dirty="0">
                <a:solidFill>
                  <a:srgbClr val="C00000"/>
                </a:solidFill>
                <a:latin typeface="Times New Roman" panose="02020603050405020304" pitchFamily="18" charset="0"/>
                <a:ea typeface="微软雅黑" panose="020B0503020204020204" charset="-122"/>
                <a:cs typeface="Times New Roman" panose="02020603050405020304" pitchFamily="18" charset="0"/>
              </a:rPr>
              <a:t>③</a:t>
            </a:r>
            <a:r>
              <a:rPr lang="zh-CN" altLang="en-US" sz="1600" b="1" kern="0" spc="15" dirty="0">
                <a:solidFill>
                  <a:srgbClr val="C00000"/>
                </a:solidFill>
                <a:latin typeface="等线" panose="02010600030101010101" pitchFamily="2" charset="-122"/>
                <a:ea typeface="微软雅黑" panose="020B0503020204020204" charset="-122"/>
                <a:cs typeface="宋体" panose="02010600030101010101" pitchFamily="2" charset="-122"/>
              </a:rPr>
              <a:t>输入检索词</a:t>
            </a:r>
            <a:endParaRPr lang="zh-CN" altLang="zh-CN" sz="1600" b="1" kern="100" dirty="0">
              <a:solidFill>
                <a:srgbClr val="C00000"/>
              </a:solidFill>
              <a:latin typeface="等线" panose="02010600030101010101" pitchFamily="2" charset="-122"/>
              <a:cs typeface="Times New Roman" panose="02020603050405020304" pitchFamily="18" charset="0"/>
            </a:endParaRPr>
          </a:p>
        </p:txBody>
      </p:sp>
      <p:sp>
        <p:nvSpPr>
          <p:cNvPr id="10" name="对话气泡: 圆角矩形 9"/>
          <p:cNvSpPr/>
          <p:nvPr/>
        </p:nvSpPr>
        <p:spPr>
          <a:xfrm>
            <a:off x="8246668" y="2353311"/>
            <a:ext cx="1574792" cy="375912"/>
          </a:xfrm>
          <a:prstGeom prst="wedgeRoundRectCallou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216853" y="2350075"/>
            <a:ext cx="1618615" cy="398780"/>
          </a:xfrm>
          <a:prstGeom prst="rect">
            <a:avLst/>
          </a:prstGeom>
        </p:spPr>
        <p:txBody>
          <a:bodyPr wrap="none">
            <a:spAutoFit/>
          </a:bodyPr>
          <a:lstStyle/>
          <a:p>
            <a:pPr>
              <a:lnSpc>
                <a:spcPts val="2400"/>
              </a:lnSpc>
            </a:pPr>
            <a:r>
              <a:rPr lang="zh-CN" altLang="zh-CN" sz="1600" b="1" kern="0" spc="15" dirty="0">
                <a:solidFill>
                  <a:srgbClr val="C00000"/>
                </a:solidFill>
                <a:latin typeface="Times New Roman" panose="02020603050405020304" pitchFamily="18" charset="0"/>
                <a:ea typeface="微软雅黑" panose="020B0503020204020204" charset="-122"/>
                <a:cs typeface="Times New Roman" panose="02020603050405020304" pitchFamily="18" charset="0"/>
              </a:rPr>
              <a:t>④</a:t>
            </a:r>
            <a:r>
              <a:rPr lang="zh-CN" altLang="en-US" sz="1600" b="1" kern="0" spc="15" dirty="0">
                <a:solidFill>
                  <a:srgbClr val="C00000"/>
                </a:solidFill>
                <a:latin typeface="等线" panose="02010600030101010101" pitchFamily="2" charset="-122"/>
                <a:ea typeface="微软雅黑" panose="020B0503020204020204" charset="-122"/>
                <a:cs typeface="宋体" panose="02010600030101010101" pitchFamily="2" charset="-122"/>
              </a:rPr>
              <a:t>点击检索按钮</a:t>
            </a:r>
            <a:endParaRPr lang="zh-CN" altLang="zh-CN" sz="1600" kern="100" dirty="0">
              <a:solidFill>
                <a:srgbClr val="C00000"/>
              </a:solidFill>
              <a:latin typeface="等线" panose="02010600030101010101" pitchFamily="2" charset="-122"/>
              <a:cs typeface="Times New Roman" panose="02020603050405020304" pitchFamily="18" charset="0"/>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25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25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250"/>
                                        <p:tgtEl>
                                          <p:spTgt spid="5"/>
                                        </p:tgtEl>
                                      </p:cBhvr>
                                    </p:animEffect>
                                    <p:set>
                                      <p:cBhvr>
                                        <p:cTn id="15" dur="1" fill="hold">
                                          <p:stCondLst>
                                            <p:cond delay="249"/>
                                          </p:stCondLst>
                                        </p:cTn>
                                        <p:tgtEl>
                                          <p:spTgt spid="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5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249"/>
                                          </p:stCondLst>
                                        </p:cTn>
                                        <p:tgtEl>
                                          <p:spTgt spid="7"/>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250"/>
                                        <p:tgtEl>
                                          <p:spTgt spid="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barn(inVertical)">
                                      <p:cBhvr>
                                        <p:cTn id="35" dur="250"/>
                                        <p:tgtEl>
                                          <p:spTgt spid="2"/>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circle(in)">
                                      <p:cBhvr>
                                        <p:cTn id="40" dur="250"/>
                                        <p:tgtEl>
                                          <p:spTgt spid="10"/>
                                        </p:tgtEl>
                                      </p:cBhvr>
                                    </p:animEffect>
                                  </p:childTnLst>
                                </p:cTn>
                              </p:par>
                              <p:par>
                                <p:cTn id="41" presetID="6"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circle(in)">
                                      <p:cBhvr>
                                        <p:cTn id="4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8" grpId="0" bldLvl="0" animBg="1"/>
      <p:bldP spid="7" grpId="0" bldLvl="0" animBg="1"/>
      <p:bldP spid="9" grpId="0" bldLvl="0" animBg="1"/>
      <p:bldP spid="2" grpId="0"/>
      <p:bldP spid="10" grpId="0" bldLvl="0" animBg="1"/>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90805"/>
            <a:ext cx="9072880" cy="6767830"/>
          </a:xfrm>
          <a:prstGeom prst="rect">
            <a:avLst/>
          </a:prstGeom>
          <a:ln>
            <a:solidFill>
              <a:srgbClr val="00B0F0"/>
            </a:solidFill>
          </a:ln>
        </p:spPr>
      </p:pic>
      <p:pic>
        <p:nvPicPr>
          <p:cNvPr id="3" name="图片 2"/>
          <p:cNvPicPr>
            <a:picLocks noChangeAspect="1"/>
          </p:cNvPicPr>
          <p:nvPr/>
        </p:nvPicPr>
        <p:blipFill>
          <a:blip r:embed="rId2"/>
          <a:stretch>
            <a:fillRect/>
          </a:stretch>
        </p:blipFill>
        <p:spPr>
          <a:xfrm>
            <a:off x="3250703" y="1296233"/>
            <a:ext cx="985421" cy="4435645"/>
          </a:xfrm>
          <a:prstGeom prst="rect">
            <a:avLst/>
          </a:prstGeom>
          <a:ln w="19050">
            <a:solidFill>
              <a:srgbClr val="FF0000"/>
            </a:solidFill>
          </a:ln>
        </p:spPr>
      </p:pic>
      <p:sp>
        <p:nvSpPr>
          <p:cNvPr id="4" name="矩形 3"/>
          <p:cNvSpPr/>
          <p:nvPr/>
        </p:nvSpPr>
        <p:spPr>
          <a:xfrm>
            <a:off x="1524000" y="142514"/>
            <a:ext cx="2973859" cy="645160"/>
          </a:xfrm>
          <a:prstGeom prst="rect">
            <a:avLst/>
          </a:prstGeom>
          <a:solidFill>
            <a:schemeClr val="bg1"/>
          </a:solidFill>
          <a:ln>
            <a:noFill/>
          </a:ln>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2400" b="1" i="0" u="none" strike="noStrike" kern="0" cap="none" spc="15" normalizeH="0" baseline="0" noProof="0" dirty="0">
                <a:ln>
                  <a:noFill/>
                </a:ln>
                <a:solidFill>
                  <a:srgbClr val="FF0000"/>
                </a:solidFill>
                <a:effectLst/>
                <a:uLnTx/>
                <a:uFillTx/>
                <a:latin typeface="Calibri" panose="020F0502020204030204"/>
                <a:ea typeface="微软雅黑" panose="020B0503020204020204" charset="-122"/>
                <a:cs typeface="宋体" panose="02010600030101010101" pitchFamily="2" charset="-122"/>
              </a:rPr>
              <a:t>2.</a:t>
            </a:r>
            <a:r>
              <a:rPr kumimoji="0" lang="zh-CN" altLang="zh-CN" sz="2400" b="1" i="0" u="none" strike="noStrike" kern="0" cap="none" spc="15" normalizeH="0" baseline="0" noProof="0" dirty="0">
                <a:ln>
                  <a:noFill/>
                </a:ln>
                <a:solidFill>
                  <a:srgbClr val="FF0000"/>
                </a:solidFill>
                <a:effectLst/>
                <a:uLnTx/>
                <a:uFillTx/>
                <a:latin typeface="Calibri" panose="020F0502020204030204"/>
                <a:ea typeface="微软雅黑" panose="020B0503020204020204" charset="-122"/>
                <a:cs typeface="宋体" panose="02010600030101010101" pitchFamily="2" charset="-122"/>
              </a:rPr>
              <a:t>检索项</a:t>
            </a:r>
            <a:endParaRPr kumimoji="0" lang="zh-CN" altLang="en-US" sz="2400" b="0" i="0" u="none" strike="noStrike" kern="1200" cap="none" spc="0" normalizeH="0" baseline="0" noProof="0" dirty="0">
              <a:ln>
                <a:noFill/>
              </a:ln>
              <a:solidFill>
                <a:srgbClr val="FF0000"/>
              </a:solidFill>
              <a:effectLst/>
              <a:uLnTx/>
              <a:uFillTx/>
              <a:latin typeface="Calibri" panose="020F0502020204030204"/>
              <a:ea typeface="宋体" panose="02010600030101010101" pitchFamily="2" charset="-122"/>
            </a:endParaRPr>
          </a:p>
        </p:txBody>
      </p:sp>
      <p:sp>
        <p:nvSpPr>
          <p:cNvPr id="5" name="AutoShape 13"/>
          <p:cNvSpPr>
            <a:spLocks noChangeArrowheads="1"/>
          </p:cNvSpPr>
          <p:nvPr/>
        </p:nvSpPr>
        <p:spPr bwMode="auto">
          <a:xfrm>
            <a:off x="5529580" y="1003935"/>
            <a:ext cx="4201795" cy="1322705"/>
          </a:xfrm>
          <a:prstGeom prst="wedgeRoundRectCallout">
            <a:avLst>
              <a:gd name="adj1" fmla="val -87887"/>
              <a:gd name="adj2" fmla="val -18746"/>
              <a:gd name="adj3" fmla="val 16667"/>
            </a:avLst>
          </a:prstGeom>
          <a:solidFill>
            <a:srgbClr val="FFFF00"/>
          </a:solidFill>
          <a:ln w="9525">
            <a:solidFill>
              <a:schemeClr val="tx1"/>
            </a:solidFill>
            <a:miter lim="800000"/>
          </a:ln>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mn-cs"/>
              </a:rPr>
              <a:t>    </a:t>
            </a:r>
            <a:r>
              <a:rPr kumimoji="0" lang="en-US" altLang="zh-CN" sz="1600" b="1" i="0" u="none" strike="noStrike" kern="1200" cap="none" spc="0" normalizeH="0" baseline="0" noProof="0" dirty="0">
                <a:ln>
                  <a:noFill/>
                </a:ln>
                <a:solidFill>
                  <a:prstClr val="black"/>
                </a:solidFill>
                <a:effectLst/>
                <a:uLnTx/>
                <a:uFillTx/>
                <a:latin typeface="新宋体" panose="02010609030101010101" pitchFamily="49" charset="-122"/>
                <a:ea typeface="新宋体" panose="02010609030101010101" pitchFamily="49" charset="-122"/>
                <a:cs typeface="+mn-cs"/>
              </a:rPr>
              <a:t>“</a:t>
            </a:r>
            <a:r>
              <a:rPr kumimoji="0" lang="zh-CN" altLang="en-US"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主题</a:t>
            </a:r>
            <a:r>
              <a:rPr kumimoji="0" lang="zh-CN" altLang="en-US" sz="1600" b="1" i="0" u="none" strike="noStrike" kern="1200" cap="none" spc="0" normalizeH="0" baseline="0" noProof="0" dirty="0">
                <a:ln>
                  <a:noFill/>
                </a:ln>
                <a:solidFill>
                  <a:prstClr val="black"/>
                </a:solidFill>
                <a:effectLst/>
                <a:uLnTx/>
                <a:uFillTx/>
                <a:latin typeface="新宋体" panose="02010609030101010101" pitchFamily="49" charset="-122"/>
                <a:ea typeface="新宋体" panose="02010609030101010101" pitchFamily="49" charset="-122"/>
                <a:cs typeface="+mn-cs"/>
              </a:rPr>
              <a:t>”</a:t>
            </a:r>
            <a:r>
              <a:rPr kumimoji="0" lang="zh-CN" altLang="en-US"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字段是</a:t>
            </a:r>
            <a:r>
              <a:rPr kumimoji="0" lang="zh-CN" altLang="zh-CN"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包含一篇文章的所有主题特征</a:t>
            </a:r>
            <a:r>
              <a:rPr kumimoji="0" lang="zh-CN" altLang="zh-CN" sz="1600" b="1" i="0" u="none" strike="noStrike" kern="1200" cap="none" spc="0" normalizeH="0" baseline="0" noProof="0" dirty="0">
                <a:ln>
                  <a:noFill/>
                </a:ln>
                <a:solidFill>
                  <a:prstClr val="black"/>
                </a:solidFill>
                <a:effectLst/>
                <a:uLnTx/>
                <a:uFillTx/>
                <a:latin typeface="新宋体" panose="02010609030101010101" pitchFamily="49" charset="-122"/>
                <a:ea typeface="新宋体" panose="02010609030101010101" pitchFamily="49" charset="-122"/>
                <a:cs typeface="+mn-cs"/>
              </a:rPr>
              <a:t>，</a:t>
            </a:r>
            <a:r>
              <a:rPr kumimoji="0" lang="zh-CN" altLang="zh-CN"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同时在检索过程中嵌入了专业词典、主题词表、中英对照词典、停用词表等工具，并采用关键词截断算法</a:t>
            </a:r>
            <a:r>
              <a:rPr kumimoji="0" lang="zh-CN" altLang="zh-CN" sz="1600" b="1" i="0" u="none" strike="noStrike" kern="1200" cap="none" spc="0" normalizeH="0" baseline="0" noProof="0" dirty="0">
                <a:ln>
                  <a:noFill/>
                </a:ln>
                <a:solidFill>
                  <a:prstClr val="black"/>
                </a:solidFill>
                <a:effectLst/>
                <a:uLnTx/>
                <a:uFillTx/>
                <a:latin typeface="新宋体" panose="02010609030101010101" pitchFamily="49" charset="-122"/>
                <a:ea typeface="新宋体" panose="02010609030101010101" pitchFamily="49" charset="-122"/>
                <a:cs typeface="+mn-cs"/>
              </a:rPr>
              <a:t>，</a:t>
            </a:r>
            <a:r>
              <a:rPr kumimoji="0" lang="zh-CN" altLang="zh-CN"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将低相关或微相关文献进行截断。</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6" name="AutoShape 13"/>
          <p:cNvSpPr>
            <a:spLocks noChangeArrowheads="1"/>
          </p:cNvSpPr>
          <p:nvPr/>
        </p:nvSpPr>
        <p:spPr bwMode="auto">
          <a:xfrm>
            <a:off x="4725035" y="2491105"/>
            <a:ext cx="3036570" cy="1080770"/>
          </a:xfrm>
          <a:prstGeom prst="wedgeRoundRectCallout">
            <a:avLst>
              <a:gd name="adj1" fmla="val -86009"/>
              <a:gd name="adj2" fmla="val -118134"/>
              <a:gd name="adj3" fmla="val 16667"/>
            </a:avLst>
          </a:prstGeom>
          <a:solidFill>
            <a:srgbClr val="FFFF00"/>
          </a:solidFill>
          <a:ln w="9525">
            <a:solidFill>
              <a:srgbClr val="0070C0"/>
            </a:solidFill>
            <a:miter lim="800000"/>
          </a:ln>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zh-CN"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篇关摘检索是指在篇名、关键词、摘要范围内进行检索</a:t>
            </a:r>
            <a:r>
              <a:rPr kumimoji="0" lang="zh-CN" altLang="en-US"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10" name="AutoShape 13"/>
          <p:cNvSpPr>
            <a:spLocks noChangeArrowheads="1"/>
          </p:cNvSpPr>
          <p:nvPr/>
        </p:nvSpPr>
        <p:spPr bwMode="auto">
          <a:xfrm>
            <a:off x="5074920" y="4001770"/>
            <a:ext cx="3413760" cy="1671955"/>
          </a:xfrm>
          <a:prstGeom prst="wedgeRoundRectCallout">
            <a:avLst>
              <a:gd name="adj1" fmla="val -86009"/>
              <a:gd name="adj2" fmla="val -118134"/>
              <a:gd name="adj3" fmla="val 16667"/>
            </a:avLst>
          </a:prstGeom>
          <a:solidFill>
            <a:srgbClr val="FFFF00"/>
          </a:solidFill>
          <a:ln w="9525">
            <a:solidFill>
              <a:srgbClr val="7030A0"/>
            </a:solidFill>
            <a:miter lim="800000"/>
          </a:ln>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zh-CN"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作者为文章中、英文作者</a:t>
            </a:r>
            <a:r>
              <a:rPr kumimoji="0" lang="zh-CN" altLang="en-US" sz="1800" b="1"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a:t>
            </a:r>
            <a:r>
              <a:rPr kumimoji="0" lang="zh-CN" altLang="zh-CN"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有多位作者时</a:t>
            </a:r>
            <a:r>
              <a:rPr kumimoji="0" lang="zh-CN" altLang="zh-CN" sz="1800" b="1"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a:t>
            </a:r>
            <a:r>
              <a:rPr kumimoji="0" lang="zh-CN" altLang="zh-CN"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将排在第一个的作者认定为文献的第一责任人。通讯作者指课题的总负责人</a:t>
            </a:r>
            <a:r>
              <a:rPr kumimoji="0" lang="zh-CN" altLang="zh-CN" sz="1800" b="1" i="0" u="none" strike="noStrike" kern="1200" cap="none" spc="0" normalizeH="0" baseline="0" noProof="0" dirty="0">
                <a:ln>
                  <a:noFill/>
                </a:ln>
                <a:solidFill>
                  <a:prstClr val="black"/>
                </a:solidFill>
                <a:effectLst/>
                <a:uLnTx/>
                <a:uFillTx/>
                <a:latin typeface="华文仿宋" panose="02010600040101010101" pitchFamily="2" charset="-122"/>
                <a:ea typeface="华文仿宋" panose="02010600040101010101" pitchFamily="2" charset="-122"/>
                <a:cs typeface="+mn-cs"/>
              </a:rPr>
              <a:t>，</a:t>
            </a:r>
            <a:r>
              <a:rPr kumimoji="0" lang="zh-CN" altLang="zh-CN"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也是文章和研究材料的联系人。</a:t>
            </a:r>
            <a:endParaRPr kumimoji="0" lang="zh-CN" altLang="en-US" sz="1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800">
        <p:diamond/>
      </p:transition>
    </mc:Choice>
    <mc:Fallback>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5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1" nodeType="clickEffect">
                                  <p:stCondLst>
                                    <p:cond delay="0"/>
                                  </p:stCondLst>
                                  <p:childTnLst>
                                    <p:animEffect transition="out" filter="randombar(horizontal)">
                                      <p:cBhvr>
                                        <p:cTn id="16" dur="10"/>
                                        <p:tgtEl>
                                          <p:spTgt spid="5"/>
                                        </p:tgtEl>
                                      </p:cBhvr>
                                    </p:animEffect>
                                    <p:set>
                                      <p:cBhvr>
                                        <p:cTn id="17" dur="1" fill="hold">
                                          <p:stCondLst>
                                            <p:cond delay="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249"/>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2" presetClass="exit" presetSubtype="4" fill="hold" grpId="1" nodeType="clickEffect">
                                  <p:stCondLst>
                                    <p:cond delay="0"/>
                                  </p:stCondLst>
                                  <p:childTnLst>
                                    <p:anim calcmode="lin" valueType="num">
                                      <p:cBhvr additive="base">
                                        <p:cTn id="25" dur="250"/>
                                        <p:tgtEl>
                                          <p:spTgt spid="6"/>
                                        </p:tgtEl>
                                        <p:attrNameLst>
                                          <p:attrName>ppt_x</p:attrName>
                                        </p:attrNameLst>
                                      </p:cBhvr>
                                      <p:tavLst>
                                        <p:tav tm="0">
                                          <p:val>
                                            <p:strVal val="ppt_x"/>
                                          </p:val>
                                        </p:tav>
                                        <p:tav tm="100000">
                                          <p:val>
                                            <p:strVal val="ppt_x"/>
                                          </p:val>
                                        </p:tav>
                                      </p:tavLst>
                                    </p:anim>
                                    <p:anim calcmode="lin" valueType="num">
                                      <p:cBhvr additive="base">
                                        <p:cTn id="26" dur="250"/>
                                        <p:tgtEl>
                                          <p:spTgt spid="6"/>
                                        </p:tgtEl>
                                        <p:attrNameLst>
                                          <p:attrName>ppt_y</p:attrName>
                                        </p:attrNameLst>
                                      </p:cBhvr>
                                      <p:tavLst>
                                        <p:tav tm="0">
                                          <p:val>
                                            <p:strVal val="ppt_y"/>
                                          </p:val>
                                        </p:tav>
                                        <p:tav tm="100000">
                                          <p:val>
                                            <p:strVal val="1+ppt_h/2"/>
                                          </p:val>
                                        </p:tav>
                                      </p:tavLst>
                                    </p:anim>
                                    <p:set>
                                      <p:cBhvr>
                                        <p:cTn id="27" dur="1" fill="hold">
                                          <p:stCondLst>
                                            <p:cond delay="249"/>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249"/>
                                          </p:stCondLst>
                                        </p:cTn>
                                        <p:tgtEl>
                                          <p:spTgt spid="10"/>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250"/>
                                        <p:tgtEl>
                                          <p:spTgt spid="10"/>
                                        </p:tgtEl>
                                      </p:cBhvr>
                                    </p:animEffect>
                                    <p:set>
                                      <p:cBhvr>
                                        <p:cTn id="36" dur="1" fill="hold">
                                          <p:stCondLst>
                                            <p:cond delay="24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bldLvl="0" animBg="1"/>
      <p:bldP spid="6" grpId="0" bldLvl="0" animBg="1"/>
      <p:bldP spid="6" grpId="1" bldLvl="0" animBg="1"/>
      <p:bldP spid="10" grpId="0" bldLvl="0" animBg="1"/>
      <p:bldP spid="10" grpId="1"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85886" y="1634531"/>
            <a:ext cx="8235263" cy="1052166"/>
          </a:xfrm>
        </p:spPr>
        <p:txBody>
          <a:bodyPr>
            <a:normAutofit/>
          </a:bodyPr>
          <a:lstStyle/>
          <a:p>
            <a:pPr marL="0" indent="0">
              <a:buNone/>
            </a:pPr>
            <a:r>
              <a:rPr lang="zh-CN" altLang="en-US" sz="2400" b="1" dirty="0">
                <a:latin typeface="微软雅黑" panose="020B0503020204020204" charset="-122"/>
                <a:ea typeface="微软雅黑" panose="020B0503020204020204" charset="-122"/>
              </a:rPr>
              <a:t> </a:t>
            </a:r>
            <a:r>
              <a:rPr lang="en-US" altLang="zh-CN" sz="2400" b="1" dirty="0">
                <a:latin typeface="微软雅黑" panose="020B0503020204020204" charset="-122"/>
                <a:ea typeface="微软雅黑" panose="020B0503020204020204" charset="-122"/>
              </a:rPr>
              <a:t>  </a:t>
            </a:r>
            <a:r>
              <a:rPr lang="zh-CN" altLang="en-US" sz="2400" b="1" dirty="0">
                <a:latin typeface="微软雅黑" panose="020B0503020204020204" charset="-122"/>
                <a:ea typeface="微软雅黑" panose="020B0503020204020204" charset="-122"/>
              </a:rPr>
              <a:t>根据输入的检索词自动提示，主题词智能提示、作者引导、基金引导、文献来源引导等。</a:t>
            </a:r>
            <a:endParaRPr lang="zh-CN" altLang="en-US" sz="2400" b="1" dirty="0">
              <a:latin typeface="微软雅黑" panose="020B0503020204020204" charset="-122"/>
              <a:ea typeface="微软雅黑" panose="020B0503020204020204" charset="-122"/>
            </a:endParaRPr>
          </a:p>
        </p:txBody>
      </p:sp>
      <p:sp>
        <p:nvSpPr>
          <p:cNvPr id="4" name="TextBox 6"/>
          <p:cNvSpPr txBox="1"/>
          <p:nvPr/>
        </p:nvSpPr>
        <p:spPr>
          <a:xfrm>
            <a:off x="2267979" y="1053250"/>
            <a:ext cx="4116722" cy="39878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R="0" lvl="0" indent="0" fontAlgn="auto">
              <a:lnSpc>
                <a:spcPct val="100000"/>
              </a:lnSpc>
              <a:spcBef>
                <a:spcPts val="0"/>
              </a:spcBef>
              <a:spcAft>
                <a:spcPts val="0"/>
              </a:spcAft>
              <a:buClrTx/>
              <a:buSzTx/>
              <a:buFontTx/>
              <a:buNone/>
              <a:defRPr/>
            </a:pPr>
            <a:r>
              <a:rPr lang="en-US" sz="2000" b="1" dirty="0">
                <a:solidFill>
                  <a:srgbClr val="FF0000"/>
                </a:solidFill>
                <a:latin typeface="微软雅黑" panose="020B0503020204020204" charset="-122"/>
                <a:ea typeface="微软雅黑" panose="020B0503020204020204" charset="-122"/>
              </a:rPr>
              <a:t>3.</a:t>
            </a:r>
            <a:r>
              <a:rPr lang="zh-CN" altLang="en-US" sz="2000" b="1" dirty="0">
                <a:solidFill>
                  <a:srgbClr val="FF0000"/>
                </a:solidFill>
                <a:latin typeface="微软雅黑" panose="020B0503020204020204" charset="-122"/>
                <a:ea typeface="微软雅黑" panose="020B0503020204020204" charset="-122"/>
                <a:sym typeface="+mn-ea"/>
              </a:rPr>
              <a:t>检索推荐</a:t>
            </a:r>
            <a:r>
              <a:rPr lang="en-US" altLang="zh-CN" sz="2000" b="1" dirty="0">
                <a:solidFill>
                  <a:srgbClr val="FF0000"/>
                </a:solidFill>
                <a:latin typeface="微软雅黑" panose="020B0503020204020204" charset="-122"/>
                <a:ea typeface="微软雅黑" panose="020B0503020204020204" charset="-122"/>
                <a:sym typeface="+mn-ea"/>
              </a:rPr>
              <a:t>/</a:t>
            </a:r>
            <a:r>
              <a:rPr lang="zh-CN" altLang="en-US" sz="2000" b="1" dirty="0">
                <a:solidFill>
                  <a:srgbClr val="FF0000"/>
                </a:solidFill>
                <a:latin typeface="微软雅黑" panose="020B0503020204020204" charset="-122"/>
                <a:ea typeface="微软雅黑" panose="020B0503020204020204" charset="-122"/>
                <a:sym typeface="+mn-ea"/>
              </a:rPr>
              <a:t>引导功能</a:t>
            </a:r>
            <a:endParaRPr lang="zh-CN" altLang="en-US" sz="2000" b="1" dirty="0">
              <a:solidFill>
                <a:srgbClr val="FF0000"/>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1"/>
          <a:stretch>
            <a:fillRect/>
          </a:stretch>
        </p:blipFill>
        <p:spPr>
          <a:xfrm>
            <a:off x="2123922" y="2867868"/>
            <a:ext cx="8097227" cy="3652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p:nvPr/>
        </p:nvSpPr>
        <p:spPr>
          <a:xfrm>
            <a:off x="2268220" y="1651000"/>
            <a:ext cx="7616190" cy="2580640"/>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支持使用运算符*、</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进行同一检索项内多个检索词的组合运算。</a:t>
            </a:r>
            <a:r>
              <a:rPr lang="zh-CN" altLang="en-US" sz="2400" b="1" dirty="0">
                <a:solidFill>
                  <a:prstClr val="black"/>
                </a:solidFill>
                <a:latin typeface="微软雅黑" panose="020B0503020204020204" charset="-122"/>
                <a:ea typeface="微软雅黑" panose="020B0503020204020204" charset="-122"/>
              </a:rPr>
              <a:t>输入运算符</a:t>
            </a:r>
            <a:r>
              <a:rPr lang="zh-CN" altLang="en-US" sz="2400" b="1" dirty="0">
                <a:solidFill>
                  <a:srgbClr val="FF0000"/>
                </a:solidFill>
                <a:latin typeface="微软雅黑" panose="020B0503020204020204" charset="-122"/>
                <a:ea typeface="微软雅黑" panose="020B0503020204020204" charset="-122"/>
              </a:rPr>
              <a:t>*</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srgbClr val="FF0000"/>
                </a:solidFill>
                <a:latin typeface="微软雅黑" panose="020B0503020204020204" charset="-122"/>
                <a:ea typeface="微软雅黑" panose="020B0503020204020204" charset="-122"/>
              </a:rPr>
              <a:t>与</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srgbClr val="FF0000"/>
                </a:solidFill>
                <a:latin typeface="微软雅黑" panose="020B0503020204020204" charset="-122"/>
                <a:ea typeface="微软雅黑" panose="020B0503020204020204" charset="-122"/>
              </a:rPr>
              <a:t>、</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srgbClr val="FF0000"/>
                </a:solidFill>
                <a:latin typeface="微软雅黑" panose="020B0503020204020204" charset="-122"/>
                <a:ea typeface="微软雅黑" panose="020B0503020204020204" charset="-122"/>
              </a:rPr>
              <a:t>或</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srgbClr val="FF0000"/>
                </a:solidFill>
                <a:latin typeface="微软雅黑" panose="020B0503020204020204" charset="-122"/>
                <a:ea typeface="微软雅黑" panose="020B0503020204020204" charset="-122"/>
              </a:rPr>
              <a:t>、</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srgbClr val="FF0000"/>
                </a:solidFill>
                <a:latin typeface="微软雅黑" panose="020B0503020204020204" charset="-122"/>
                <a:ea typeface="微软雅黑" panose="020B0503020204020204" charset="-122"/>
              </a:rPr>
              <a:t>非</a:t>
            </a:r>
            <a:r>
              <a:rPr lang="en-US" altLang="zh-CN" sz="2400" b="1" dirty="0">
                <a:solidFill>
                  <a:srgbClr val="FF0000"/>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时，前后要空一个字节，优先级需用英文半角括号确定。特殊字符用英文半角单</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双引号引起来</a:t>
            </a:r>
            <a:endParaRPr lang="en-US" altLang="zh-CN" sz="2400" b="1" dirty="0">
              <a:solidFill>
                <a:prstClr val="black"/>
              </a:solidFill>
              <a:latin typeface="微软雅黑" panose="020B0503020204020204" charset="-122"/>
              <a:ea typeface="微软雅黑" panose="020B0503020204020204" charset="-122"/>
            </a:endParaRPr>
          </a:p>
          <a:p>
            <a:pPr marL="0" lvl="0" indent="0">
              <a:lnSpc>
                <a:spcPct val="150000"/>
              </a:lnSpc>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rPr>
              <a:t>如：（人工智能</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rPr>
              <a:t>机器学习）</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rPr>
              <a:t>* </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rPr>
              <a:t>综述</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a:off x="1663702" y="4722204"/>
            <a:ext cx="8477078" cy="1324209"/>
          </a:xfrm>
          <a:prstGeom prst="rect">
            <a:avLst/>
          </a:prstGeom>
        </p:spPr>
      </p:pic>
      <p:sp>
        <p:nvSpPr>
          <p:cNvPr id="4" name="TextBox 6"/>
          <p:cNvSpPr txBox="1"/>
          <p:nvPr/>
        </p:nvSpPr>
        <p:spPr>
          <a:xfrm>
            <a:off x="2267979" y="1053250"/>
            <a:ext cx="4116722" cy="39878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R="0" lvl="0" indent="0" fontAlgn="auto">
              <a:lnSpc>
                <a:spcPct val="100000"/>
              </a:lnSpc>
              <a:spcBef>
                <a:spcPts val="0"/>
              </a:spcBef>
              <a:spcAft>
                <a:spcPts val="0"/>
              </a:spcAft>
              <a:buClrTx/>
              <a:buSzTx/>
              <a:buFontTx/>
              <a:buNone/>
              <a:defRPr/>
            </a:pPr>
            <a:r>
              <a:rPr lang="en-US" sz="2000" b="1" dirty="0">
                <a:solidFill>
                  <a:srgbClr val="FF0000"/>
                </a:solidFill>
                <a:latin typeface="微软雅黑" panose="020B0503020204020204" charset="-122"/>
                <a:ea typeface="微软雅黑" panose="020B0503020204020204" charset="-122"/>
              </a:rPr>
              <a:t>4.</a:t>
            </a:r>
            <a:r>
              <a:rPr lang="zh-CN" altLang="en-US" sz="2000" b="1" dirty="0">
                <a:solidFill>
                  <a:srgbClr val="FF0000"/>
                </a:solidFill>
                <a:latin typeface="微软雅黑" panose="020B0503020204020204" charset="-122"/>
                <a:ea typeface="微软雅黑" panose="020B0503020204020204" charset="-122"/>
                <a:sym typeface="+mn-ea"/>
              </a:rPr>
              <a:t>同字段组合运算</a:t>
            </a:r>
            <a:endParaRPr lang="zh-CN" altLang="en-US" sz="2000" b="1" dirty="0">
              <a:solidFill>
                <a:srgbClr val="FF0000"/>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523999" y="825623"/>
            <a:ext cx="9144000" cy="5958648"/>
          </a:xfrm>
          <a:prstGeom prst="rect">
            <a:avLst/>
          </a:prstGeom>
        </p:spPr>
      </p:pic>
      <p:sp>
        <p:nvSpPr>
          <p:cNvPr id="7" name="矩形 6"/>
          <p:cNvSpPr/>
          <p:nvPr/>
        </p:nvSpPr>
        <p:spPr>
          <a:xfrm>
            <a:off x="9434004" y="1633491"/>
            <a:ext cx="683580" cy="26633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p:cNvCxnSpPr/>
          <p:nvPr/>
        </p:nvCxnSpPr>
        <p:spPr>
          <a:xfrm>
            <a:off x="8661647" y="1322773"/>
            <a:ext cx="772357" cy="310718"/>
          </a:xfrm>
          <a:prstGeom prst="straightConnector1">
            <a:avLst/>
          </a:prstGeom>
          <a:ln w="28575">
            <a:solidFill>
              <a:srgbClr val="FF0000"/>
            </a:solidFill>
            <a:tailEnd type="triangle"/>
          </a:ln>
        </p:spPr>
        <p:style>
          <a:lnRef idx="1">
            <a:schemeClr val="accent5"/>
          </a:lnRef>
          <a:fillRef idx="0">
            <a:schemeClr val="accent5"/>
          </a:fillRef>
          <a:effectRef idx="0">
            <a:schemeClr val="accent5"/>
          </a:effectRef>
          <a:fontRef idx="minor">
            <a:schemeClr val="tx1"/>
          </a:fontRef>
        </p:style>
      </p:cxnSp>
      <p:sp>
        <p:nvSpPr>
          <p:cNvPr id="11" name="矩形 10"/>
          <p:cNvSpPr/>
          <p:nvPr/>
        </p:nvSpPr>
        <p:spPr>
          <a:xfrm>
            <a:off x="4802304" y="1258825"/>
            <a:ext cx="3877310" cy="337185"/>
          </a:xfrm>
          <a:prstGeom prst="rect">
            <a:avLst/>
          </a:prstGeom>
          <a:solidFill>
            <a:schemeClr val="bg1"/>
          </a:solidFill>
          <a:ln>
            <a:solidFill>
              <a:srgbClr val="FF0000"/>
            </a:solidFill>
          </a:ln>
        </p:spPr>
        <p:txBody>
          <a:bodyPr wrap="none">
            <a:spAutoFit/>
          </a:bodyPr>
          <a:lstStyle/>
          <a:p>
            <a:r>
              <a:rPr lang="zh-CN" altLang="zh-CN" sz="1600" b="1" kern="0" spc="15" dirty="0">
                <a:solidFill>
                  <a:srgbClr val="000000"/>
                </a:solidFill>
                <a:ea typeface="微软雅黑" panose="020B0503020204020204" charset="-122"/>
                <a:cs typeface="宋体" panose="02010600030101010101" pitchFamily="2" charset="-122"/>
              </a:rPr>
              <a:t>在首页点击</a:t>
            </a:r>
            <a:r>
              <a:rPr lang="zh-CN" altLang="zh-CN" sz="1600" b="1" kern="0" spc="15" dirty="0">
                <a:solidFill>
                  <a:srgbClr val="000000"/>
                </a:solidFill>
                <a:latin typeface="新宋体" panose="02010609030101010101" pitchFamily="49" charset="-122"/>
                <a:ea typeface="新宋体" panose="02010609030101010101" pitchFamily="49" charset="-122"/>
                <a:cs typeface="宋体" panose="02010600030101010101" pitchFamily="2" charset="-122"/>
              </a:rPr>
              <a:t>“</a:t>
            </a:r>
            <a:r>
              <a:rPr lang="zh-CN" altLang="zh-CN" sz="1600" b="1" kern="0" spc="15" dirty="0">
                <a:solidFill>
                  <a:srgbClr val="000000"/>
                </a:solidFill>
                <a:ea typeface="微软雅黑" panose="020B0503020204020204" charset="-122"/>
                <a:cs typeface="宋体" panose="02010600030101010101" pitchFamily="2" charset="-122"/>
              </a:rPr>
              <a:t>高级检索</a:t>
            </a:r>
            <a:r>
              <a:rPr lang="zh-CN" altLang="zh-CN" sz="1600" b="1" kern="0" spc="15" dirty="0">
                <a:solidFill>
                  <a:srgbClr val="000000"/>
                </a:solidFill>
                <a:latin typeface="新宋体" panose="02010609030101010101" pitchFamily="49" charset="-122"/>
                <a:ea typeface="新宋体" panose="02010609030101010101" pitchFamily="49" charset="-122"/>
                <a:cs typeface="宋体" panose="02010600030101010101" pitchFamily="2" charset="-122"/>
              </a:rPr>
              <a:t>”</a:t>
            </a:r>
            <a:r>
              <a:rPr lang="zh-CN" altLang="zh-CN" sz="1600" b="1" kern="0" spc="15" dirty="0">
                <a:solidFill>
                  <a:srgbClr val="000000"/>
                </a:solidFill>
                <a:ea typeface="微软雅黑" panose="020B0503020204020204" charset="-122"/>
                <a:cs typeface="宋体" panose="02010600030101010101" pitchFamily="2" charset="-122"/>
              </a:rPr>
              <a:t>进入高级检索页</a:t>
            </a:r>
            <a:endParaRPr lang="zh-CN" altLang="en-US" sz="1600" b="1" dirty="0"/>
          </a:p>
        </p:txBody>
      </p:sp>
      <p:sp>
        <p:nvSpPr>
          <p:cNvPr id="2" name="TextBox 6"/>
          <p:cNvSpPr txBox="1"/>
          <p:nvPr/>
        </p:nvSpPr>
        <p:spPr>
          <a:xfrm>
            <a:off x="2042652" y="278833"/>
            <a:ext cx="3670955" cy="4603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38" normalizeH="0" baseline="0"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cs typeface="+mn-cs"/>
              </a:rPr>
              <a:t>（二）高级检索</a:t>
            </a:r>
            <a:endParaRPr kumimoji="0" lang="zh-CN" altLang="en-US" sz="2400" b="1" i="0" u="none" strike="noStrike" kern="1200" cap="none" spc="38" normalizeH="0" baseline="0"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Calibri" panose="020F0502020204030204"/>
              <a:ea typeface="宋体" panose="02010600030101010101" pitchFamily="2" charset="-122"/>
              <a:cs typeface="+mn-cs"/>
            </a:endParaRPr>
          </a:p>
        </p:txBody>
      </p:sp>
    </p:spTree>
  </p:cSld>
  <p:clrMapOvr>
    <a:masterClrMapping/>
  </p:clrMapOvr>
  <p:transition>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r="1951" b="7334"/>
          <a:stretch>
            <a:fillRect/>
          </a:stretch>
        </p:blipFill>
        <p:spPr>
          <a:xfrm>
            <a:off x="1613217" y="1253559"/>
            <a:ext cx="8965565" cy="5528310"/>
          </a:xfrm>
          <a:prstGeom prst="rect">
            <a:avLst/>
          </a:prstGeom>
        </p:spPr>
      </p:pic>
      <p:sp>
        <p:nvSpPr>
          <p:cNvPr id="5" name="圆角矩形 15"/>
          <p:cNvSpPr/>
          <p:nvPr/>
        </p:nvSpPr>
        <p:spPr>
          <a:xfrm>
            <a:off x="1634971" y="3013863"/>
            <a:ext cx="958788" cy="2300139"/>
          </a:xfrm>
          <a:prstGeom prst="round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6" name="TextBox 28"/>
          <p:cNvSpPr txBox="1"/>
          <p:nvPr/>
        </p:nvSpPr>
        <p:spPr>
          <a:xfrm>
            <a:off x="2654074" y="3088894"/>
            <a:ext cx="551815" cy="2150076"/>
          </a:xfrm>
          <a:prstGeom prst="rect">
            <a:avLst/>
          </a:prstGeom>
          <a:solidFill>
            <a:schemeClr val="bg1"/>
          </a:solidFill>
        </p:spPr>
        <p:style>
          <a:lnRef idx="0">
            <a:schemeClr val="accent3"/>
          </a:lnRef>
          <a:fillRef idx="3">
            <a:schemeClr val="accent3"/>
          </a:fillRef>
          <a:effectRef idx="3">
            <a:schemeClr val="accent3"/>
          </a:effectRef>
          <a:fontRef idx="minor">
            <a:schemeClr val="lt1"/>
          </a:fontRef>
        </p:style>
        <p:txBody>
          <a:bodyPr vert="eaVert" wrap="square" rtlCol="0">
            <a:spAutoFit/>
          </a:bodyPr>
          <a:lstStyle/>
          <a:p>
            <a:r>
              <a:rPr lang="zh-CN" altLang="en-US" sz="2400" b="1" spc="38" dirty="0">
                <a:ln w="11430"/>
                <a:solidFill>
                  <a:schemeClr val="tx1"/>
                </a:solidFill>
                <a:latin typeface="微软雅黑" panose="020B0503020204020204" charset="-122"/>
                <a:ea typeface="微软雅黑" panose="020B0503020204020204" charset="-122"/>
              </a:rPr>
              <a:t>文献分类目录</a:t>
            </a:r>
            <a:endParaRPr lang="zh-CN" altLang="en-US" sz="2400" b="1" spc="38" dirty="0">
              <a:ln w="11430"/>
              <a:solidFill>
                <a:schemeClr val="tx1"/>
              </a:solidFill>
              <a:latin typeface="微软雅黑" panose="020B0503020204020204" charset="-122"/>
              <a:ea typeface="微软雅黑" panose="020B0503020204020204" charset="-122"/>
            </a:endParaRPr>
          </a:p>
        </p:txBody>
      </p:sp>
      <p:grpSp>
        <p:nvGrpSpPr>
          <p:cNvPr id="7" name="组合 6"/>
          <p:cNvGrpSpPr/>
          <p:nvPr/>
        </p:nvGrpSpPr>
        <p:grpSpPr>
          <a:xfrm>
            <a:off x="3264022" y="2227063"/>
            <a:ext cx="5014075" cy="3355759"/>
            <a:chOff x="3075987" y="1430928"/>
            <a:chExt cx="8994058" cy="3400853"/>
          </a:xfrm>
        </p:grpSpPr>
        <p:sp>
          <p:nvSpPr>
            <p:cNvPr id="8" name="圆角矩形 10"/>
            <p:cNvSpPr/>
            <p:nvPr/>
          </p:nvSpPr>
          <p:spPr>
            <a:xfrm>
              <a:off x="3075987" y="1430928"/>
              <a:ext cx="8994058" cy="3400853"/>
            </a:xfrm>
            <a:prstGeom prst="round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9" name="TextBox 12"/>
            <p:cNvSpPr txBox="1"/>
            <p:nvPr/>
          </p:nvSpPr>
          <p:spPr>
            <a:xfrm>
              <a:off x="7089243" y="2228300"/>
              <a:ext cx="3238817" cy="466561"/>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文献检索区</a:t>
              </a:r>
              <a:endParaRPr lang="zh-CN" altLang="en-US" sz="2400" b="1" spc="38" dirty="0">
                <a:ln w="11430"/>
                <a:solidFill>
                  <a:schemeClr val="tx1"/>
                </a:solidFill>
                <a:latin typeface="微软雅黑" panose="020B0503020204020204" charset="-122"/>
                <a:ea typeface="微软雅黑" panose="020B0503020204020204" charset="-122"/>
              </a:endParaRPr>
            </a:p>
          </p:txBody>
        </p:sp>
      </p:grpSp>
      <p:sp>
        <p:nvSpPr>
          <p:cNvPr id="13" name="AutoShape 8"/>
          <p:cNvSpPr>
            <a:spLocks noChangeArrowheads="1"/>
          </p:cNvSpPr>
          <p:nvPr/>
        </p:nvSpPr>
        <p:spPr bwMode="auto">
          <a:xfrm>
            <a:off x="1778114" y="5261250"/>
            <a:ext cx="1342766" cy="612327"/>
          </a:xfrm>
          <a:prstGeom prst="wedgeRoundRectCallout">
            <a:avLst>
              <a:gd name="adj1" fmla="val -31594"/>
              <a:gd name="adj2" fmla="val -140105"/>
              <a:gd name="adj3" fmla="val 16667"/>
            </a:avLst>
          </a:prstGeom>
          <a:solidFill>
            <a:schemeClr val="bg1"/>
          </a:solidFill>
          <a:ln w="12700">
            <a:solidFill>
              <a:schemeClr val="tx1"/>
            </a:solidFill>
            <a:miter lim="800000"/>
          </a:ln>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dirty="0">
                <a:solidFill>
                  <a:srgbClr val="FF0000"/>
                </a:solidFill>
                <a:latin typeface="Times New Roman" panose="02020603050405020304" pitchFamily="18" charset="0"/>
                <a:cs typeface="Times New Roman" panose="02020603050405020304" pitchFamily="18" charset="0"/>
              </a:rPr>
              <a:t>10</a:t>
            </a:r>
            <a:r>
              <a:rPr lang="zh-CN" altLang="en-US" b="1" dirty="0">
                <a:solidFill>
                  <a:srgbClr val="FF0000"/>
                </a:solidFill>
                <a:latin typeface="Times New Roman" panose="02020603050405020304" pitchFamily="18" charset="0"/>
                <a:cs typeface="Times New Roman" panose="02020603050405020304" pitchFamily="18" charset="0"/>
              </a:rPr>
              <a:t>大专辑、</a:t>
            </a:r>
            <a:r>
              <a:rPr lang="en-US" altLang="zh-CN" b="1" dirty="0">
                <a:solidFill>
                  <a:srgbClr val="FF0000"/>
                </a:solidFill>
                <a:latin typeface="Times New Roman" panose="02020603050405020304" pitchFamily="18" charset="0"/>
                <a:cs typeface="Times New Roman" panose="02020603050405020304" pitchFamily="18" charset="0"/>
              </a:rPr>
              <a:t>168</a:t>
            </a:r>
            <a:r>
              <a:rPr lang="zh-CN" altLang="en-US" b="1" dirty="0">
                <a:solidFill>
                  <a:srgbClr val="FF0000"/>
                </a:solidFill>
                <a:latin typeface="Times New Roman" panose="02020603050405020304" pitchFamily="18" charset="0"/>
                <a:cs typeface="Times New Roman" panose="02020603050405020304" pitchFamily="18" charset="0"/>
              </a:rPr>
              <a:t>个专题</a:t>
            </a:r>
            <a:endParaRPr lang="zh-CN" altLang="en-US" b="1" dirty="0">
              <a:solidFill>
                <a:srgbClr val="FF0000"/>
              </a:solidFill>
              <a:latin typeface="Times New Roman" panose="02020603050405020304" pitchFamily="18" charset="0"/>
              <a:cs typeface="Times New Roman" panose="02020603050405020304" pitchFamily="18" charset="0"/>
            </a:endParaRPr>
          </a:p>
        </p:txBody>
      </p:sp>
      <p:sp>
        <p:nvSpPr>
          <p:cNvPr id="14" name="矩形 13"/>
          <p:cNvSpPr/>
          <p:nvPr/>
        </p:nvSpPr>
        <p:spPr>
          <a:xfrm>
            <a:off x="3542271" y="1220800"/>
            <a:ext cx="5714618" cy="398780"/>
          </a:xfrm>
          <a:prstGeom prst="rect">
            <a:avLst/>
          </a:prstGeom>
          <a:solidFill>
            <a:schemeClr val="bg1"/>
          </a:solidFill>
          <a:ln>
            <a:noFill/>
          </a:ln>
        </p:spPr>
        <p:txBody>
          <a:bodyPr wrap="square">
            <a:spAutoFit/>
          </a:bodyPr>
          <a:lstStyle/>
          <a:p>
            <a:r>
              <a:rPr lang="zh-CN" altLang="zh-CN" sz="2000" b="1" kern="0" spc="15" dirty="0">
                <a:solidFill>
                  <a:srgbClr val="C00000"/>
                </a:solidFill>
                <a:latin typeface="微软雅黑" panose="020B0503020204020204" charset="-122"/>
                <a:ea typeface="微软雅黑" panose="020B0503020204020204" charset="-122"/>
                <a:cs typeface="宋体" panose="02010600030101010101" pitchFamily="2" charset="-122"/>
              </a:rPr>
              <a:t>高级检索、专业检索、作者发文检索、句子检索</a:t>
            </a:r>
            <a:r>
              <a:rPr lang="zh-CN" altLang="en-US" sz="2000" b="1" kern="0" spc="15" dirty="0">
                <a:solidFill>
                  <a:srgbClr val="C00000"/>
                </a:solidFill>
                <a:latin typeface="微软雅黑" panose="020B0503020204020204" charset="-122"/>
                <a:ea typeface="微软雅黑" panose="020B0503020204020204" charset="-122"/>
                <a:cs typeface="宋体" panose="02010600030101010101" pitchFamily="2" charset="-122"/>
              </a:rPr>
              <a:t>。</a:t>
            </a:r>
            <a:endParaRPr lang="zh-CN" altLang="en-US" sz="2000" b="1" dirty="0">
              <a:solidFill>
                <a:srgbClr val="C00000"/>
              </a:solidFill>
              <a:latin typeface="微软雅黑" panose="020B0503020204020204" charset="-122"/>
              <a:ea typeface="微软雅黑" panose="020B0503020204020204" charset="-122"/>
            </a:endParaRPr>
          </a:p>
        </p:txBody>
      </p:sp>
      <p:cxnSp>
        <p:nvCxnSpPr>
          <p:cNvPr id="15" name="直接箭头连接符 14"/>
          <p:cNvCxnSpPr/>
          <p:nvPr/>
        </p:nvCxnSpPr>
        <p:spPr>
          <a:xfrm>
            <a:off x="6709009" y="1647471"/>
            <a:ext cx="354227" cy="211195"/>
          </a:xfrm>
          <a:prstGeom prst="straightConnector1">
            <a:avLst/>
          </a:prstGeom>
          <a:ln w="19050">
            <a:solidFill>
              <a:srgbClr val="FF0000"/>
            </a:solidFill>
            <a:tailEnd type="triangle"/>
          </a:ln>
        </p:spPr>
        <p:style>
          <a:lnRef idx="1">
            <a:schemeClr val="accent5"/>
          </a:lnRef>
          <a:fillRef idx="0">
            <a:schemeClr val="accent5"/>
          </a:fillRef>
          <a:effectRef idx="0">
            <a:schemeClr val="accent5"/>
          </a:effectRef>
          <a:fontRef idx="minor">
            <a:schemeClr val="tx1"/>
          </a:fontRef>
        </p:style>
      </p:cxnSp>
      <p:sp>
        <p:nvSpPr>
          <p:cNvPr id="11" name="矩形 10"/>
          <p:cNvSpPr/>
          <p:nvPr/>
        </p:nvSpPr>
        <p:spPr>
          <a:xfrm>
            <a:off x="-94593" y="-80811"/>
            <a:ext cx="12192000" cy="1312090"/>
          </a:xfrm>
          <a:prstGeom prst="rect">
            <a:avLst/>
          </a:prstGeom>
          <a:solidFill>
            <a:schemeClr val="bg1"/>
          </a:solid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50000"/>
              </a:lnSpc>
              <a:spcAft>
                <a:spcPts val="0"/>
              </a:spcAft>
            </a:pPr>
            <a:r>
              <a:rPr lang="zh-CN" altLang="zh-CN" sz="2800" b="1" kern="0" spc="15" dirty="0">
                <a:solidFill>
                  <a:srgbClr val="C00000"/>
                </a:solidFill>
                <a:latin typeface="等线" panose="02010600030101010101" pitchFamily="2" charset="-122"/>
                <a:ea typeface="微软雅黑" panose="020B0503020204020204" charset="-122"/>
                <a:cs typeface="宋体" panose="02010600030101010101" pitchFamily="2" charset="-122"/>
              </a:rPr>
              <a:t>高级检索支持多字段逻辑组合。多字段组合检索的运算优先级</a:t>
            </a:r>
            <a:r>
              <a:rPr lang="zh-CN" altLang="zh-CN" sz="2800" b="1" kern="0" spc="15" dirty="0">
                <a:solidFill>
                  <a:srgbClr val="C00000"/>
                </a:solidFill>
                <a:latin typeface="新宋体" panose="02010609030101010101" pitchFamily="49" charset="-122"/>
                <a:ea typeface="新宋体" panose="02010609030101010101" pitchFamily="49" charset="-122"/>
                <a:cs typeface="宋体" panose="02010600030101010101" pitchFamily="2" charset="-122"/>
              </a:rPr>
              <a:t>，</a:t>
            </a:r>
            <a:r>
              <a:rPr lang="zh-CN" altLang="zh-CN" sz="2800" b="1" kern="0" spc="15" dirty="0">
                <a:solidFill>
                  <a:srgbClr val="C00000"/>
                </a:solidFill>
                <a:latin typeface="等线" panose="02010600030101010101" pitchFamily="2" charset="-122"/>
                <a:ea typeface="微软雅黑" panose="020B0503020204020204" charset="-122"/>
                <a:cs typeface="宋体" panose="02010600030101010101" pitchFamily="2" charset="-122"/>
              </a:rPr>
              <a:t>按从上到下的顺序依次进行。</a:t>
            </a:r>
            <a:endParaRPr lang="zh-CN" altLang="zh-CN" sz="2800" b="1" kern="100" dirty="0">
              <a:solidFill>
                <a:srgbClr val="C00000"/>
              </a:solidFill>
              <a:latin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250" fill="hold"/>
                                        <p:tgtEl>
                                          <p:spTgt spid="13"/>
                                        </p:tgtEl>
                                        <p:attrNameLst>
                                          <p:attrName>ppt_x</p:attrName>
                                        </p:attrNameLst>
                                      </p:cBhvr>
                                      <p:tavLst>
                                        <p:tav tm="0">
                                          <p:val>
                                            <p:strVal val="#ppt_x"/>
                                          </p:val>
                                        </p:tav>
                                        <p:tav tm="100000">
                                          <p:val>
                                            <p:strVal val="#ppt_x"/>
                                          </p:val>
                                        </p:tav>
                                      </p:tavLst>
                                    </p:anim>
                                    <p:anim calcmode="lin" valueType="num">
                                      <p:cBhvr additive="base">
                                        <p:cTn id="13" dur="25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par>
                                <p:cTn id="18" presetID="1" presetClass="entr" presetSubtype="0" fill="hold" grpId="0" nodeType="withEffect">
                                  <p:stCondLst>
                                    <p:cond delay="0"/>
                                  </p:stCondLst>
                                  <p:childTnLst>
                                    <p:set>
                                      <p:cBhvr>
                                        <p:cTn id="19" dur="1" fill="hold">
                                          <p:stCondLst>
                                            <p:cond delay="249"/>
                                          </p:stCondLst>
                                        </p:cTn>
                                        <p:tgtEl>
                                          <p:spTgt spid="14"/>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24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3" grpId="0" bldLvl="0" animBg="1"/>
      <p:bldP spid="14"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38400" y="635000"/>
            <a:ext cx="7315200" cy="2143125"/>
          </a:xfrm>
          <a:prstGeom prst="rect">
            <a:avLst/>
          </a:prstGeom>
          <a:noFill/>
        </p:spPr>
        <p:txBody>
          <a:bodyPr vert="horz" wrap="square" rtlCol="0" anchor="ctr" anchorCtr="0">
            <a:noAutofit/>
          </a:bodyPr>
          <a:lstStyle/>
          <a:p>
            <a:r>
              <a:rPr lang="zh-CN" altLang="en-US" sz="3200" dirty="0"/>
              <a:t>中国知网中可以检索到的文献类型包括：</a:t>
            </a:r>
            <a:endParaRPr lang="zh-CN" altLang="en-US" sz="40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custDataLst>
              <p:tags r:id="rId2"/>
            </p:custDataLst>
          </p:nvPr>
        </p:nvSpPr>
        <p:spPr>
          <a:xfrm>
            <a:off x="3352800" y="27860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学术期刊论文</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custDataLst>
              <p:tags r:id="rId3"/>
            </p:custDataLst>
          </p:nvPr>
        </p:nvSpPr>
        <p:spPr>
          <a:xfrm>
            <a:off x="3352800" y="36433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中国博士</a:t>
            </a:r>
            <a:r>
              <a:rPr lang="en-US" altLang="zh-CN" sz="2600" dirty="0">
                <a:solidFill>
                  <a:srgbClr val="000000"/>
                </a:solidFill>
                <a:latin typeface="微软雅黑" panose="020B0503020204020204" charset="-122"/>
                <a:ea typeface="微软雅黑" panose="020B0503020204020204" charset="-122"/>
                <a:sym typeface="微软雅黑" panose="020B0503020204020204" charset="-122"/>
              </a:rPr>
              <a:t>/</a:t>
            </a:r>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优秀硕士学位论文</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3352800" y="45005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中国重要会议论文</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custDataLst>
              <p:tags r:id="rId5"/>
            </p:custDataLst>
          </p:nvPr>
        </p:nvSpPr>
        <p:spPr>
          <a:xfrm>
            <a:off x="3352800" y="53578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中国重要报纸全文</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0" name="矩形 9"/>
          <p:cNvSpPr>
            <a:spLocks noChangeAspect="1"/>
          </p:cNvSpPr>
          <p:nvPr>
            <p:custDataLst>
              <p:tags r:id="rId6"/>
            </p:custDataLst>
          </p:nvPr>
        </p:nvSpPr>
        <p:spPr>
          <a:xfrm>
            <a:off x="2638425" y="285035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A</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1" name="矩形 10"/>
          <p:cNvSpPr>
            <a:spLocks noChangeAspect="1"/>
          </p:cNvSpPr>
          <p:nvPr>
            <p:custDataLst>
              <p:tags r:id="rId7"/>
            </p:custDataLst>
          </p:nvPr>
        </p:nvSpPr>
        <p:spPr>
          <a:xfrm>
            <a:off x="2638425" y="370760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B</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2" name="矩形 11"/>
          <p:cNvSpPr>
            <a:spLocks noChangeAspect="1"/>
          </p:cNvSpPr>
          <p:nvPr>
            <p:custDataLst>
              <p:tags r:id="rId8"/>
            </p:custDataLst>
          </p:nvPr>
        </p:nvSpPr>
        <p:spPr>
          <a:xfrm>
            <a:off x="2638425" y="456485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C</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a:spLocks noChangeAspect="1"/>
          </p:cNvSpPr>
          <p:nvPr>
            <p:custDataLst>
              <p:tags r:id="rId9"/>
            </p:custDataLst>
          </p:nvPr>
        </p:nvSpPr>
        <p:spPr>
          <a:xfrm>
            <a:off x="2638425" y="542210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D</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4" name="圆角矩形 13"/>
          <p:cNvSpPr/>
          <p:nvPr>
            <p:custDataLst>
              <p:tags r:id="rId10"/>
            </p:custDataLst>
          </p:nvPr>
        </p:nvSpPr>
        <p:spPr>
          <a:xfrm>
            <a:off x="7696200" y="6215063"/>
            <a:ext cx="1543050" cy="411480"/>
          </a:xfrm>
          <a:prstGeom prst="roundRect">
            <a:avLst/>
          </a:prstGeom>
          <a:solidFill>
            <a:srgbClr val="808080"/>
          </a:solidFill>
          <a:ln w="381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提交</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19" name="组合 18"/>
          <p:cNvGrpSpPr/>
          <p:nvPr>
            <p:custDataLst>
              <p:tags r:id="rId11"/>
            </p:custDataLst>
          </p:nvPr>
        </p:nvGrpSpPr>
        <p:grpSpPr>
          <a:xfrm>
            <a:off x="0" y="0"/>
            <a:ext cx="9144000" cy="635000"/>
            <a:chOff x="-1524000" y="0"/>
            <a:chExt cx="9144000" cy="635000"/>
          </a:xfrm>
        </p:grpSpPr>
        <p:sp>
          <p:nvSpPr>
            <p:cNvPr id="15" name="TitleBackground"/>
            <p:cNvSpPr/>
            <p:nvPr>
              <p:custDataLst>
                <p:tags r:id="rId12"/>
              </p:custDataLst>
            </p:nvPr>
          </p:nvSpPr>
          <p:spPr>
            <a:xfrm>
              <a:off x="-1524000" y="0"/>
              <a:ext cx="9144000" cy="635000"/>
            </a:xfrm>
            <a:prstGeom prst="rect">
              <a:avLst/>
            </a:prstGeom>
            <a:solidFill>
              <a:srgbClr val="F6F7F8"/>
            </a:solidFill>
            <a:ln w="19050" cap="rnd" cmpd="sng" algn="ctr">
              <a:noFill/>
              <a:prstDash val="solid"/>
            </a:ln>
            <a:effectLst/>
            <a:extLst>
              <a:ext uri="{91240B29-F687-4F45-9708-019B960494DF}">
                <a14:hiddenLine xmlns:a14="http://schemas.microsoft.com/office/drawing/2010/main" w="1905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olorBlock"/>
            <p:cNvSpPr/>
            <p:nvPr>
              <p:custDataLst>
                <p:tags r:id="rId13"/>
              </p:custDataLst>
            </p:nvPr>
          </p:nvSpPr>
          <p:spPr>
            <a:xfrm>
              <a:off x="-1524000" y="0"/>
              <a:ext cx="190500" cy="635000"/>
            </a:xfrm>
            <a:prstGeom prst="rect">
              <a:avLst/>
            </a:prstGeom>
            <a:solidFill>
              <a:srgbClr val="639EF4"/>
            </a:solidFill>
            <a:ln w="19050" cap="rnd" cmpd="sng" algn="ctr">
              <a:noFill/>
              <a:prstDash val="solid"/>
            </a:ln>
            <a:effectLst/>
            <a:extLst>
              <a:ext uri="{91240B29-F687-4F45-9708-019B960494DF}">
                <a14:hiddenLine xmlns:a14="http://schemas.microsoft.com/office/drawing/2010/main" w="1905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ypeText"/>
            <p:cNvSpPr txBox="1"/>
            <p:nvPr>
              <p:custDataLst>
                <p:tags r:id="rId14"/>
              </p:custDataLst>
            </p:nvPr>
          </p:nvSpPr>
          <p:spPr>
            <a:xfrm>
              <a:off x="-1270000" y="0"/>
              <a:ext cx="1905000" cy="635000"/>
            </a:xfrm>
            <a:prstGeom prst="rect">
              <a:avLst/>
            </a:prstGeom>
            <a:noFill/>
          </p:spPr>
          <p:txBody>
            <a:bodyPr vert="horz" wrap="none" rtlCol="0" anchor="ctr" anchorCtr="0">
              <a:noAutofit/>
            </a:bodyPr>
            <a:lstStyle/>
            <a:p>
              <a:r>
                <a:rPr lang="zh-CN" altLang="en-US" sz="2600">
                  <a:solidFill>
                    <a:srgbClr val="000000"/>
                  </a:solidFill>
                  <a:latin typeface="微软雅黑" panose="020B0503020204020204" charset="-122"/>
                  <a:ea typeface="微软雅黑" panose="020B0503020204020204" charset="-122"/>
                  <a:sym typeface="微软雅黑" panose="020B0503020204020204" charset="-122"/>
                </a:rPr>
                <a:t>多选题</a:t>
              </a:r>
              <a:endParaRPr lang="zh-CN" altLang="en-US" sz="26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 name="TipText"/>
            <p:cNvSpPr txBox="1"/>
            <p:nvPr>
              <p:custDataLst>
                <p:tags r:id="rId15"/>
              </p:custDataLst>
            </p:nvPr>
          </p:nvSpPr>
          <p:spPr>
            <a:xfrm>
              <a:off x="1905" y="109220"/>
              <a:ext cx="2286000" cy="508000"/>
            </a:xfrm>
            <a:prstGeom prst="rect">
              <a:avLst/>
            </a:prstGeom>
            <a:noFill/>
          </p:spPr>
          <p:txBody>
            <a:bodyPr vert="horz" wrap="none" rtlCol="0" anchor="ctr" anchorCtr="0">
              <a:noAutofit/>
            </a:bodyPr>
            <a:lstStyle/>
            <a:p>
              <a:r>
                <a:rPr lang="en-US" altLang="zh-CN" sz="2000">
                  <a:solidFill>
                    <a:srgbClr val="808080"/>
                  </a:solidFill>
                  <a:latin typeface="微软雅黑" panose="020B0503020204020204" charset="-122"/>
                  <a:ea typeface="微软雅黑" panose="020B0503020204020204" charset="-122"/>
                  <a:sym typeface="微软雅黑" panose="020B0503020204020204" charset="-122"/>
                </a:rPr>
                <a:t>2</a:t>
              </a:r>
              <a:r>
                <a:rPr lang="zh-CN" altLang="en-US" sz="2000">
                  <a:solidFill>
                    <a:srgbClr val="808080"/>
                  </a:solidFill>
                  <a:latin typeface="微软雅黑" panose="020B0503020204020204" charset="-122"/>
                  <a:ea typeface="微软雅黑" panose="020B0503020204020204" charset="-122"/>
                  <a:sym typeface="微软雅黑" panose="020B0503020204020204" charset="-122"/>
                </a:rPr>
                <a:t>分</a:t>
              </a:r>
              <a:endParaRPr lang="zh-CN" altLang="en-US" sz="2000">
                <a:solidFill>
                  <a:srgbClr val="808080"/>
                </a:solidFill>
                <a:latin typeface="微软雅黑" panose="020B0503020204020204" charset="-122"/>
                <a:ea typeface="微软雅黑" panose="020B0503020204020204" charset="-122"/>
                <a:sym typeface="微软雅黑" panose="020B0503020204020204" charset="-122"/>
              </a:endParaRPr>
            </a:p>
          </p:txBody>
        </p:sp>
      </p:grpSp>
      <p:pic>
        <p:nvPicPr>
          <p:cNvPr id="4" name="图片 3"/>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62683" y="429077"/>
            <a:ext cx="6337774" cy="653143"/>
          </a:xfrm>
          <a:solidFill>
            <a:schemeClr val="accent1"/>
          </a:solidFill>
        </p:spPr>
        <p:txBody>
          <a:bodyPr>
            <a:normAutofit fontScale="90000"/>
          </a:bodyPr>
          <a:lstStyle/>
          <a:p>
            <a:r>
              <a:rPr lang="zh-CN" altLang="en-US" dirty="0">
                <a:solidFill>
                  <a:schemeClr val="tx1"/>
                </a:solidFill>
              </a:rPr>
              <a:t>文献分类例：传染病预防和管理</a:t>
            </a:r>
            <a:endParaRPr lang="zh-CN" altLang="en-US" dirty="0">
              <a:solidFill>
                <a:schemeClr val="tx1"/>
              </a:solidFill>
            </a:endParaRPr>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1"/>
          <a:stretch>
            <a:fillRect/>
          </a:stretch>
        </p:blipFill>
        <p:spPr>
          <a:xfrm>
            <a:off x="1577340" y="1458119"/>
            <a:ext cx="9028571" cy="5285714"/>
          </a:xfrm>
          <a:prstGeom prst="rect">
            <a:avLst/>
          </a:prstGeom>
        </p:spPr>
      </p:pic>
      <p:cxnSp>
        <p:nvCxnSpPr>
          <p:cNvPr id="5" name="直接箭头连接符 4"/>
          <p:cNvCxnSpPr/>
          <p:nvPr/>
        </p:nvCxnSpPr>
        <p:spPr>
          <a:xfrm flipH="1">
            <a:off x="2507615" y="1146810"/>
            <a:ext cx="3442335" cy="23126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b="34884"/>
          <a:stretch>
            <a:fillRect/>
          </a:stretch>
        </p:blipFill>
        <p:spPr>
          <a:xfrm>
            <a:off x="1577340" y="2428875"/>
            <a:ext cx="9144000" cy="4338320"/>
          </a:xfrm>
          <a:prstGeom prst="rect">
            <a:avLst/>
          </a:prstGeom>
        </p:spPr>
      </p:pic>
      <p:sp>
        <p:nvSpPr>
          <p:cNvPr id="5" name="矩形 4"/>
          <p:cNvSpPr/>
          <p:nvPr/>
        </p:nvSpPr>
        <p:spPr>
          <a:xfrm>
            <a:off x="1816792" y="1062355"/>
            <a:ext cx="8027556" cy="1383665"/>
          </a:xfrm>
          <a:prstGeom prst="rect">
            <a:avLst/>
          </a:prstGeom>
          <a:ln>
            <a:noFill/>
          </a:ln>
        </p:spPr>
        <p:txBody>
          <a:bodyPr wrap="square">
            <a:spAutoFit/>
          </a:bodyPr>
          <a:lstStyle/>
          <a:p>
            <a:pPr algn="just">
              <a:lnSpc>
                <a:spcPct val="150000"/>
              </a:lnSpc>
              <a:spcAft>
                <a:spcPts val="0"/>
              </a:spcAft>
            </a:pPr>
            <a:r>
              <a:rPr lang="zh-CN" altLang="zh-CN" sz="2800" b="1" kern="0" spc="15" dirty="0">
                <a:solidFill>
                  <a:srgbClr val="C00000"/>
                </a:solidFill>
                <a:latin typeface="等线" panose="02010600030101010101" pitchFamily="2" charset="-122"/>
                <a:ea typeface="微软雅黑" panose="020B0503020204020204" charset="-122"/>
                <a:cs typeface="宋体" panose="02010600030101010101" pitchFamily="2" charset="-122"/>
              </a:rPr>
              <a:t>高级检索支持多字段逻辑组合。多字段组合检索的运算优先级</a:t>
            </a:r>
            <a:r>
              <a:rPr lang="zh-CN" altLang="zh-CN" sz="2800" b="1" kern="0" spc="15" dirty="0">
                <a:solidFill>
                  <a:srgbClr val="C00000"/>
                </a:solidFill>
                <a:latin typeface="新宋体" panose="02010609030101010101" pitchFamily="49" charset="-122"/>
                <a:ea typeface="新宋体" panose="02010609030101010101" pitchFamily="49" charset="-122"/>
                <a:cs typeface="宋体" panose="02010600030101010101" pitchFamily="2" charset="-122"/>
              </a:rPr>
              <a:t>，</a:t>
            </a:r>
            <a:r>
              <a:rPr lang="zh-CN" altLang="zh-CN" sz="2800" b="1" kern="0" spc="15" dirty="0">
                <a:solidFill>
                  <a:srgbClr val="C00000"/>
                </a:solidFill>
                <a:latin typeface="等线" panose="02010600030101010101" pitchFamily="2" charset="-122"/>
                <a:ea typeface="微软雅黑" panose="020B0503020204020204" charset="-122"/>
                <a:cs typeface="宋体" panose="02010600030101010101" pitchFamily="2" charset="-122"/>
              </a:rPr>
              <a:t>按从上到下的顺序依次进行。</a:t>
            </a:r>
            <a:endParaRPr lang="zh-CN" altLang="zh-CN" sz="2800" b="1" kern="100" dirty="0">
              <a:solidFill>
                <a:srgbClr val="C00000"/>
              </a:solidFill>
              <a:latin typeface="等线" panose="02010600030101010101" pitchFamily="2" charset="-122"/>
              <a:cs typeface="Times New Roman" panose="02020603050405020304" pitchFamily="18" charset="0"/>
            </a:endParaRPr>
          </a:p>
        </p:txBody>
      </p:sp>
      <p:sp>
        <p:nvSpPr>
          <p:cNvPr id="6" name="圆角矩形 15"/>
          <p:cNvSpPr/>
          <p:nvPr/>
        </p:nvSpPr>
        <p:spPr>
          <a:xfrm>
            <a:off x="2562860" y="3387725"/>
            <a:ext cx="1263015" cy="1361440"/>
          </a:xfrm>
          <a:prstGeom prst="roundRect">
            <a:avLst/>
          </a:prstGeom>
          <a:noFill/>
          <a:ln w="127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pic>
        <p:nvPicPr>
          <p:cNvPr id="11" name="图片 10"/>
          <p:cNvPicPr>
            <a:picLocks noChangeAspect="1"/>
          </p:cNvPicPr>
          <p:nvPr/>
        </p:nvPicPr>
        <p:blipFill>
          <a:blip r:embed="rId2"/>
          <a:stretch>
            <a:fillRect/>
          </a:stretch>
        </p:blipFill>
        <p:spPr>
          <a:xfrm>
            <a:off x="7463860" y="3878859"/>
            <a:ext cx="576584" cy="744754"/>
          </a:xfrm>
          <a:prstGeom prst="rect">
            <a:avLst/>
          </a:prstGeom>
          <a:ln>
            <a:solidFill>
              <a:srgbClr val="FF0000"/>
            </a:solidFill>
          </a:ln>
        </p:spPr>
      </p:pic>
      <p:sp>
        <p:nvSpPr>
          <p:cNvPr id="9" name="TextBox 12"/>
          <p:cNvSpPr txBox="1"/>
          <p:nvPr/>
        </p:nvSpPr>
        <p:spPr>
          <a:xfrm>
            <a:off x="5501640" y="3013710"/>
            <a:ext cx="2995930"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检索条件输入区</a:t>
            </a:r>
            <a:endParaRPr lang="zh-CN" altLang="en-US" sz="2400" b="1" spc="38" dirty="0">
              <a:ln w="11430"/>
              <a:solidFill>
                <a:schemeClr val="tx1"/>
              </a:solidFill>
              <a:latin typeface="微软雅黑" panose="020B0503020204020204" charset="-122"/>
              <a:ea typeface="微软雅黑" panose="020B0503020204020204" charset="-122"/>
            </a:endParaRPr>
          </a:p>
        </p:txBody>
      </p:sp>
      <p:sp>
        <p:nvSpPr>
          <p:cNvPr id="2" name="TextBox 12"/>
          <p:cNvSpPr txBox="1"/>
          <p:nvPr/>
        </p:nvSpPr>
        <p:spPr>
          <a:xfrm>
            <a:off x="4110355" y="4502150"/>
            <a:ext cx="1986280"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检索项</a:t>
            </a:r>
            <a:endParaRPr lang="zh-CN" altLang="en-US" sz="2400" b="1" spc="38" dirty="0">
              <a:ln w="11430"/>
              <a:solidFill>
                <a:schemeClr val="tx1"/>
              </a:solidFill>
              <a:latin typeface="微软雅黑" panose="020B0503020204020204" charset="-122"/>
              <a:ea typeface="微软雅黑" panose="020B0503020204020204" charset="-122"/>
            </a:endParaRPr>
          </a:p>
        </p:txBody>
      </p:sp>
      <p:cxnSp>
        <p:nvCxnSpPr>
          <p:cNvPr id="3" name="直接箭头连接符 2"/>
          <p:cNvCxnSpPr/>
          <p:nvPr/>
        </p:nvCxnSpPr>
        <p:spPr>
          <a:xfrm flipH="1">
            <a:off x="4118610" y="3300095"/>
            <a:ext cx="1323975" cy="42354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a:stCxn id="2" idx="1"/>
          </p:cNvCxnSpPr>
          <p:nvPr/>
        </p:nvCxnSpPr>
        <p:spPr>
          <a:xfrm flipH="1" flipV="1">
            <a:off x="3262630" y="3785235"/>
            <a:ext cx="847725" cy="9474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 name="TextBox 12"/>
          <p:cNvSpPr txBox="1"/>
          <p:nvPr/>
        </p:nvSpPr>
        <p:spPr>
          <a:xfrm>
            <a:off x="7858125" y="4805680"/>
            <a:ext cx="1986280"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检索控制区</a:t>
            </a:r>
            <a:endParaRPr lang="zh-CN" altLang="en-US" sz="2400" b="1" spc="38" dirty="0">
              <a:ln w="11430"/>
              <a:solidFill>
                <a:schemeClr val="tx1"/>
              </a:solidFill>
              <a:latin typeface="微软雅黑" panose="020B0503020204020204" charset="-122"/>
              <a:ea typeface="微软雅黑" panose="020B0503020204020204" charset="-122"/>
            </a:endParaRPr>
          </a:p>
        </p:txBody>
      </p:sp>
      <p:sp>
        <p:nvSpPr>
          <p:cNvPr id="12" name="TextBox 12"/>
          <p:cNvSpPr txBox="1"/>
          <p:nvPr/>
        </p:nvSpPr>
        <p:spPr>
          <a:xfrm>
            <a:off x="7858125" y="5266055"/>
            <a:ext cx="1986280"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切库区</a:t>
            </a:r>
            <a:endParaRPr lang="zh-CN" altLang="en-US" sz="2400" b="1" spc="38" dirty="0">
              <a:ln w="11430"/>
              <a:solidFill>
                <a:schemeClr val="tx1"/>
              </a:solidFill>
              <a:latin typeface="微软雅黑" panose="020B0503020204020204" charset="-122"/>
              <a:ea typeface="微软雅黑" panose="020B0503020204020204" charset="-122"/>
            </a:endParaRPr>
          </a:p>
        </p:txBody>
      </p:sp>
      <p:cxnSp>
        <p:nvCxnSpPr>
          <p:cNvPr id="13" name="直接箭头连接符 12"/>
          <p:cNvCxnSpPr>
            <a:stCxn id="10" idx="1"/>
          </p:cNvCxnSpPr>
          <p:nvPr/>
        </p:nvCxnSpPr>
        <p:spPr>
          <a:xfrm flipH="1" flipV="1">
            <a:off x="6139815" y="5030470"/>
            <a:ext cx="1718310" cy="57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4" name="直接箭头连接符 13"/>
          <p:cNvCxnSpPr>
            <a:stCxn id="12" idx="1"/>
          </p:cNvCxnSpPr>
          <p:nvPr/>
        </p:nvCxnSpPr>
        <p:spPr>
          <a:xfrm flipH="1" flipV="1">
            <a:off x="6431280" y="5480685"/>
            <a:ext cx="1426845" cy="1587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81301" y="6218349"/>
            <a:ext cx="8306534" cy="429895"/>
          </a:xfrm>
          <a:prstGeom prst="rect">
            <a:avLst/>
          </a:prstGeom>
          <a:noFill/>
        </p:spPr>
        <p:txBody>
          <a:bodyPr wrap="square" rtlCol="0">
            <a:spAutoFit/>
          </a:bodyPr>
          <a:lstStyle/>
          <a:p>
            <a:endParaRPr lang="zh-CN" altLang="en-US" sz="2200" b="1" dirty="0"/>
          </a:p>
        </p:txBody>
      </p:sp>
      <p:sp>
        <p:nvSpPr>
          <p:cNvPr id="5" name="标题 4"/>
          <p:cNvSpPr>
            <a:spLocks noGrp="1"/>
          </p:cNvSpPr>
          <p:nvPr>
            <p:ph type="title"/>
          </p:nvPr>
        </p:nvSpPr>
        <p:spPr>
          <a:xfrm>
            <a:off x="4239553" y="887251"/>
            <a:ext cx="3599232" cy="1325563"/>
          </a:xfrm>
          <a:solidFill>
            <a:schemeClr val="bg1"/>
          </a:solidFill>
        </p:spPr>
        <p:txBody>
          <a:bodyPr>
            <a:normAutofit/>
          </a:bodyPr>
          <a:lstStyle/>
          <a:p>
            <a:pPr algn="ctr"/>
            <a:r>
              <a:rPr lang="zh-CN" altLang="en-US" sz="3600" b="1" dirty="0">
                <a:solidFill>
                  <a:srgbClr val="FF0000"/>
                </a:solidFill>
                <a:latin typeface="微软雅黑" panose="020B0503020204020204" charset="-122"/>
                <a:ea typeface="微软雅黑" panose="020B0503020204020204" charset="-122"/>
              </a:rPr>
              <a:t>回顾</a:t>
            </a:r>
            <a:endParaRPr lang="zh-CN" altLang="en-US" sz="3600" b="1" dirty="0">
              <a:solidFill>
                <a:srgbClr val="FF0000"/>
              </a:solidFill>
              <a:latin typeface="微软雅黑" panose="020B0503020204020204" charset="-122"/>
              <a:ea typeface="微软雅黑" panose="020B0503020204020204" charset="-122"/>
            </a:endParaRPr>
          </a:p>
        </p:txBody>
      </p:sp>
      <p:sp>
        <p:nvSpPr>
          <p:cNvPr id="2" name="矩形 1"/>
          <p:cNvSpPr/>
          <p:nvPr/>
        </p:nvSpPr>
        <p:spPr>
          <a:xfrm>
            <a:off x="2588260" y="1999615"/>
            <a:ext cx="7121525" cy="3869329"/>
          </a:xfrm>
          <a:prstGeom prst="rect">
            <a:avLst/>
          </a:prstGeom>
        </p:spPr>
        <p:txBody>
          <a:bodyPr wrap="square">
            <a:spAutoFit/>
          </a:bodyPr>
          <a:lstStyle/>
          <a:p>
            <a:pPr marL="457200" lvl="0" indent="-457200">
              <a:lnSpc>
                <a:spcPct val="15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信息、知识、情报、文献</a:t>
            </a:r>
            <a:endParaRPr lang="zh-CN" altLang="en-US" sz="2800" b="1" dirty="0">
              <a:solidFill>
                <a:prstClr val="black"/>
              </a:solidFill>
              <a:latin typeface="楷体" panose="02010609060101010101" pitchFamily="49" charset="-122"/>
              <a:ea typeface="楷体" panose="02010609060101010101" pitchFamily="49" charset="-122"/>
            </a:endParaRPr>
          </a:p>
          <a:p>
            <a:pPr marL="457200" lvl="0" indent="-457200">
              <a:lnSpc>
                <a:spcPct val="15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文献的类型与特点</a:t>
            </a:r>
            <a:endParaRPr lang="en-US" altLang="zh-CN" sz="2800" b="1" dirty="0">
              <a:solidFill>
                <a:prstClr val="black"/>
              </a:solidFill>
              <a:latin typeface="楷体" panose="02010609060101010101" pitchFamily="49" charset="-122"/>
              <a:ea typeface="楷体" panose="02010609060101010101" pitchFamily="49" charset="-122"/>
            </a:endParaRPr>
          </a:p>
          <a:p>
            <a:pPr marL="457200" lvl="0" indent="-457200">
              <a:lnSpc>
                <a:spcPct val="15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文献检索</a:t>
            </a:r>
            <a:endParaRPr lang="en-US" altLang="zh-CN" sz="2800" b="1" dirty="0">
              <a:solidFill>
                <a:prstClr val="black"/>
              </a:solidFill>
              <a:latin typeface="楷体" panose="02010609060101010101" pitchFamily="49" charset="-122"/>
              <a:ea typeface="楷体" panose="02010609060101010101" pitchFamily="49" charset="-122"/>
            </a:endParaRPr>
          </a:p>
          <a:p>
            <a:pPr marL="457200" lvl="0">
              <a:lnSpc>
                <a:spcPct val="150000"/>
              </a:lnSpc>
              <a:defRPr/>
            </a:pPr>
            <a:r>
              <a:rPr lang="zh-CN" altLang="en-US" sz="2800" b="1" dirty="0">
                <a:solidFill>
                  <a:prstClr val="black"/>
                </a:solidFill>
                <a:latin typeface="楷体" panose="02010609060101010101" pitchFamily="49" charset="-122"/>
                <a:ea typeface="楷体" panose="02010609060101010101" pitchFamily="49" charset="-122"/>
              </a:rPr>
              <a:t>概念 原理 检索系统 检索语言 检索技术 检索策略</a:t>
            </a:r>
            <a:endParaRPr lang="zh-CN" altLang="en-US" sz="2800" b="1" dirty="0">
              <a:solidFill>
                <a:prstClr val="black"/>
              </a:solidFill>
              <a:latin typeface="楷体" panose="02010609060101010101" pitchFamily="49" charset="-122"/>
              <a:ea typeface="楷体" panose="02010609060101010101" pitchFamily="49" charset="-122"/>
            </a:endParaRPr>
          </a:p>
          <a:p>
            <a:pPr marL="457200" lvl="0" indent="-457200">
              <a:lnSpc>
                <a:spcPct val="150000"/>
              </a:lnSpc>
              <a:buFont typeface="Arial" panose="020B0604020202020204" pitchFamily="34" charset="0"/>
              <a:buChar char="•"/>
              <a:defRPr/>
            </a:pPr>
            <a:r>
              <a:rPr lang="zh-CN" altLang="en-US" sz="2800" b="1" dirty="0">
                <a:solidFill>
                  <a:prstClr val="black"/>
                </a:solidFill>
                <a:latin typeface="楷体" panose="02010609060101010101" pitchFamily="49" charset="-122"/>
                <a:ea typeface="楷体" panose="02010609060101010101" pitchFamily="49" charset="-122"/>
              </a:rPr>
              <a:t>图书馆资源利用</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05872" y="1100387"/>
            <a:ext cx="7265772" cy="1325563"/>
          </a:xfrm>
        </p:spPr>
        <p:txBody>
          <a:bodyPr>
            <a:normAutofit/>
          </a:bodyPr>
          <a:lstStyle/>
          <a:p>
            <a:r>
              <a:rPr lang="zh-CN" altLang="en-US" sz="2400" b="1" kern="0" spc="15" dirty="0">
                <a:solidFill>
                  <a:srgbClr val="C00000"/>
                </a:solidFill>
                <a:latin typeface="等线" panose="02010600030101010101" pitchFamily="2" charset="-122"/>
                <a:ea typeface="微软雅黑" panose="020B0503020204020204" charset="-122"/>
                <a:cs typeface="宋体" panose="02010600030101010101" pitchFamily="2" charset="-122"/>
              </a:rPr>
              <a:t>高级检索的检索项推荐的是主题、篇名、关键词、摘要、全文等检索词的同义词、上下位词或相关词。</a:t>
            </a:r>
            <a:endParaRPr lang="zh-CN" altLang="en-US" sz="2400" b="1" kern="0" spc="15" dirty="0">
              <a:solidFill>
                <a:srgbClr val="C00000"/>
              </a:solidFill>
              <a:latin typeface="等线" panose="02010600030101010101" pitchFamily="2" charset="-122"/>
              <a:ea typeface="微软雅黑" panose="020B0503020204020204" charset="-122"/>
              <a:cs typeface="宋体" panose="02010600030101010101" pitchFamily="2" charset="-122"/>
            </a:endParaRPr>
          </a:p>
        </p:txBody>
      </p:sp>
      <p:pic>
        <p:nvPicPr>
          <p:cNvPr id="3" name="图片 2"/>
          <p:cNvPicPr>
            <a:picLocks noChangeAspect="1"/>
          </p:cNvPicPr>
          <p:nvPr>
            <p:custDataLst>
              <p:tags r:id="rId1"/>
            </p:custDataLst>
          </p:nvPr>
        </p:nvPicPr>
        <p:blipFill>
          <a:blip r:embed="rId2"/>
          <a:srcRect l="24414" t="11373" r="17114" b="35918"/>
          <a:stretch>
            <a:fillRect/>
          </a:stretch>
        </p:blipFill>
        <p:spPr>
          <a:xfrm>
            <a:off x="1703705" y="1959610"/>
            <a:ext cx="8773795" cy="4448810"/>
          </a:xfrm>
          <a:prstGeom prst="rect">
            <a:avLst/>
          </a:prstGeom>
        </p:spPr>
      </p:pic>
      <p:sp>
        <p:nvSpPr>
          <p:cNvPr id="4" name="TextBox 12"/>
          <p:cNvSpPr txBox="1"/>
          <p:nvPr/>
        </p:nvSpPr>
        <p:spPr>
          <a:xfrm>
            <a:off x="6970395" y="2630805"/>
            <a:ext cx="2347595"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主题智能推荐</a:t>
            </a:r>
            <a:endParaRPr lang="zh-CN" altLang="en-US" sz="2400" b="1" spc="38" dirty="0">
              <a:ln w="1143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custDataLst>
              <p:tags r:id="rId1"/>
            </p:custDataLst>
          </p:nvPr>
        </p:nvPicPr>
        <p:blipFill>
          <a:blip r:embed="rId2"/>
          <a:srcRect l="23399" t="11668" r="21849" b="32927"/>
          <a:stretch>
            <a:fillRect/>
          </a:stretch>
        </p:blipFill>
        <p:spPr>
          <a:xfrm>
            <a:off x="1685925" y="1352550"/>
            <a:ext cx="8522970" cy="4850765"/>
          </a:xfrm>
          <a:prstGeom prst="rect">
            <a:avLst/>
          </a:prstGeom>
        </p:spPr>
      </p:pic>
      <p:sp>
        <p:nvSpPr>
          <p:cNvPr id="2" name="TextBox 12"/>
          <p:cNvSpPr txBox="1"/>
          <p:nvPr/>
        </p:nvSpPr>
        <p:spPr>
          <a:xfrm>
            <a:off x="5399405" y="2507615"/>
            <a:ext cx="2223770" cy="460375"/>
          </a:xfrm>
          <a:prstGeom prst="rect">
            <a:avLst/>
          </a:prstGeom>
          <a:solidFill>
            <a:schemeClr val="bg1"/>
          </a:solidFill>
          <a:ln w="12700">
            <a:solidFill>
              <a:srgbClr val="0066FF"/>
            </a:solidFill>
          </a:ln>
        </p:spPr>
        <p:style>
          <a:lnRef idx="0">
            <a:schemeClr val="accent3"/>
          </a:lnRef>
          <a:fillRef idx="3">
            <a:schemeClr val="accent3"/>
          </a:fillRef>
          <a:effectRef idx="3">
            <a:schemeClr val="accent3"/>
          </a:effectRef>
          <a:fontRef idx="minor">
            <a:schemeClr val="lt1"/>
          </a:fontRef>
        </p:style>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2400" b="1" spc="38" dirty="0">
                <a:ln w="11430"/>
                <a:solidFill>
                  <a:schemeClr val="tx1"/>
                </a:solidFill>
                <a:latin typeface="微软雅黑" panose="020B0503020204020204" charset="-122"/>
                <a:ea typeface="微软雅黑" panose="020B0503020204020204" charset="-122"/>
              </a:rPr>
              <a:t>作者智能推荐</a:t>
            </a:r>
            <a:endParaRPr lang="zh-CN" altLang="en-US" sz="2400" b="1" spc="38" dirty="0">
              <a:ln w="1143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524000" y="1274638"/>
            <a:ext cx="1964184" cy="719038"/>
            <a:chOff x="408373" y="1171924"/>
            <a:chExt cx="1864310" cy="1420356"/>
          </a:xfrm>
        </p:grpSpPr>
        <p:sp>
          <p:nvSpPr>
            <p:cNvPr id="11" name="矩形 10"/>
            <p:cNvSpPr/>
            <p:nvPr/>
          </p:nvSpPr>
          <p:spPr>
            <a:xfrm>
              <a:off x="408373" y="1171924"/>
              <a:ext cx="1864310" cy="1420356"/>
            </a:xfrm>
            <a:prstGeom prst="rect">
              <a:avLst/>
            </a:prstGeom>
            <a:solidFill>
              <a:srgbClr val="FFFF00"/>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5" b="1" dirty="0">
                <a:latin typeface="微软雅黑" panose="020B0503020204020204" charset="-122"/>
                <a:ea typeface="微软雅黑" panose="020B0503020204020204" charset="-122"/>
              </a:endParaRPr>
            </a:p>
          </p:txBody>
        </p:sp>
        <p:sp>
          <p:nvSpPr>
            <p:cNvPr id="12" name="文本框 11"/>
            <p:cNvSpPr txBox="1"/>
            <p:nvPr/>
          </p:nvSpPr>
          <p:spPr>
            <a:xfrm>
              <a:off x="419098" y="1321111"/>
              <a:ext cx="1809197" cy="762645"/>
            </a:xfrm>
            <a:prstGeom prst="rect">
              <a:avLst/>
            </a:prstGeom>
            <a:noFill/>
          </p:spPr>
          <p:txBody>
            <a:bodyPr wrap="square" rtlCol="0" anchor="t">
              <a:spAutoFit/>
            </a:bodyPr>
            <a:lstStyle/>
            <a:p>
              <a:pPr>
                <a:lnSpc>
                  <a:spcPct val="150000"/>
                </a:lnSpc>
              </a:pPr>
              <a:r>
                <a:rPr lang="zh-CN" altLang="en-US" sz="1275" b="1" dirty="0">
                  <a:latin typeface="微软雅黑" panose="020B0503020204020204" charset="-122"/>
                  <a:ea typeface="微软雅黑" panose="020B0503020204020204" charset="-122"/>
                </a:rPr>
                <a:t>篇名</a:t>
              </a:r>
              <a:r>
                <a:rPr lang="en-US" altLang="zh-CN" sz="1275" b="1" dirty="0">
                  <a:latin typeface="微软雅黑" panose="020B0503020204020204" charset="-122"/>
                  <a:ea typeface="微软雅黑" panose="020B0503020204020204" charset="-122"/>
                </a:rPr>
                <a:t>=</a:t>
              </a:r>
              <a:r>
                <a:rPr lang="zh-CN" altLang="en-US" sz="1275" b="1" dirty="0">
                  <a:latin typeface="微软雅黑" panose="020B0503020204020204" charset="-122"/>
                  <a:ea typeface="微软雅黑" panose="020B0503020204020204" charset="-122"/>
                </a:rPr>
                <a:t>肝炎硬化（精确）</a:t>
              </a:r>
              <a:endParaRPr lang="zh-CN" altLang="en-US" sz="1275" b="1" dirty="0">
                <a:latin typeface="微软雅黑" panose="020B0503020204020204" charset="-122"/>
                <a:ea typeface="微软雅黑" panose="020B0503020204020204" charset="-122"/>
              </a:endParaRPr>
            </a:p>
          </p:txBody>
        </p:sp>
      </p:grpSp>
      <p:grpSp>
        <p:nvGrpSpPr>
          <p:cNvPr id="14" name="组合 13"/>
          <p:cNvGrpSpPr/>
          <p:nvPr/>
        </p:nvGrpSpPr>
        <p:grpSpPr>
          <a:xfrm>
            <a:off x="1524000" y="4542518"/>
            <a:ext cx="1990817" cy="719038"/>
            <a:chOff x="408373" y="1171924"/>
            <a:chExt cx="1864310" cy="1420356"/>
          </a:xfrm>
          <a:solidFill>
            <a:srgbClr val="FFFF00"/>
          </a:solidFill>
        </p:grpSpPr>
        <p:sp>
          <p:nvSpPr>
            <p:cNvPr id="15" name="矩形 14"/>
            <p:cNvSpPr/>
            <p:nvPr/>
          </p:nvSpPr>
          <p:spPr>
            <a:xfrm>
              <a:off x="408373" y="1171924"/>
              <a:ext cx="1864310" cy="1420356"/>
            </a:xfrm>
            <a:prstGeom prst="rect">
              <a:avLst/>
            </a:prstGeom>
            <a:grp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75" dirty="0"/>
            </a:p>
          </p:txBody>
        </p:sp>
        <p:sp>
          <p:nvSpPr>
            <p:cNvPr id="16" name="文本框 11"/>
            <p:cNvSpPr txBox="1"/>
            <p:nvPr/>
          </p:nvSpPr>
          <p:spPr>
            <a:xfrm>
              <a:off x="419098" y="1321111"/>
              <a:ext cx="1809197" cy="762645"/>
            </a:xfrm>
            <a:prstGeom prst="rect">
              <a:avLst/>
            </a:prstGeom>
            <a:grpFill/>
            <a:ln>
              <a:solidFill>
                <a:schemeClr val="bg1"/>
              </a:solidFill>
            </a:ln>
          </p:spPr>
          <p:txBody>
            <a:bodyPr wrap="square" rtlCol="0" anchor="t">
              <a:spAutoFit/>
            </a:bodyPr>
            <a:lstStyle/>
            <a:p>
              <a:pPr>
                <a:lnSpc>
                  <a:spcPct val="150000"/>
                </a:lnSpc>
              </a:pPr>
              <a:r>
                <a:rPr lang="zh-CN" altLang="en-US" sz="1275" b="1" dirty="0">
                  <a:latin typeface="微软雅黑" panose="020B0503020204020204" charset="-122"/>
                  <a:ea typeface="微软雅黑" panose="020B0503020204020204" charset="-122"/>
                </a:rPr>
                <a:t>篇名</a:t>
              </a:r>
              <a:r>
                <a:rPr lang="en-US" altLang="zh-CN" sz="1275" b="1" dirty="0">
                  <a:latin typeface="微软雅黑" panose="020B0503020204020204" charset="-122"/>
                  <a:ea typeface="微软雅黑" panose="020B0503020204020204" charset="-122"/>
                </a:rPr>
                <a:t>=</a:t>
              </a:r>
              <a:r>
                <a:rPr lang="zh-CN" altLang="en-US" sz="1275" b="1" dirty="0">
                  <a:latin typeface="微软雅黑" panose="020B0503020204020204" charset="-122"/>
                  <a:ea typeface="微软雅黑" panose="020B0503020204020204" charset="-122"/>
                </a:rPr>
                <a:t>肝炎硬化（模糊）</a:t>
              </a:r>
              <a:endParaRPr lang="zh-CN" altLang="en-US" sz="1275" b="1" dirty="0">
                <a:latin typeface="微软雅黑" panose="020B0503020204020204" charset="-122"/>
                <a:ea typeface="微软雅黑" panose="020B0503020204020204" charset="-122"/>
              </a:endParaRPr>
            </a:p>
          </p:txBody>
        </p:sp>
      </p:grpSp>
      <p:grpSp>
        <p:nvGrpSpPr>
          <p:cNvPr id="17" name="组合 5"/>
          <p:cNvGrpSpPr/>
          <p:nvPr/>
        </p:nvGrpSpPr>
        <p:grpSpPr>
          <a:xfrm>
            <a:off x="1994240" y="2661581"/>
            <a:ext cx="1048499" cy="872370"/>
            <a:chOff x="4766" y="3070"/>
            <a:chExt cx="3388" cy="2745"/>
          </a:xfrm>
        </p:grpSpPr>
        <p:sp>
          <p:nvSpPr>
            <p:cNvPr id="18" name="AutoShape 2"/>
            <p:cNvSpPr/>
            <p:nvPr/>
          </p:nvSpPr>
          <p:spPr>
            <a:xfrm>
              <a:off x="5033" y="3070"/>
              <a:ext cx="2745" cy="2745"/>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0000"/>
            </a:solidFill>
            <a:ln w="12700" cap="flat" cmpd="sng">
              <a:solidFill>
                <a:schemeClr val="bg1">
                  <a:alpha val="100000"/>
                </a:schemeClr>
              </a:solidFill>
              <a:prstDash val="solid"/>
              <a:miter lim="800000"/>
              <a:headEnd type="none" w="med" len="med"/>
              <a:tailEnd type="none" w="med" len="med"/>
            </a:ln>
          </p:spPr>
          <p:txBody>
            <a:bodyPr/>
            <a:lstStyle/>
            <a:p>
              <a:endParaRPr lang="zh-CN" altLang="en-US" sz="1350" b="1"/>
            </a:p>
          </p:txBody>
        </p:sp>
        <p:sp>
          <p:nvSpPr>
            <p:cNvPr id="19" name="AutoShape 5"/>
            <p:cNvSpPr/>
            <p:nvPr/>
          </p:nvSpPr>
          <p:spPr>
            <a:xfrm>
              <a:off x="4766" y="3575"/>
              <a:ext cx="3388" cy="1605"/>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Lst>
              <a:rect l="txL" t="txT" r="txR" b="txB"/>
              <a:pathLst>
                <a:path w="21600" h="21600">
                  <a:moveTo>
                    <a:pt x="0" y="0"/>
                  </a:moveTo>
                  <a:lnTo>
                    <a:pt x="21600" y="0"/>
                  </a:lnTo>
                  <a:lnTo>
                    <a:pt x="21600" y="21600"/>
                  </a:lnTo>
                  <a:lnTo>
                    <a:pt x="0" y="21600"/>
                  </a:lnTo>
                  <a:lnTo>
                    <a:pt x="0" y="0"/>
                  </a:lnTo>
                  <a:close/>
                </a:path>
              </a:pathLst>
            </a:custGeom>
            <a:no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r>
                <a:rPr lang="en-US" altLang="zh-CN" sz="2400" b="1" dirty="0">
                  <a:solidFill>
                    <a:schemeClr val="bg1"/>
                  </a:solidFill>
                  <a:latin typeface="微软雅黑" panose="020B0503020204020204" charset="-122"/>
                  <a:ea typeface="微软雅黑" panose="020B0503020204020204" charset="-122"/>
                  <a:sym typeface="Calibri" panose="020F0502020204030204" pitchFamily="34" charset="0"/>
                </a:rPr>
                <a:t>VS</a:t>
              </a:r>
              <a:endParaRPr lang="zh-CN" altLang="en-US" sz="2400" b="1"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pic>
        <p:nvPicPr>
          <p:cNvPr id="3" name="图片 2"/>
          <p:cNvPicPr>
            <a:picLocks noChangeAspect="1"/>
          </p:cNvPicPr>
          <p:nvPr/>
        </p:nvPicPr>
        <p:blipFill>
          <a:blip r:embed="rId1"/>
          <a:stretch>
            <a:fillRect/>
          </a:stretch>
        </p:blipFill>
        <p:spPr>
          <a:xfrm>
            <a:off x="3761172" y="541022"/>
            <a:ext cx="6906828" cy="2791124"/>
          </a:xfrm>
          <a:prstGeom prst="rect">
            <a:avLst/>
          </a:prstGeom>
          <a:ln>
            <a:solidFill>
              <a:schemeClr val="tx2">
                <a:lumMod val="60000"/>
                <a:lumOff val="40000"/>
              </a:schemeClr>
            </a:solidFill>
          </a:ln>
        </p:spPr>
      </p:pic>
      <p:pic>
        <p:nvPicPr>
          <p:cNvPr id="4" name="图片 3"/>
          <p:cNvPicPr>
            <a:picLocks noChangeAspect="1"/>
          </p:cNvPicPr>
          <p:nvPr/>
        </p:nvPicPr>
        <p:blipFill>
          <a:blip r:embed="rId2"/>
          <a:stretch>
            <a:fillRect/>
          </a:stretch>
        </p:blipFill>
        <p:spPr>
          <a:xfrm>
            <a:off x="3761172" y="3879350"/>
            <a:ext cx="6906828" cy="2858334"/>
          </a:xfrm>
          <a:prstGeom prst="rect">
            <a:avLst/>
          </a:prstGeom>
          <a:ln>
            <a:solidFill>
              <a:schemeClr val="tx2">
                <a:lumMod val="60000"/>
                <a:lumOff val="40000"/>
              </a:schemeClr>
            </a:solid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2438400" y="635000"/>
            <a:ext cx="7315200" cy="2143125"/>
          </a:xfrm>
          <a:prstGeom prst="rect">
            <a:avLst/>
          </a:prstGeom>
          <a:noFill/>
        </p:spPr>
        <p:txBody>
          <a:bodyPr vert="horz" wrap="square"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以下关于</a:t>
            </a:r>
            <a:r>
              <a:rPr lang="en-US" altLang="zh-CN" sz="2600" dirty="0">
                <a:solidFill>
                  <a:srgbClr val="000000"/>
                </a:solidFill>
                <a:latin typeface="微软雅黑" panose="020B0503020204020204" charset="-122"/>
                <a:ea typeface="微软雅黑" panose="020B0503020204020204" charset="-122"/>
                <a:sym typeface="微软雅黑" panose="020B0503020204020204" charset="-122"/>
              </a:rPr>
              <a:t>CNKI</a:t>
            </a:r>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“主题”字段描述正确的是</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custDataLst>
              <p:tags r:id="rId2"/>
            </p:custDataLst>
          </p:nvPr>
        </p:nvSpPr>
        <p:spPr>
          <a:xfrm>
            <a:off x="3352800" y="27860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主题词</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custDataLst>
              <p:tags r:id="rId3"/>
            </p:custDataLst>
          </p:nvPr>
        </p:nvSpPr>
        <p:spPr>
          <a:xfrm>
            <a:off x="3352800" y="36433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篇名、关键词、摘要</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custDataLst>
              <p:tags r:id="rId4"/>
            </p:custDataLst>
          </p:nvPr>
        </p:nvSpPr>
        <p:spPr>
          <a:xfrm>
            <a:off x="3352800" y="45005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全文</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0" name="文本框 9"/>
          <p:cNvSpPr txBox="1"/>
          <p:nvPr>
            <p:custDataLst>
              <p:tags r:id="rId5"/>
            </p:custDataLst>
          </p:nvPr>
        </p:nvSpPr>
        <p:spPr>
          <a:xfrm>
            <a:off x="3352800" y="53578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以上全不对</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1" name="椭圆 10"/>
          <p:cNvSpPr>
            <a:spLocks noChangeAspect="1"/>
          </p:cNvSpPr>
          <p:nvPr>
            <p:custDataLst>
              <p:tags r:id="rId6"/>
            </p:custDataLst>
          </p:nvPr>
        </p:nvSpPr>
        <p:spPr>
          <a:xfrm>
            <a:off x="2638425" y="2850356"/>
            <a:ext cx="514350" cy="514350"/>
          </a:xfrm>
          <a:prstGeom prst="ellipse">
            <a:avLst/>
          </a:prstGeom>
          <a:solidFill>
            <a:srgbClr val="808080"/>
          </a:solidFill>
          <a:ln w="127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noAutofit/>
          </a:bodyPr>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A</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2" name="椭圆 11"/>
          <p:cNvSpPr>
            <a:spLocks noChangeAspect="1"/>
          </p:cNvSpPr>
          <p:nvPr>
            <p:custDataLst>
              <p:tags r:id="rId7"/>
            </p:custDataLst>
          </p:nvPr>
        </p:nvSpPr>
        <p:spPr>
          <a:xfrm>
            <a:off x="2638425" y="3707606"/>
            <a:ext cx="514350" cy="514350"/>
          </a:xfrm>
          <a:prstGeom prst="ellipse">
            <a:avLst/>
          </a:prstGeom>
          <a:solidFill>
            <a:srgbClr val="808080"/>
          </a:solidFill>
          <a:ln w="127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noAutofit/>
          </a:bodyPr>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B</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椭圆 12"/>
          <p:cNvSpPr>
            <a:spLocks noChangeAspect="1"/>
          </p:cNvSpPr>
          <p:nvPr>
            <p:custDataLst>
              <p:tags r:id="rId8"/>
            </p:custDataLst>
          </p:nvPr>
        </p:nvSpPr>
        <p:spPr>
          <a:xfrm>
            <a:off x="2638425" y="4564856"/>
            <a:ext cx="514350" cy="514350"/>
          </a:xfrm>
          <a:prstGeom prst="ellipse">
            <a:avLst/>
          </a:prstGeom>
          <a:solidFill>
            <a:srgbClr val="808080"/>
          </a:solidFill>
          <a:ln w="127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noAutofit/>
          </a:bodyPr>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C</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4" name="椭圆 13"/>
          <p:cNvSpPr>
            <a:spLocks noChangeAspect="1"/>
          </p:cNvSpPr>
          <p:nvPr>
            <p:custDataLst>
              <p:tags r:id="rId9"/>
            </p:custDataLst>
          </p:nvPr>
        </p:nvSpPr>
        <p:spPr>
          <a:xfrm>
            <a:off x="2638425" y="5422106"/>
            <a:ext cx="514350" cy="514350"/>
          </a:xfrm>
          <a:prstGeom prst="ellipse">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noAutofit/>
          </a:bodyPr>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D</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5" name="矩形: 圆角 14"/>
          <p:cNvSpPr/>
          <p:nvPr>
            <p:custDataLst>
              <p:tags r:id="rId10"/>
            </p:custDataLst>
          </p:nvPr>
        </p:nvSpPr>
        <p:spPr>
          <a:xfrm>
            <a:off x="7696200" y="6215063"/>
            <a:ext cx="1543050" cy="411480"/>
          </a:xfrm>
          <a:prstGeom prst="roundRect">
            <a:avLst/>
          </a:prstGeom>
          <a:solidFill>
            <a:srgbClr val="808080"/>
          </a:solidFill>
          <a:ln w="381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rtlCol="0" anchor="ctr" anchorCtr="1">
            <a:noAutofit/>
          </a:bodyPr>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提交</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20" name="组合 19"/>
          <p:cNvGrpSpPr/>
          <p:nvPr>
            <p:custDataLst>
              <p:tags r:id="rId11"/>
            </p:custDataLst>
          </p:nvPr>
        </p:nvGrpSpPr>
        <p:grpSpPr>
          <a:xfrm>
            <a:off x="1524000" y="0"/>
            <a:ext cx="9144000" cy="635000"/>
            <a:chOff x="0" y="0"/>
            <a:chExt cx="9144000" cy="635000"/>
          </a:xfrm>
        </p:grpSpPr>
        <p:sp>
          <p:nvSpPr>
            <p:cNvPr id="16" name="TitleBackground"/>
            <p:cNvSpPr/>
            <p:nvPr>
              <p:custDataLst>
                <p:tags r:id="rId12"/>
              </p:custDataLst>
            </p:nvPr>
          </p:nvSpPr>
          <p:spPr>
            <a:xfrm>
              <a:off x="0" y="0"/>
              <a:ext cx="9144000" cy="635000"/>
            </a:xfrm>
            <a:prstGeom prst="rect">
              <a:avLst/>
            </a:prstGeom>
            <a:solidFill>
              <a:srgbClr val="F6F7F8"/>
            </a:solidFill>
            <a:ln w="19050" cap="rnd" cmpd="sng" algn="ctr">
              <a:noFill/>
              <a:prstDash val="solid"/>
            </a:ln>
            <a:effectLst/>
            <a:extLst>
              <a:ext uri="{91240B29-F687-4F45-9708-019B960494DF}">
                <a14:hiddenLine xmlns:a14="http://schemas.microsoft.com/office/drawing/2010/main" w="1905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ColorBlock"/>
            <p:cNvSpPr/>
            <p:nvPr>
              <p:custDataLst>
                <p:tags r:id="rId13"/>
              </p:custDataLst>
            </p:nvPr>
          </p:nvSpPr>
          <p:spPr>
            <a:xfrm>
              <a:off x="0" y="0"/>
              <a:ext cx="190500" cy="635000"/>
            </a:xfrm>
            <a:prstGeom prst="rect">
              <a:avLst/>
            </a:prstGeom>
            <a:solidFill>
              <a:srgbClr val="639EF4"/>
            </a:solidFill>
            <a:ln w="19050" cap="rnd" cmpd="sng" algn="ctr">
              <a:noFill/>
              <a:prstDash val="solid"/>
            </a:ln>
            <a:effectLst/>
            <a:extLst>
              <a:ext uri="{91240B29-F687-4F45-9708-019B960494DF}">
                <a14:hiddenLine xmlns:a14="http://schemas.microsoft.com/office/drawing/2010/main" w="19050">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ypeText"/>
            <p:cNvSpPr txBox="1"/>
            <p:nvPr>
              <p:custDataLst>
                <p:tags r:id="rId14"/>
              </p:custDataLst>
            </p:nvPr>
          </p:nvSpPr>
          <p:spPr>
            <a:xfrm>
              <a:off x="254000" y="0"/>
              <a:ext cx="1905000" cy="635000"/>
            </a:xfrm>
            <a:prstGeom prst="rect">
              <a:avLst/>
            </a:prstGeom>
            <a:noFill/>
          </p:spPr>
          <p:txBody>
            <a:bodyPr vert="horz" wrap="none" rtlCol="0" anchor="ctr" anchorCtr="0">
              <a:noAutofit/>
            </a:bodyPr>
            <a:lstStyle/>
            <a:p>
              <a:r>
                <a:rPr lang="zh-CN" altLang="en-US" sz="2600">
                  <a:solidFill>
                    <a:srgbClr val="000000"/>
                  </a:solidFill>
                  <a:latin typeface="微软雅黑" panose="020B0503020204020204" charset="-122"/>
                  <a:ea typeface="微软雅黑" panose="020B0503020204020204" charset="-122"/>
                  <a:sym typeface="微软雅黑" panose="020B0503020204020204" charset="-122"/>
                </a:rPr>
                <a:t>单选题</a:t>
              </a:r>
              <a:endParaRPr lang="zh-CN" altLang="en-US" sz="26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9" name="TipText"/>
            <p:cNvSpPr txBox="1"/>
            <p:nvPr>
              <p:custDataLst>
                <p:tags r:id="rId15"/>
              </p:custDataLst>
            </p:nvPr>
          </p:nvSpPr>
          <p:spPr>
            <a:xfrm>
              <a:off x="1525905" y="109220"/>
              <a:ext cx="2286000" cy="508000"/>
            </a:xfrm>
            <a:prstGeom prst="rect">
              <a:avLst/>
            </a:prstGeom>
            <a:noFill/>
          </p:spPr>
          <p:txBody>
            <a:bodyPr vert="horz" wrap="none" rtlCol="0" anchor="ctr" anchorCtr="0">
              <a:noAutofit/>
            </a:bodyPr>
            <a:lstStyle/>
            <a:p>
              <a:r>
                <a:rPr lang="en-US" altLang="zh-CN" sz="2000">
                  <a:solidFill>
                    <a:srgbClr val="808080"/>
                  </a:solidFill>
                  <a:latin typeface="微软雅黑" panose="020B0503020204020204" charset="-122"/>
                  <a:ea typeface="微软雅黑" panose="020B0503020204020204" charset="-122"/>
                  <a:sym typeface="微软雅黑" panose="020B0503020204020204" charset="-122"/>
                </a:rPr>
                <a:t>1</a:t>
              </a:r>
              <a:r>
                <a:rPr lang="zh-CN" altLang="en-US" sz="2000">
                  <a:solidFill>
                    <a:srgbClr val="808080"/>
                  </a:solidFill>
                  <a:latin typeface="微软雅黑" panose="020B0503020204020204" charset="-122"/>
                  <a:ea typeface="微软雅黑" panose="020B0503020204020204" charset="-122"/>
                  <a:sym typeface="微软雅黑" panose="020B0503020204020204" charset="-122"/>
                </a:rPr>
                <a:t>分</a:t>
              </a:r>
              <a:endParaRPr lang="zh-CN" altLang="en-US" sz="2000">
                <a:solidFill>
                  <a:srgbClr val="808080"/>
                </a:solidFill>
                <a:latin typeface="微软雅黑" panose="020B0503020204020204" charset="-122"/>
                <a:ea typeface="微软雅黑" panose="020B0503020204020204" charset="-122"/>
                <a:sym typeface="微软雅黑" panose="020B0503020204020204" charset="-122"/>
              </a:endParaRPr>
            </a:p>
          </p:txBody>
        </p:sp>
      </p:grpSp>
      <p:pic>
        <p:nvPicPr>
          <p:cNvPr id="5" name="图片 4"/>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9118600" y="63500"/>
            <a:ext cx="1422400" cy="508000"/>
          </a:xfrm>
          <a:prstGeom prst="rect">
            <a:avLst/>
          </a:prstGeom>
        </p:spPr>
      </p:pic>
    </p:spTree>
    <p:custDataLst>
      <p:tags r:id="rId18"/>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1" cstate="print"/>
          <a:srcRect/>
          <a:stretch>
            <a:fillRect/>
          </a:stretch>
        </p:blipFill>
        <p:spPr bwMode="auto">
          <a:xfrm>
            <a:off x="1524000" y="1395255"/>
            <a:ext cx="2158624" cy="2033745"/>
          </a:xfrm>
          <a:prstGeom prst="rect">
            <a:avLst/>
          </a:prstGeom>
          <a:noFill/>
          <a:ln w="9525">
            <a:noFill/>
            <a:miter lim="800000"/>
            <a:headEnd/>
            <a:tailEnd/>
          </a:ln>
          <a:effectLst/>
        </p:spPr>
      </p:pic>
      <p:grpSp>
        <p:nvGrpSpPr>
          <p:cNvPr id="15" name="组合 14"/>
          <p:cNvGrpSpPr/>
          <p:nvPr/>
        </p:nvGrpSpPr>
        <p:grpSpPr>
          <a:xfrm>
            <a:off x="3124199" y="1038400"/>
            <a:ext cx="7304104" cy="3076582"/>
            <a:chOff x="1526797" y="1191237"/>
            <a:chExt cx="7474592" cy="2239860"/>
          </a:xfrm>
        </p:grpSpPr>
        <p:sp>
          <p:nvSpPr>
            <p:cNvPr id="4" name="椭圆 3"/>
            <p:cNvSpPr/>
            <p:nvPr/>
          </p:nvSpPr>
          <p:spPr>
            <a:xfrm>
              <a:off x="1526797" y="1191237"/>
              <a:ext cx="7474592" cy="2239860"/>
            </a:xfrm>
            <a:prstGeom prst="ellipse">
              <a:avLst/>
            </a:prstGeom>
            <a:solidFill>
              <a:srgbClr val="FFFF00"/>
            </a:solidFill>
            <a:ln>
              <a:solidFill>
                <a:schemeClr val="bg1"/>
              </a:solidFill>
            </a:ln>
            <a:effectLst>
              <a:softEdge rad="127000"/>
            </a:effectLst>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ln>
                  <a:solidFill>
                    <a:srgbClr val="C00000"/>
                  </a:solidFill>
                </a:ln>
              </a:endParaRPr>
            </a:p>
          </p:txBody>
        </p:sp>
        <p:sp>
          <p:nvSpPr>
            <p:cNvPr id="5" name="文本框 11"/>
            <p:cNvSpPr txBox="1"/>
            <p:nvPr/>
          </p:nvSpPr>
          <p:spPr>
            <a:xfrm>
              <a:off x="2669223" y="1539121"/>
              <a:ext cx="5305574" cy="1578763"/>
            </a:xfrm>
            <a:prstGeom prst="rect">
              <a:avLst/>
            </a:prstGeom>
            <a:noFill/>
          </p:spPr>
          <p:txBody>
            <a:bodyPr wrap="square" rtlCol="0" anchor="t">
              <a:spAutoFit/>
            </a:bodyPr>
            <a:lstStyle/>
            <a:p>
              <a:pPr algn="just">
                <a:lnSpc>
                  <a:spcPct val="150000"/>
                </a:lnSpc>
              </a:pPr>
              <a:r>
                <a:rPr lang="zh-CN" altLang="en-US" b="1" dirty="0">
                  <a:solidFill>
                    <a:srgbClr val="FF0000"/>
                  </a:solidFill>
                  <a:latin typeface="微软雅黑" panose="020B0503020204020204" charset="-122"/>
                  <a:ea typeface="微软雅黑" panose="020B0503020204020204" charset="-122"/>
                </a:rPr>
                <a:t>阿司匹林是一种历史悠久的药物。它除了解热镇痛的作用外</a:t>
              </a:r>
              <a:r>
                <a:rPr lang="zh-CN" altLang="en-US" b="1" dirty="0">
                  <a:solidFill>
                    <a:srgbClr val="FF0000"/>
                  </a:solidFill>
                  <a:latin typeface="+mn-ea"/>
                </a:rPr>
                <a:t>，</a:t>
              </a:r>
              <a:r>
                <a:rPr lang="zh-CN" altLang="en-US" b="1" dirty="0">
                  <a:solidFill>
                    <a:srgbClr val="FF0000"/>
                  </a:solidFill>
                  <a:latin typeface="微软雅黑" panose="020B0503020204020204" charset="-122"/>
                  <a:ea typeface="微软雅黑" panose="020B0503020204020204" charset="-122"/>
                </a:rPr>
                <a:t>还能抑制血小板聚集。人们很早就开始了阿司匹林治疗脑梗死的研究</a:t>
              </a:r>
              <a:r>
                <a:rPr lang="zh-CN" altLang="en-US" b="1" dirty="0">
                  <a:solidFill>
                    <a:srgbClr val="FF0000"/>
                  </a:solidFill>
                  <a:latin typeface="+mn-ea"/>
                </a:rPr>
                <a:t>，</a:t>
              </a:r>
              <a:r>
                <a:rPr lang="zh-CN" altLang="en-US" b="1" dirty="0">
                  <a:solidFill>
                    <a:srgbClr val="FF0000"/>
                  </a:solidFill>
                  <a:latin typeface="微软雅黑" panose="020B0503020204020204" charset="-122"/>
                  <a:ea typeface="微软雅黑" panose="020B0503020204020204" charset="-122"/>
                </a:rPr>
                <a:t>直至今天相关报道仍然层出不穷。我们现在想了解最近三年相关研究的中文期刊文章有哪些</a:t>
              </a:r>
              <a:r>
                <a:rPr lang="zh-CN" altLang="en-US" b="1" dirty="0">
                  <a:solidFill>
                    <a:srgbClr val="FF0000"/>
                  </a:solidFill>
                  <a:latin typeface="+mn-ea"/>
                </a:rPr>
                <a:t>，</a:t>
              </a:r>
              <a:r>
                <a:rPr lang="zh-CN" altLang="en-US" b="1" dirty="0">
                  <a:solidFill>
                    <a:srgbClr val="FF0000"/>
                  </a:solidFill>
                  <a:latin typeface="微软雅黑" panose="020B0503020204020204" charset="-122"/>
                  <a:ea typeface="微软雅黑" panose="020B0503020204020204" charset="-122"/>
                </a:rPr>
                <a:t>并获取全文。</a:t>
              </a:r>
              <a:endParaRPr lang="zh-CN" altLang="en-US" b="1" dirty="0">
                <a:solidFill>
                  <a:srgbClr val="FF0000"/>
                </a:solidFill>
                <a:latin typeface="微软雅黑" panose="020B0503020204020204" charset="-122"/>
                <a:ea typeface="微软雅黑" panose="020B0503020204020204" charset="-122"/>
              </a:endParaRPr>
            </a:p>
          </p:txBody>
        </p:sp>
      </p:grpSp>
      <p:grpSp>
        <p:nvGrpSpPr>
          <p:cNvPr id="18" name="组合 17"/>
          <p:cNvGrpSpPr/>
          <p:nvPr/>
        </p:nvGrpSpPr>
        <p:grpSpPr>
          <a:xfrm>
            <a:off x="2222930" y="4592822"/>
            <a:ext cx="2267745" cy="1348826"/>
            <a:chOff x="734608" y="4331345"/>
            <a:chExt cx="3023660" cy="1798434"/>
          </a:xfrm>
          <a:solidFill>
            <a:srgbClr val="FFC000"/>
          </a:solidFill>
        </p:grpSpPr>
        <p:sp>
          <p:nvSpPr>
            <p:cNvPr id="6" name="Oval 13"/>
            <p:cNvSpPr/>
            <p:nvPr/>
          </p:nvSpPr>
          <p:spPr>
            <a:xfrm>
              <a:off x="734608" y="4331345"/>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阿司匹林治疗脑梗死</a:t>
              </a:r>
              <a:endParaRPr lang="zh-CN" altLang="en-US" sz="2100" b="1" dirty="0">
                <a:latin typeface="微软雅黑" panose="020B0503020204020204" charset="-122"/>
                <a:ea typeface="微软雅黑" panose="020B0503020204020204" charset="-122"/>
              </a:endParaRPr>
            </a:p>
          </p:txBody>
        </p:sp>
        <p:sp>
          <p:nvSpPr>
            <p:cNvPr id="9" name="TextBox 8"/>
            <p:cNvSpPr txBox="1"/>
            <p:nvPr/>
          </p:nvSpPr>
          <p:spPr>
            <a:xfrm>
              <a:off x="1998961" y="4426517"/>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400" b="1" spc="38" dirty="0">
                  <a:ln w="11430"/>
                  <a:latin typeface="微软雅黑" panose="020B0503020204020204" charset="-122"/>
                  <a:ea typeface="微软雅黑" panose="020B0503020204020204" charset="-122"/>
                </a:rPr>
                <a:t>1</a:t>
              </a:r>
              <a:endParaRPr lang="zh-CN" altLang="en-US" sz="2400" b="1" spc="38" dirty="0">
                <a:ln w="11430"/>
                <a:latin typeface="微软雅黑" panose="020B0503020204020204" charset="-122"/>
                <a:ea typeface="微软雅黑" panose="020B0503020204020204" charset="-122"/>
              </a:endParaRPr>
            </a:p>
          </p:txBody>
        </p:sp>
      </p:grpSp>
      <p:grpSp>
        <p:nvGrpSpPr>
          <p:cNvPr id="17" name="组合 16"/>
          <p:cNvGrpSpPr/>
          <p:nvPr/>
        </p:nvGrpSpPr>
        <p:grpSpPr>
          <a:xfrm>
            <a:off x="4962127" y="4643491"/>
            <a:ext cx="2267745" cy="1348826"/>
            <a:chOff x="4276160" y="4265631"/>
            <a:chExt cx="3023660" cy="1798434"/>
          </a:xfrm>
          <a:solidFill>
            <a:srgbClr val="FFC000"/>
          </a:solidFill>
        </p:grpSpPr>
        <p:sp>
          <p:nvSpPr>
            <p:cNvPr id="7" name="Oval 13"/>
            <p:cNvSpPr/>
            <p:nvPr/>
          </p:nvSpPr>
          <p:spPr>
            <a:xfrm>
              <a:off x="4276160" y="4265631"/>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最近三年</a:t>
              </a:r>
              <a:endParaRPr lang="zh-CN" altLang="en-US" sz="2100" b="1" dirty="0">
                <a:latin typeface="微软雅黑" panose="020B0503020204020204" charset="-122"/>
                <a:ea typeface="微软雅黑" panose="020B0503020204020204" charset="-122"/>
              </a:endParaRPr>
            </a:p>
          </p:txBody>
        </p:sp>
        <p:sp>
          <p:nvSpPr>
            <p:cNvPr id="10" name="TextBox 9"/>
            <p:cNvSpPr txBox="1"/>
            <p:nvPr/>
          </p:nvSpPr>
          <p:spPr>
            <a:xfrm>
              <a:off x="5521355" y="4397230"/>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400" b="1" spc="38" dirty="0">
                  <a:ln w="11430"/>
                  <a:latin typeface="微软雅黑" panose="020B0503020204020204" charset="-122"/>
                  <a:ea typeface="微软雅黑" panose="020B0503020204020204" charset="-122"/>
                </a:rPr>
                <a:t>2</a:t>
              </a:r>
              <a:endParaRPr lang="zh-CN" altLang="en-US" sz="2400" b="1" spc="38" dirty="0">
                <a:ln w="11430"/>
                <a:latin typeface="微软雅黑" panose="020B0503020204020204" charset="-122"/>
                <a:ea typeface="微软雅黑" panose="020B0503020204020204" charset="-122"/>
              </a:endParaRPr>
            </a:p>
          </p:txBody>
        </p:sp>
      </p:grpSp>
      <p:grpSp>
        <p:nvGrpSpPr>
          <p:cNvPr id="16" name="组合 15"/>
          <p:cNvGrpSpPr/>
          <p:nvPr/>
        </p:nvGrpSpPr>
        <p:grpSpPr>
          <a:xfrm>
            <a:off x="7620936" y="4616858"/>
            <a:ext cx="2267745" cy="1348826"/>
            <a:chOff x="7800935" y="4283807"/>
            <a:chExt cx="3023660" cy="1798434"/>
          </a:xfrm>
          <a:solidFill>
            <a:srgbClr val="FFC000"/>
          </a:solidFill>
        </p:grpSpPr>
        <p:sp>
          <p:nvSpPr>
            <p:cNvPr id="8" name="Oval 13"/>
            <p:cNvSpPr/>
            <p:nvPr/>
          </p:nvSpPr>
          <p:spPr>
            <a:xfrm>
              <a:off x="7800935" y="4283807"/>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获取全文</a:t>
              </a:r>
              <a:endParaRPr lang="zh-CN" altLang="en-US" sz="2100" b="1" dirty="0">
                <a:latin typeface="微软雅黑" panose="020B0503020204020204" charset="-122"/>
                <a:ea typeface="微软雅黑" panose="020B0503020204020204" charset="-122"/>
              </a:endParaRPr>
            </a:p>
          </p:txBody>
        </p:sp>
        <p:sp>
          <p:nvSpPr>
            <p:cNvPr id="11" name="TextBox 10"/>
            <p:cNvSpPr txBox="1"/>
            <p:nvPr/>
          </p:nvSpPr>
          <p:spPr>
            <a:xfrm>
              <a:off x="9065288" y="4386987"/>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400" b="1" spc="38" dirty="0">
                  <a:ln w="11430"/>
                  <a:latin typeface="微软雅黑" panose="020B0503020204020204" charset="-122"/>
                  <a:ea typeface="微软雅黑" panose="020B0503020204020204" charset="-122"/>
                </a:rPr>
                <a:t>3</a:t>
              </a:r>
              <a:endParaRPr lang="zh-CN" altLang="en-US" sz="2400" b="1" spc="38" dirty="0">
                <a:ln w="11430"/>
                <a:latin typeface="微软雅黑" panose="020B0503020204020204" charset="-122"/>
                <a:ea typeface="微软雅黑" panose="020B0503020204020204" charset="-122"/>
              </a:endParaRPr>
            </a:p>
          </p:txBody>
        </p:sp>
      </p:grpSp>
      <p:sp>
        <p:nvSpPr>
          <p:cNvPr id="19" name="TextBox 18"/>
          <p:cNvSpPr txBox="1"/>
          <p:nvPr/>
        </p:nvSpPr>
        <p:spPr>
          <a:xfrm>
            <a:off x="6585585" y="570230"/>
            <a:ext cx="1330325" cy="368300"/>
          </a:xfrm>
          <a:prstGeom prst="rect">
            <a:avLst/>
          </a:prstGeom>
          <a:solidFill>
            <a:schemeClr val="tx1"/>
          </a:solid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b="1" dirty="0">
                <a:solidFill>
                  <a:schemeClr val="bg1"/>
                </a:solidFill>
                <a:latin typeface="微软雅黑" panose="020B0503020204020204" charset="-122"/>
                <a:ea typeface="微软雅黑" panose="020B0503020204020204" charset="-122"/>
              </a:rPr>
              <a:t>检索案例</a:t>
            </a:r>
            <a:r>
              <a:rPr lang="en-US" altLang="zh-CN" b="1" dirty="0">
                <a:solidFill>
                  <a:schemeClr val="bg1"/>
                </a:solidFill>
                <a:latin typeface="微软雅黑" panose="020B0503020204020204" charset="-122"/>
                <a:ea typeface="微软雅黑" panose="020B0503020204020204" charset="-122"/>
              </a:rPr>
              <a:t>1</a:t>
            </a:r>
            <a:endParaRPr lang="en-US" altLang="zh-CN" b="1"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0" dur="1000" fill="hold"/>
                                        <p:tgtEl>
                                          <p:spTgt spid="1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22" dur="1000" fill="hold"/>
                                        <p:tgtEl>
                                          <p:spTgt spid="1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4" dur="1000" fill="hold"/>
                                        <p:tgtEl>
                                          <p:spTgt spid="1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533570" y="986022"/>
            <a:ext cx="2267745" cy="1348826"/>
            <a:chOff x="734608" y="4331345"/>
            <a:chExt cx="3023660" cy="1798434"/>
          </a:xfrm>
          <a:solidFill>
            <a:srgbClr val="FFC000"/>
          </a:solidFill>
        </p:grpSpPr>
        <p:sp>
          <p:nvSpPr>
            <p:cNvPr id="5" name="Oval 13"/>
            <p:cNvSpPr/>
            <p:nvPr/>
          </p:nvSpPr>
          <p:spPr>
            <a:xfrm>
              <a:off x="734608" y="4331345"/>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阿司匹林治疗脑梗死</a:t>
              </a:r>
              <a:endParaRPr lang="zh-CN" altLang="en-US" sz="2100" b="1" dirty="0">
                <a:latin typeface="微软雅黑" panose="020B0503020204020204" charset="-122"/>
                <a:ea typeface="微软雅黑" panose="020B0503020204020204" charset="-122"/>
              </a:endParaRPr>
            </a:p>
          </p:txBody>
        </p:sp>
        <p:sp>
          <p:nvSpPr>
            <p:cNvPr id="6" name="TextBox 8"/>
            <p:cNvSpPr txBox="1"/>
            <p:nvPr/>
          </p:nvSpPr>
          <p:spPr>
            <a:xfrm>
              <a:off x="1998961" y="4426517"/>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400" b="1" spc="38" dirty="0">
                  <a:ln w="11430"/>
                  <a:latin typeface="微软雅黑" panose="020B0503020204020204" charset="-122"/>
                  <a:ea typeface="微软雅黑" panose="020B0503020204020204" charset="-122"/>
                </a:rPr>
                <a:t>1</a:t>
              </a:r>
              <a:endParaRPr lang="zh-CN" altLang="en-US" sz="2400" b="1" spc="38" dirty="0">
                <a:ln w="11430"/>
                <a:latin typeface="微软雅黑" panose="020B0503020204020204" charset="-122"/>
                <a:ea typeface="微软雅黑" panose="020B0503020204020204" charset="-122"/>
              </a:endParaRPr>
            </a:p>
          </p:txBody>
        </p:sp>
      </p:grpSp>
      <p:grpSp>
        <p:nvGrpSpPr>
          <p:cNvPr id="7" name="组合 6"/>
          <p:cNvGrpSpPr/>
          <p:nvPr/>
        </p:nvGrpSpPr>
        <p:grpSpPr>
          <a:xfrm>
            <a:off x="2007476" y="2696619"/>
            <a:ext cx="1802479" cy="1348827"/>
            <a:chOff x="734608" y="4331345"/>
            <a:chExt cx="3023660" cy="1798434"/>
          </a:xfrm>
          <a:solidFill>
            <a:srgbClr val="FFC000"/>
          </a:solidFill>
        </p:grpSpPr>
        <p:sp>
          <p:nvSpPr>
            <p:cNvPr id="8" name="Oval 13"/>
            <p:cNvSpPr/>
            <p:nvPr/>
          </p:nvSpPr>
          <p:spPr>
            <a:xfrm>
              <a:off x="734608" y="4331345"/>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阿司匹林</a:t>
              </a:r>
              <a:endParaRPr lang="zh-CN" altLang="en-US" sz="2100" b="1" dirty="0">
                <a:latin typeface="微软雅黑" panose="020B0503020204020204" charset="-122"/>
                <a:ea typeface="微软雅黑" panose="020B0503020204020204" charset="-122"/>
              </a:endParaRPr>
            </a:p>
          </p:txBody>
        </p:sp>
        <p:sp>
          <p:nvSpPr>
            <p:cNvPr id="9" name="TextBox 8"/>
            <p:cNvSpPr txBox="1"/>
            <p:nvPr/>
          </p:nvSpPr>
          <p:spPr>
            <a:xfrm>
              <a:off x="1998961" y="4426517"/>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2400" b="1" spc="38" dirty="0">
                <a:ln w="11430"/>
                <a:latin typeface="微软雅黑" panose="020B0503020204020204" charset="-122"/>
                <a:ea typeface="微软雅黑" panose="020B0503020204020204" charset="-122"/>
              </a:endParaRPr>
            </a:p>
          </p:txBody>
        </p:sp>
      </p:grpSp>
      <p:grpSp>
        <p:nvGrpSpPr>
          <p:cNvPr id="10" name="组合 9"/>
          <p:cNvGrpSpPr/>
          <p:nvPr/>
        </p:nvGrpSpPr>
        <p:grpSpPr>
          <a:xfrm>
            <a:off x="5230291" y="2839279"/>
            <a:ext cx="2084910" cy="1205230"/>
            <a:chOff x="734608" y="4331345"/>
            <a:chExt cx="3023660" cy="1798434"/>
          </a:xfrm>
          <a:solidFill>
            <a:srgbClr val="FFC000"/>
          </a:solidFill>
        </p:grpSpPr>
        <p:sp>
          <p:nvSpPr>
            <p:cNvPr id="11" name="Oval 13"/>
            <p:cNvSpPr/>
            <p:nvPr/>
          </p:nvSpPr>
          <p:spPr>
            <a:xfrm>
              <a:off x="734608" y="4331345"/>
              <a:ext cx="3023660" cy="1798434"/>
            </a:xfrm>
            <a:prstGeom prst="ellipse">
              <a:avLst/>
            </a:prstGeom>
            <a:grpFill/>
            <a:ln w="12700" cap="flat" cmpd="sng">
              <a:solidFill>
                <a:srgbClr val="FF0000"/>
              </a:solidFill>
              <a:prstDash val="solid"/>
              <a:headEnd type="none" w="med" len="med"/>
              <a:tailEnd type="none" w="med" len="med"/>
            </a:ln>
          </p:spPr>
          <p:txBody>
            <a:bodyPr wrap="none"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hangingPunct="1">
                <a:lnSpc>
                  <a:spcPct val="100000"/>
                </a:lnSpc>
                <a:spcBef>
                  <a:spcPct val="0"/>
                </a:spcBef>
                <a:buNone/>
              </a:pPr>
              <a:r>
                <a:rPr lang="zh-CN" altLang="en-US" sz="1800" b="1" dirty="0">
                  <a:latin typeface="微软雅黑" panose="020B0503020204020204" charset="-122"/>
                  <a:ea typeface="微软雅黑" panose="020B0503020204020204" charset="-122"/>
                </a:rPr>
                <a:t>脑梗死</a:t>
              </a:r>
              <a:endParaRPr lang="zh-CN" altLang="en-US" sz="2100" b="1" dirty="0">
                <a:latin typeface="微软雅黑" panose="020B0503020204020204" charset="-122"/>
                <a:ea typeface="微软雅黑" panose="020B0503020204020204" charset="-122"/>
              </a:endParaRPr>
            </a:p>
          </p:txBody>
        </p:sp>
        <p:sp>
          <p:nvSpPr>
            <p:cNvPr id="12" name="TextBox 8"/>
            <p:cNvSpPr txBox="1"/>
            <p:nvPr/>
          </p:nvSpPr>
          <p:spPr>
            <a:xfrm>
              <a:off x="1998961" y="4426517"/>
              <a:ext cx="494951" cy="613833"/>
            </a:xfrm>
            <a:prstGeom prst="rect">
              <a:avLst/>
            </a:prstGeom>
            <a:grpFill/>
            <a:ln w="12700">
              <a:noFill/>
            </a:ln>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zh-CN" altLang="en-US" sz="2400" b="1" spc="38" dirty="0">
                <a:ln w="11430"/>
                <a:latin typeface="微软雅黑" panose="020B0503020204020204" charset="-122"/>
                <a:ea typeface="微软雅黑" panose="020B0503020204020204" charset="-122"/>
              </a:endParaRPr>
            </a:p>
          </p:txBody>
        </p:sp>
      </p:grpSp>
      <p:cxnSp>
        <p:nvCxnSpPr>
          <p:cNvPr id="14" name="直接箭头连接符 13"/>
          <p:cNvCxnSpPr/>
          <p:nvPr/>
        </p:nvCxnSpPr>
        <p:spPr>
          <a:xfrm flipH="1">
            <a:off x="3149600" y="2113280"/>
            <a:ext cx="558800" cy="612000"/>
          </a:xfrm>
          <a:prstGeom prst="straightConnector1">
            <a:avLst/>
          </a:prstGeom>
          <a:ln w="666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7" name="直接箭头连接符 16"/>
          <p:cNvCxnSpPr/>
          <p:nvPr/>
        </p:nvCxnSpPr>
        <p:spPr>
          <a:xfrm>
            <a:off x="5654566" y="2262532"/>
            <a:ext cx="441434" cy="505467"/>
          </a:xfrm>
          <a:prstGeom prst="straightConnector1">
            <a:avLst/>
          </a:prstGeom>
          <a:ln w="66675"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22" dur="1000" fill="hold"/>
                                        <p:tgtEl>
                                          <p:spTgt spid="7"/>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rcRect r="37169"/>
          <a:stretch>
            <a:fillRect/>
          </a:stretch>
        </p:blipFill>
        <p:spPr>
          <a:xfrm>
            <a:off x="1725867" y="646510"/>
            <a:ext cx="5628005" cy="5553710"/>
          </a:xfrm>
          <a:prstGeom prst="rect">
            <a:avLst/>
          </a:prstGeom>
          <a:ln w="6350">
            <a:solidFill>
              <a:srgbClr val="0066FF"/>
            </a:solidFill>
          </a:ln>
        </p:spPr>
      </p:pic>
      <p:sp>
        <p:nvSpPr>
          <p:cNvPr id="5" name="TextBox 7"/>
          <p:cNvSpPr txBox="1"/>
          <p:nvPr/>
        </p:nvSpPr>
        <p:spPr>
          <a:xfrm>
            <a:off x="3633631" y="1941660"/>
            <a:ext cx="1025502" cy="337185"/>
          </a:xfrm>
          <a:prstGeom prst="rect">
            <a:avLst/>
          </a:prstGeom>
          <a:noFill/>
          <a:ln>
            <a:solidFill>
              <a:srgbClr val="0066FF"/>
            </a:solidFill>
          </a:ln>
        </p:spPr>
        <p:txBody>
          <a:bodyPr wrap="square" rtlCol="0">
            <a:spAutoFit/>
          </a:bodyPr>
          <a:lstStyle/>
          <a:p>
            <a:r>
              <a:rPr lang="zh-CN" altLang="en-US" sz="1600" b="1" dirty="0">
                <a:solidFill>
                  <a:srgbClr val="C00000"/>
                </a:solidFill>
                <a:latin typeface="微软雅黑" panose="020B0503020204020204" charset="-122"/>
                <a:ea typeface="微软雅黑" panose="020B0503020204020204" charset="-122"/>
              </a:rPr>
              <a:t>阿司匹林</a:t>
            </a:r>
            <a:endParaRPr lang="zh-CN" altLang="en-US" sz="1600" b="1" dirty="0">
              <a:solidFill>
                <a:srgbClr val="C00000"/>
              </a:solidFill>
              <a:latin typeface="微软雅黑" panose="020B0503020204020204" charset="-122"/>
              <a:ea typeface="微软雅黑" panose="020B0503020204020204" charset="-122"/>
            </a:endParaRPr>
          </a:p>
        </p:txBody>
      </p:sp>
      <p:pic>
        <p:nvPicPr>
          <p:cNvPr id="6" name="图片 5"/>
          <p:cNvPicPr>
            <a:picLocks noChangeAspect="1"/>
          </p:cNvPicPr>
          <p:nvPr/>
        </p:nvPicPr>
        <p:blipFill>
          <a:blip r:embed="rId2"/>
          <a:stretch>
            <a:fillRect/>
          </a:stretch>
        </p:blipFill>
        <p:spPr>
          <a:xfrm>
            <a:off x="2256043" y="1860778"/>
            <a:ext cx="1377588" cy="504255"/>
          </a:xfrm>
          <a:prstGeom prst="rect">
            <a:avLst/>
          </a:prstGeom>
          <a:ln>
            <a:solidFill>
              <a:srgbClr val="0066FF"/>
            </a:solidFill>
          </a:ln>
        </p:spPr>
      </p:pic>
      <p:sp>
        <p:nvSpPr>
          <p:cNvPr id="7" name="TextBox 7"/>
          <p:cNvSpPr txBox="1"/>
          <p:nvPr/>
        </p:nvSpPr>
        <p:spPr>
          <a:xfrm>
            <a:off x="3627120" y="2393220"/>
            <a:ext cx="1025502" cy="337185"/>
          </a:xfrm>
          <a:prstGeom prst="rect">
            <a:avLst/>
          </a:prstGeom>
          <a:noFill/>
          <a:ln>
            <a:solidFill>
              <a:srgbClr val="0066FF"/>
            </a:solidFill>
          </a:ln>
        </p:spPr>
        <p:txBody>
          <a:bodyPr wrap="square" rtlCol="0">
            <a:spAutoFit/>
          </a:bodyPr>
          <a:lstStyle/>
          <a:p>
            <a:r>
              <a:rPr lang="zh-CN" altLang="en-US" sz="1125" b="1" dirty="0">
                <a:solidFill>
                  <a:srgbClr val="C00000"/>
                </a:solidFill>
                <a:latin typeface="微软雅黑" panose="020B0503020204020204" charset="-122"/>
                <a:ea typeface="微软雅黑" panose="020B0503020204020204" charset="-122"/>
              </a:rPr>
              <a:t> </a:t>
            </a:r>
            <a:r>
              <a:rPr lang="zh-CN" altLang="en-US" sz="1600" b="1" dirty="0">
                <a:solidFill>
                  <a:srgbClr val="C00000"/>
                </a:solidFill>
                <a:latin typeface="微软雅黑" panose="020B0503020204020204" charset="-122"/>
                <a:ea typeface="微软雅黑" panose="020B0503020204020204" charset="-122"/>
              </a:rPr>
              <a:t>脑梗死</a:t>
            </a:r>
            <a:endParaRPr lang="zh-CN" altLang="en-US" sz="1600" b="1" dirty="0">
              <a:solidFill>
                <a:srgbClr val="C00000"/>
              </a:solidFill>
              <a:latin typeface="微软雅黑" panose="020B0503020204020204" charset="-122"/>
              <a:ea typeface="微软雅黑" panose="020B0503020204020204" charset="-122"/>
            </a:endParaRPr>
          </a:p>
        </p:txBody>
      </p:sp>
      <p:sp>
        <p:nvSpPr>
          <p:cNvPr id="10" name="文本框 11"/>
          <p:cNvSpPr txBox="1"/>
          <p:nvPr/>
        </p:nvSpPr>
        <p:spPr>
          <a:xfrm>
            <a:off x="411249" y="393145"/>
            <a:ext cx="823048" cy="506730"/>
          </a:xfrm>
          <a:prstGeom prst="rect">
            <a:avLst/>
          </a:prstGeom>
          <a:solidFill>
            <a:srgbClr val="FFFF00"/>
          </a:solidFill>
          <a:ln>
            <a:solidFill>
              <a:schemeClr val="bg1"/>
            </a:solidFill>
          </a:ln>
        </p:spPr>
        <p:txBody>
          <a:bodyPr wrap="square" rtlCol="0" anchor="t">
            <a:spAutoFit/>
          </a:bodyPr>
          <a:lstStyle/>
          <a:p>
            <a:pPr>
              <a:lnSpc>
                <a:spcPct val="150000"/>
              </a:lnSpc>
            </a:pPr>
            <a:r>
              <a:rPr lang="zh-CN" altLang="en-US" b="1" dirty="0">
                <a:latin typeface="微软雅黑" panose="020B0503020204020204" charset="-122"/>
                <a:ea typeface="微软雅黑" panose="020B0503020204020204" charset="-122"/>
              </a:rPr>
              <a:t>步骤</a:t>
            </a:r>
            <a:endParaRPr lang="zh-CN" altLang="en-US" b="1" dirty="0">
              <a:latin typeface="微软雅黑" panose="020B0503020204020204" charset="-122"/>
              <a:ea typeface="微软雅黑" panose="020B0503020204020204" charset="-122"/>
            </a:endParaRPr>
          </a:p>
        </p:txBody>
      </p:sp>
      <p:sp>
        <p:nvSpPr>
          <p:cNvPr id="2" name="矩形 1"/>
          <p:cNvSpPr/>
          <p:nvPr/>
        </p:nvSpPr>
        <p:spPr>
          <a:xfrm>
            <a:off x="4734560" y="4465333"/>
            <a:ext cx="1361440" cy="625462"/>
          </a:xfrm>
          <a:prstGeom prst="rect">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3627120" y="5563235"/>
            <a:ext cx="411480" cy="368300"/>
          </a:xfrm>
          <a:prstGeom prst="rect">
            <a:avLst/>
          </a:prstGeom>
          <a:noFill/>
        </p:spPr>
        <p:txBody>
          <a:bodyPr wrap="none" rtlCol="0" anchor="t">
            <a:spAutoFit/>
          </a:bodyPr>
          <a:lstStyle/>
          <a:p>
            <a:r>
              <a:rPr lang="zh-CN" altLang="en-US">
                <a:latin typeface="Calibri" panose="020F0502020204030204" pitchFamily="34" charset="0"/>
              </a:rPr>
              <a:t>①</a:t>
            </a:r>
            <a:endParaRPr lang="zh-CN" altLang="en-US">
              <a:latin typeface="Calibri" panose="020F0502020204030204" pitchFamily="34" charset="0"/>
            </a:endParaRPr>
          </a:p>
        </p:txBody>
      </p:sp>
      <p:sp>
        <p:nvSpPr>
          <p:cNvPr id="11" name="文本框 10"/>
          <p:cNvSpPr txBox="1"/>
          <p:nvPr/>
        </p:nvSpPr>
        <p:spPr>
          <a:xfrm>
            <a:off x="4739223" y="1987729"/>
            <a:ext cx="411480" cy="368300"/>
          </a:xfrm>
          <a:prstGeom prst="rect">
            <a:avLst/>
          </a:prstGeom>
          <a:noFill/>
        </p:spPr>
        <p:txBody>
          <a:bodyPr wrap="none" rtlCol="0" anchor="t">
            <a:spAutoFit/>
          </a:bodyPr>
          <a:lstStyle/>
          <a:p>
            <a:r>
              <a:rPr lang="zh-CN" altLang="en-US" dirty="0">
                <a:latin typeface="Calibri" panose="020F0502020204030204" pitchFamily="34" charset="0"/>
              </a:rPr>
              <a:t>②</a:t>
            </a:r>
            <a:endParaRPr lang="zh-CN" altLang="en-US" dirty="0">
              <a:latin typeface="Calibri" panose="020F0502020204030204" pitchFamily="34" charset="0"/>
            </a:endParaRPr>
          </a:p>
        </p:txBody>
      </p:sp>
      <p:sp>
        <p:nvSpPr>
          <p:cNvPr id="12" name="文本框 11"/>
          <p:cNvSpPr txBox="1"/>
          <p:nvPr/>
        </p:nvSpPr>
        <p:spPr>
          <a:xfrm>
            <a:off x="1725867" y="2393220"/>
            <a:ext cx="411480" cy="368300"/>
          </a:xfrm>
          <a:prstGeom prst="rect">
            <a:avLst/>
          </a:prstGeom>
          <a:noFill/>
        </p:spPr>
        <p:txBody>
          <a:bodyPr wrap="none" rtlCol="0" anchor="t">
            <a:spAutoFit/>
          </a:bodyPr>
          <a:lstStyle/>
          <a:p>
            <a:r>
              <a:rPr lang="zh-CN" altLang="en-US">
                <a:latin typeface="Calibri" panose="020F0502020204030204" pitchFamily="34" charset="0"/>
              </a:rPr>
              <a:t>③</a:t>
            </a:r>
            <a:endParaRPr lang="zh-CN" altLang="en-US">
              <a:latin typeface="Calibri" panose="020F0502020204030204" pitchFamily="34" charset="0"/>
            </a:endParaRPr>
          </a:p>
        </p:txBody>
      </p:sp>
      <p:sp>
        <p:nvSpPr>
          <p:cNvPr id="13" name="文本框 12"/>
          <p:cNvSpPr txBox="1"/>
          <p:nvPr/>
        </p:nvSpPr>
        <p:spPr>
          <a:xfrm>
            <a:off x="5436235" y="4055117"/>
            <a:ext cx="411480" cy="368300"/>
          </a:xfrm>
          <a:prstGeom prst="rect">
            <a:avLst/>
          </a:prstGeom>
          <a:noFill/>
        </p:spPr>
        <p:txBody>
          <a:bodyPr wrap="none" rtlCol="0" anchor="t">
            <a:spAutoFit/>
          </a:bodyPr>
          <a:lstStyle/>
          <a:p>
            <a:r>
              <a:rPr lang="zh-CN" altLang="en-US" dirty="0">
                <a:latin typeface="宋体" panose="02010600030101010101" pitchFamily="2" charset="-122"/>
                <a:ea typeface="宋体" panose="02010600030101010101" pitchFamily="2" charset="-122"/>
              </a:rPr>
              <a:t>④</a:t>
            </a:r>
            <a:endParaRPr lang="zh-CN" altLang="en-US" dirty="0">
              <a:latin typeface="宋体" panose="02010600030101010101" pitchFamily="2" charset="-122"/>
              <a:ea typeface="宋体" panose="02010600030101010101" pitchFamily="2" charset="-122"/>
            </a:endParaRPr>
          </a:p>
        </p:txBody>
      </p:sp>
      <p:pic>
        <p:nvPicPr>
          <p:cNvPr id="14" name="图片 13"/>
          <p:cNvPicPr>
            <a:picLocks noChangeAspect="1"/>
          </p:cNvPicPr>
          <p:nvPr/>
        </p:nvPicPr>
        <p:blipFill>
          <a:blip r:embed="rId3"/>
          <a:stretch>
            <a:fillRect/>
          </a:stretch>
        </p:blipFill>
        <p:spPr>
          <a:xfrm>
            <a:off x="2473960" y="3990975"/>
            <a:ext cx="2962275" cy="390525"/>
          </a:xfrm>
          <a:prstGeom prst="rect">
            <a:avLst/>
          </a:prstGeom>
          <a:ln>
            <a:solidFill>
              <a:srgbClr val="FF0000"/>
            </a:solidFill>
          </a:ln>
        </p:spPr>
      </p:pic>
      <p:sp>
        <p:nvSpPr>
          <p:cNvPr id="15" name="矩形 14"/>
          <p:cNvSpPr/>
          <p:nvPr/>
        </p:nvSpPr>
        <p:spPr>
          <a:xfrm>
            <a:off x="411249" y="6331003"/>
            <a:ext cx="11236217" cy="523220"/>
          </a:xfrm>
          <a:prstGeom prst="rect">
            <a:avLst/>
          </a:prstGeom>
          <a:solidFill>
            <a:schemeClr val="bg1"/>
          </a:solidFill>
          <a:ln>
            <a:solidFill>
              <a:srgbClr val="00B0F0"/>
            </a:solidFill>
          </a:ln>
        </p:spPr>
        <p:txBody>
          <a:bodyPr wrap="none">
            <a:spAutoFit/>
          </a:bodyPr>
          <a:lstStyle/>
          <a:p>
            <a:r>
              <a:rPr lang="zh-CN" altLang="en-US" sz="2800" b="1" dirty="0">
                <a:solidFill>
                  <a:srgbClr val="C00000"/>
                </a:solidFill>
              </a:rPr>
              <a:t>检索式：主题</a:t>
            </a:r>
            <a:r>
              <a:rPr lang="en-US" altLang="zh-CN" sz="2800" b="1" dirty="0">
                <a:solidFill>
                  <a:srgbClr val="C00000"/>
                </a:solidFill>
              </a:rPr>
              <a:t>=</a:t>
            </a:r>
            <a:r>
              <a:rPr lang="zh-CN" altLang="en-US" sz="2800" b="1" dirty="0">
                <a:solidFill>
                  <a:srgbClr val="C00000"/>
                </a:solidFill>
              </a:rPr>
              <a:t>阿司匹林 </a:t>
            </a:r>
            <a:r>
              <a:rPr lang="en-US" altLang="zh-CN" sz="2800" b="1" dirty="0">
                <a:solidFill>
                  <a:srgbClr val="C00000"/>
                </a:solidFill>
              </a:rPr>
              <a:t>AND </a:t>
            </a:r>
            <a:r>
              <a:rPr lang="zh-CN" altLang="en-US" sz="2800" b="1" dirty="0">
                <a:solidFill>
                  <a:srgbClr val="C00000"/>
                </a:solidFill>
              </a:rPr>
              <a:t>主题</a:t>
            </a:r>
            <a:r>
              <a:rPr lang="en-US" altLang="zh-CN" sz="2800" b="1" dirty="0">
                <a:solidFill>
                  <a:srgbClr val="C00000"/>
                </a:solidFill>
              </a:rPr>
              <a:t>=</a:t>
            </a:r>
            <a:r>
              <a:rPr lang="zh-CN" altLang="en-US" sz="2800" b="1" dirty="0">
                <a:solidFill>
                  <a:srgbClr val="C00000"/>
                </a:solidFill>
              </a:rPr>
              <a:t>脑梗死 </a:t>
            </a:r>
            <a:r>
              <a:rPr lang="en-US" altLang="zh-CN" sz="2800" b="1" dirty="0">
                <a:solidFill>
                  <a:srgbClr val="C00000"/>
                </a:solidFill>
              </a:rPr>
              <a:t>AND </a:t>
            </a:r>
            <a:r>
              <a:rPr lang="zh-CN" altLang="en-US" sz="2800" b="1" dirty="0">
                <a:solidFill>
                  <a:srgbClr val="C00000"/>
                </a:solidFill>
              </a:rPr>
              <a:t>出版年度</a:t>
            </a:r>
            <a:r>
              <a:rPr lang="en-US" altLang="zh-CN" sz="2800" b="1" dirty="0">
                <a:solidFill>
                  <a:srgbClr val="C00000"/>
                </a:solidFill>
              </a:rPr>
              <a:t>=2022-2025</a:t>
            </a:r>
            <a:endParaRPr lang="zh-CN" altLang="en-US" sz="2800" b="1" dirty="0">
              <a:solidFill>
                <a:srgbClr val="C00000"/>
              </a:solidFill>
            </a:endParaRPr>
          </a:p>
        </p:txBody>
      </p:sp>
      <p:sp>
        <p:nvSpPr>
          <p:cNvPr id="8" name="文本框 7"/>
          <p:cNvSpPr txBox="1"/>
          <p:nvPr/>
        </p:nvSpPr>
        <p:spPr>
          <a:xfrm>
            <a:off x="2174038" y="1493425"/>
            <a:ext cx="599844" cy="369332"/>
          </a:xfrm>
          <a:prstGeom prst="rect">
            <a:avLst/>
          </a:prstGeom>
          <a:noFill/>
        </p:spPr>
        <p:txBody>
          <a:bodyPr wrap="none" rtlCol="0">
            <a:spAutoFit/>
          </a:bodyPr>
          <a:lstStyle/>
          <a:p>
            <a:pPr marL="342900" indent="-342900">
              <a:buFont typeface="+mj-ea"/>
              <a:buAutoNum type="circleNumDbPlain"/>
            </a:pPr>
            <a:r>
              <a:rPr lang="en-US" altLang="zh-CN" dirty="0"/>
              <a:t> </a:t>
            </a:r>
            <a:endParaRPr lang="zh-CN" altLang="en-US" dirty="0"/>
          </a:p>
        </p:txBody>
      </p:sp>
      <p:pic>
        <p:nvPicPr>
          <p:cNvPr id="18" name="图片 17"/>
          <p:cNvPicPr>
            <a:picLocks noChangeAspect="1"/>
          </p:cNvPicPr>
          <p:nvPr/>
        </p:nvPicPr>
        <p:blipFill>
          <a:blip r:embed="rId4"/>
          <a:stretch>
            <a:fillRect/>
          </a:stretch>
        </p:blipFill>
        <p:spPr>
          <a:xfrm>
            <a:off x="2099247" y="2370113"/>
            <a:ext cx="923925" cy="3905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4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7" presetClass="entr" presetSubtype="0" fill="hold" grpId="0" nodeType="clickEffect">
                                  <p:stCondLst>
                                    <p:cond delay="0"/>
                                  </p:stCondLst>
                                  <p:iterate type="lt">
                                    <p:tmPct val="50000"/>
                                  </p:iterate>
                                  <p:childTnLst>
                                    <p:set>
                                      <p:cBhvr>
                                        <p:cTn id="10" dur="1" fill="hold">
                                          <p:stCondLst>
                                            <p:cond delay="0"/>
                                          </p:stCondLst>
                                        </p:cTn>
                                        <p:tgtEl>
                                          <p:spTgt spid="5"/>
                                        </p:tgtEl>
                                        <p:attrNameLst>
                                          <p:attrName>style.visibility</p:attrName>
                                        </p:attrNameLst>
                                      </p:cBhvr>
                                      <p:to>
                                        <p:strVal val="visible"/>
                                      </p:to>
                                    </p:set>
                                    <p:anim calcmode="discrete" valueType="clr">
                                      <p:cBhvr override="childStyle">
                                        <p:cTn id="11"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
                                        </p:tgtEl>
                                        <p:attrNameLst>
                                          <p:attrName>fillcolor</p:attrName>
                                        </p:attrNameLst>
                                      </p:cBhvr>
                                      <p:tavLst>
                                        <p:tav tm="0">
                                          <p:val>
                                            <p:clrVal>
                                              <a:schemeClr val="accent2"/>
                                            </p:clrVal>
                                          </p:val>
                                        </p:tav>
                                        <p:tav tm="50000">
                                          <p:val>
                                            <p:clrVal>
                                              <a:schemeClr val="hlink"/>
                                            </p:clrVal>
                                          </p:val>
                                        </p:tav>
                                      </p:tavLst>
                                    </p:anim>
                                    <p:set>
                                      <p:cBhvr>
                                        <p:cTn id="13" dur="80"/>
                                        <p:tgtEl>
                                          <p:spTgt spid="5"/>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7"/>
                                        </p:tgtEl>
                                        <p:attrNameLst>
                                          <p:attrName>style.visibility</p:attrName>
                                        </p:attrNameLst>
                                      </p:cBhvr>
                                      <p:to>
                                        <p:strVal val="visible"/>
                                      </p:to>
                                    </p:set>
                                    <p:anim calcmode="discrete" valueType="clr">
                                      <p:cBhvr override="childStyle">
                                        <p:cTn id="18"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7"/>
                                        </p:tgtEl>
                                        <p:attrNameLst>
                                          <p:attrName>fillcolor</p:attrName>
                                        </p:attrNameLst>
                                      </p:cBhvr>
                                      <p:tavLst>
                                        <p:tav tm="0">
                                          <p:val>
                                            <p:clrVal>
                                              <a:schemeClr val="accent2"/>
                                            </p:clrVal>
                                          </p:val>
                                        </p:tav>
                                        <p:tav tm="50000">
                                          <p:val>
                                            <p:clrVal>
                                              <a:schemeClr val="hlink"/>
                                            </p:clrVal>
                                          </p:val>
                                        </p:tav>
                                      </p:tavLst>
                                    </p:anim>
                                    <p:set>
                                      <p:cBhvr>
                                        <p:cTn id="20" dur="8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55655" y="1162405"/>
            <a:ext cx="7111748" cy="788046"/>
          </a:xfrm>
        </p:spPr>
        <p:txBody>
          <a:bodyPr>
            <a:normAutofit/>
          </a:bodyPr>
          <a:lstStyle/>
          <a:p>
            <a:pPr algn="ctr"/>
            <a:r>
              <a:rPr lang="zh-CN" altLang="en-US" sz="3200" b="1" dirty="0">
                <a:solidFill>
                  <a:srgbClr val="FF0000"/>
                </a:solidFill>
                <a:latin typeface="微软雅黑" panose="020B0503020204020204" charset="-122"/>
                <a:ea typeface="微软雅黑" panose="020B0503020204020204" charset="-122"/>
              </a:rPr>
              <a:t>想一想：如何提高查全率？</a:t>
            </a:r>
            <a:endParaRPr lang="zh-CN" altLang="en-US" sz="3200" b="1" dirty="0">
              <a:solidFill>
                <a:srgbClr val="FF0000"/>
              </a:solidFill>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1938107" y="2077953"/>
            <a:ext cx="5177345" cy="691409"/>
          </a:xfrm>
        </p:spPr>
        <p:txBody>
          <a:bodyPr/>
          <a:lstStyle/>
          <a:p>
            <a:r>
              <a:rPr lang="zh-CN" altLang="en-US" b="1" dirty="0">
                <a:latin typeface="微软雅黑" panose="020B0503020204020204" charset="-122"/>
                <a:ea typeface="微软雅黑" panose="020B0503020204020204" charset="-122"/>
              </a:rPr>
              <a:t>方法：增加同义词检索</a:t>
            </a:r>
            <a:endParaRPr lang="en-US" altLang="zh-CN" b="1" dirty="0">
              <a:latin typeface="微软雅黑" panose="020B0503020204020204" charset="-122"/>
              <a:ea typeface="微软雅黑" panose="020B0503020204020204" charset="-122"/>
            </a:endParaRPr>
          </a:p>
        </p:txBody>
      </p:sp>
      <p:grpSp>
        <p:nvGrpSpPr>
          <p:cNvPr id="8" name="Group 6"/>
          <p:cNvGrpSpPr/>
          <p:nvPr/>
        </p:nvGrpSpPr>
        <p:grpSpPr bwMode="auto">
          <a:xfrm>
            <a:off x="5099823" y="4267200"/>
            <a:ext cx="1470310" cy="1837266"/>
            <a:chOff x="29" y="-807"/>
            <a:chExt cx="1089" cy="1805"/>
          </a:xfrm>
        </p:grpSpPr>
        <p:grpSp>
          <p:nvGrpSpPr>
            <p:cNvPr id="29" name="Group 7"/>
            <p:cNvGrpSpPr/>
            <p:nvPr/>
          </p:nvGrpSpPr>
          <p:grpSpPr bwMode="auto">
            <a:xfrm flipV="1">
              <a:off x="29" y="-408"/>
              <a:ext cx="1089" cy="1406"/>
              <a:chOff x="29" y="138"/>
              <a:chExt cx="1089" cy="1408"/>
            </a:xfrm>
          </p:grpSpPr>
          <p:sp>
            <p:nvSpPr>
              <p:cNvPr id="33" name="Freeform 8"/>
              <p:cNvSpPr/>
              <p:nvPr/>
            </p:nvSpPr>
            <p:spPr bwMode="auto">
              <a:xfrm>
                <a:off x="29" y="865"/>
                <a:ext cx="1089" cy="681"/>
              </a:xfrm>
              <a:custGeom>
                <a:avLst/>
                <a:gdLst>
                  <a:gd name="T0" fmla="*/ 0 w 1862"/>
                  <a:gd name="T1" fmla="*/ 0 h 1164"/>
                  <a:gd name="T2" fmla="*/ 1862 w 1862"/>
                  <a:gd name="T3" fmla="*/ 1164 h 1164"/>
                </a:gdLst>
                <a:ahLst/>
                <a:cxnLst>
                  <a:cxn ang="0">
                    <a:pos x="1862" y="930"/>
                  </a:cxn>
                  <a:cxn ang="0">
                    <a:pos x="1856" y="954"/>
                  </a:cxn>
                  <a:cxn ang="0">
                    <a:pos x="1842" y="978"/>
                  </a:cxn>
                  <a:cxn ang="0">
                    <a:pos x="1820" y="1000"/>
                  </a:cxn>
                  <a:cxn ang="0">
                    <a:pos x="1788" y="1020"/>
                  </a:cxn>
                  <a:cxn ang="0">
                    <a:pos x="1702" y="1060"/>
                  </a:cxn>
                  <a:cxn ang="0">
                    <a:pos x="1588" y="1094"/>
                  </a:cxn>
                  <a:cxn ang="0">
                    <a:pos x="1452" y="1124"/>
                  </a:cxn>
                  <a:cxn ang="0">
                    <a:pos x="1294" y="1144"/>
                  </a:cxn>
                  <a:cxn ang="0">
                    <a:pos x="1118" y="1158"/>
                  </a:cxn>
                  <a:cxn ang="0">
                    <a:pos x="930" y="1164"/>
                  </a:cxn>
                  <a:cxn ang="0">
                    <a:pos x="744" y="1158"/>
                  </a:cxn>
                  <a:cxn ang="0">
                    <a:pos x="568" y="1144"/>
                  </a:cxn>
                  <a:cxn ang="0">
                    <a:pos x="410" y="1124"/>
                  </a:cxn>
                  <a:cxn ang="0">
                    <a:pos x="272" y="1094"/>
                  </a:cxn>
                  <a:cxn ang="0">
                    <a:pos x="158" y="1060"/>
                  </a:cxn>
                  <a:cxn ang="0">
                    <a:pos x="74" y="1020"/>
                  </a:cxn>
                  <a:cxn ang="0">
                    <a:pos x="42" y="1000"/>
                  </a:cxn>
                  <a:cxn ang="0">
                    <a:pos x="18" y="978"/>
                  </a:cxn>
                  <a:cxn ang="0">
                    <a:pos x="4" y="954"/>
                  </a:cxn>
                  <a:cxn ang="0">
                    <a:pos x="0" y="930"/>
                  </a:cxn>
                  <a:cxn ang="0">
                    <a:pos x="4" y="836"/>
                  </a:cxn>
                  <a:cxn ang="0">
                    <a:pos x="18" y="742"/>
                  </a:cxn>
                  <a:cxn ang="0">
                    <a:pos x="42" y="654"/>
                  </a:cxn>
                  <a:cxn ang="0">
                    <a:pos x="74" y="568"/>
                  </a:cxn>
                  <a:cxn ang="0">
                    <a:pos x="112" y="486"/>
                  </a:cxn>
                  <a:cxn ang="0">
                    <a:pos x="158" y="410"/>
                  </a:cxn>
                  <a:cxn ang="0">
                    <a:pos x="212" y="338"/>
                  </a:cxn>
                  <a:cxn ang="0">
                    <a:pos x="272" y="272"/>
                  </a:cxn>
                  <a:cxn ang="0">
                    <a:pos x="338" y="212"/>
                  </a:cxn>
                  <a:cxn ang="0">
                    <a:pos x="410" y="158"/>
                  </a:cxn>
                  <a:cxn ang="0">
                    <a:pos x="488" y="112"/>
                  </a:cxn>
                  <a:cxn ang="0">
                    <a:pos x="568" y="72"/>
                  </a:cxn>
                  <a:cxn ang="0">
                    <a:pos x="654" y="42"/>
                  </a:cxn>
                  <a:cxn ang="0">
                    <a:pos x="744" y="18"/>
                  </a:cxn>
                  <a:cxn ang="0">
                    <a:pos x="836" y="4"/>
                  </a:cxn>
                  <a:cxn ang="0">
                    <a:pos x="930" y="0"/>
                  </a:cxn>
                  <a:cxn ang="0">
                    <a:pos x="1026" y="4"/>
                  </a:cxn>
                  <a:cxn ang="0">
                    <a:pos x="1118" y="18"/>
                  </a:cxn>
                  <a:cxn ang="0">
                    <a:pos x="1208" y="42"/>
                  </a:cxn>
                  <a:cxn ang="0">
                    <a:pos x="1294" y="72"/>
                  </a:cxn>
                  <a:cxn ang="0">
                    <a:pos x="1374" y="112"/>
                  </a:cxn>
                  <a:cxn ang="0">
                    <a:pos x="1452" y="158"/>
                  </a:cxn>
                  <a:cxn ang="0">
                    <a:pos x="1522" y="212"/>
                  </a:cxn>
                  <a:cxn ang="0">
                    <a:pos x="1588" y="272"/>
                  </a:cxn>
                  <a:cxn ang="0">
                    <a:pos x="1650" y="338"/>
                  </a:cxn>
                  <a:cxn ang="0">
                    <a:pos x="1702" y="410"/>
                  </a:cxn>
                  <a:cxn ang="0">
                    <a:pos x="1750" y="486"/>
                  </a:cxn>
                  <a:cxn ang="0">
                    <a:pos x="1788" y="568"/>
                  </a:cxn>
                  <a:cxn ang="0">
                    <a:pos x="1820" y="654"/>
                  </a:cxn>
                  <a:cxn ang="0">
                    <a:pos x="1842" y="742"/>
                  </a:cxn>
                  <a:cxn ang="0">
                    <a:pos x="1856" y="836"/>
                  </a:cxn>
                  <a:cxn ang="0">
                    <a:pos x="1862" y="930"/>
                  </a:cxn>
                </a:cxnLst>
                <a:rect l="T0" t="T1" r="T2" b="T3"/>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lumMod val="50000"/>
                  <a:alpha val="30000"/>
                </a:schemeClr>
              </a:solidFill>
              <a:ln w="9525">
                <a:noFill/>
                <a:round/>
              </a:ln>
            </p:spPr>
            <p:txBody>
              <a:bodyPr rot="10800000" wrap="none" anchor="ctr"/>
              <a:lstStyle/>
              <a:p>
                <a:pPr>
                  <a:defRPr/>
                </a:pPr>
                <a:endParaRPr lang="zh-CN" altLang="en-US" sz="1350">
                  <a:latin typeface="Arial" panose="020B0604020202020204" pitchFamily="34" charset="0"/>
                </a:endParaRPr>
              </a:p>
            </p:txBody>
          </p:sp>
          <p:sp>
            <p:nvSpPr>
              <p:cNvPr id="34" name="Oval 9"/>
              <p:cNvSpPr>
                <a:spLocks noChangeArrowheads="1"/>
              </p:cNvSpPr>
              <p:nvPr/>
            </p:nvSpPr>
            <p:spPr bwMode="auto">
              <a:xfrm>
                <a:off x="225" y="138"/>
                <a:ext cx="183" cy="182"/>
              </a:xfrm>
              <a:prstGeom prst="ellipse">
                <a:avLst/>
              </a:prstGeom>
              <a:gradFill rotWithShape="1">
                <a:gsLst>
                  <a:gs pos="0">
                    <a:schemeClr val="bg1">
                      <a:alpha val="29999"/>
                    </a:schemeClr>
                  </a:gs>
                  <a:gs pos="100000">
                    <a:srgbClr val="67ABF5">
                      <a:alpha val="0"/>
                    </a:srgbClr>
                  </a:gs>
                </a:gsLst>
                <a:path path="shape">
                  <a:fillToRect l="50000" t="50000" r="50000" b="50000"/>
                </a:path>
              </a:gradFill>
              <a:ln w="9525">
                <a:noFill/>
                <a:round/>
              </a:ln>
            </p:spPr>
            <p:txBody>
              <a:bodyPr rot="10800000" wrap="none" anchor="ctr"/>
              <a:lstStyle/>
              <a:p>
                <a:endParaRPr lang="zh-CN" altLang="en-US" sz="1350">
                  <a:latin typeface="微软雅黑" panose="020B0503020204020204" charset="-122"/>
                  <a:ea typeface="微软雅黑" panose="020B0503020204020204" charset="-122"/>
                </a:endParaRPr>
              </a:p>
            </p:txBody>
          </p:sp>
        </p:grpSp>
        <p:grpSp>
          <p:nvGrpSpPr>
            <p:cNvPr id="30" name="Group 10"/>
            <p:cNvGrpSpPr/>
            <p:nvPr/>
          </p:nvGrpSpPr>
          <p:grpSpPr bwMode="auto">
            <a:xfrm>
              <a:off x="29" y="-807"/>
              <a:ext cx="1089" cy="1127"/>
              <a:chOff x="29" y="-807"/>
              <a:chExt cx="1089" cy="1127"/>
            </a:xfrm>
          </p:grpSpPr>
          <p:sp>
            <p:nvSpPr>
              <p:cNvPr id="31" name="Freeform 11"/>
              <p:cNvSpPr/>
              <p:nvPr/>
            </p:nvSpPr>
            <p:spPr bwMode="auto">
              <a:xfrm>
                <a:off x="29" y="-807"/>
                <a:ext cx="1089" cy="681"/>
              </a:xfrm>
              <a:custGeom>
                <a:avLst/>
                <a:gdLst>
                  <a:gd name="T0" fmla="*/ 9 w 1862"/>
                  <a:gd name="T1" fmla="*/ 5 h 1164"/>
                  <a:gd name="T2" fmla="*/ 9 w 1862"/>
                  <a:gd name="T3" fmla="*/ 5 h 1164"/>
                  <a:gd name="T4" fmla="*/ 9 w 1862"/>
                  <a:gd name="T5" fmla="*/ 5 h 1164"/>
                  <a:gd name="T6" fmla="*/ 9 w 1862"/>
                  <a:gd name="T7" fmla="*/ 5 h 1164"/>
                  <a:gd name="T8" fmla="*/ 9 w 1862"/>
                  <a:gd name="T9" fmla="*/ 5 h 1164"/>
                  <a:gd name="T10" fmla="*/ 8 w 1862"/>
                  <a:gd name="T11" fmla="*/ 5 h 1164"/>
                  <a:gd name="T12" fmla="*/ 8 w 1862"/>
                  <a:gd name="T13" fmla="*/ 5 h 1164"/>
                  <a:gd name="T14" fmla="*/ 7 w 1862"/>
                  <a:gd name="T15" fmla="*/ 5 h 1164"/>
                  <a:gd name="T16" fmla="*/ 6 w 1862"/>
                  <a:gd name="T17" fmla="*/ 5 h 1164"/>
                  <a:gd name="T18" fmla="*/ 5 w 1862"/>
                  <a:gd name="T19" fmla="*/ 5 h 1164"/>
                  <a:gd name="T20" fmla="*/ 5 w 1862"/>
                  <a:gd name="T21" fmla="*/ 5 h 1164"/>
                  <a:gd name="T22" fmla="*/ 4 w 1862"/>
                  <a:gd name="T23" fmla="*/ 5 h 1164"/>
                  <a:gd name="T24" fmla="*/ 3 w 1862"/>
                  <a:gd name="T25" fmla="*/ 5 h 1164"/>
                  <a:gd name="T26" fmla="*/ 2 w 1862"/>
                  <a:gd name="T27" fmla="*/ 5 h 1164"/>
                  <a:gd name="T28" fmla="*/ 1 w 1862"/>
                  <a:gd name="T29" fmla="*/ 5 h 1164"/>
                  <a:gd name="T30" fmla="*/ 1 w 1862"/>
                  <a:gd name="T31" fmla="*/ 5 h 1164"/>
                  <a:gd name="T32" fmla="*/ 1 w 1862"/>
                  <a:gd name="T33" fmla="*/ 5 h 1164"/>
                  <a:gd name="T34" fmla="*/ 1 w 1862"/>
                  <a:gd name="T35" fmla="*/ 5 h 1164"/>
                  <a:gd name="T36" fmla="*/ 1 w 1862"/>
                  <a:gd name="T37" fmla="*/ 5 h 1164"/>
                  <a:gd name="T38" fmla="*/ 1 w 1862"/>
                  <a:gd name="T39" fmla="*/ 5 h 1164"/>
                  <a:gd name="T40" fmla="*/ 0 w 1862"/>
                  <a:gd name="T41" fmla="*/ 5 h 1164"/>
                  <a:gd name="T42" fmla="*/ 1 w 1862"/>
                  <a:gd name="T43" fmla="*/ 4 h 1164"/>
                  <a:gd name="T44" fmla="*/ 1 w 1862"/>
                  <a:gd name="T45" fmla="*/ 4 h 1164"/>
                  <a:gd name="T46" fmla="*/ 1 w 1862"/>
                  <a:gd name="T47" fmla="*/ 3 h 1164"/>
                  <a:gd name="T48" fmla="*/ 1 w 1862"/>
                  <a:gd name="T49" fmla="*/ 3 h 1164"/>
                  <a:gd name="T50" fmla="*/ 1 w 1862"/>
                  <a:gd name="T51" fmla="*/ 2 h 1164"/>
                  <a:gd name="T52" fmla="*/ 1 w 1862"/>
                  <a:gd name="T53" fmla="*/ 2 h 1164"/>
                  <a:gd name="T54" fmla="*/ 1 w 1862"/>
                  <a:gd name="T55" fmla="*/ 2 h 1164"/>
                  <a:gd name="T56" fmla="*/ 1 w 1862"/>
                  <a:gd name="T57" fmla="*/ 1 h 1164"/>
                  <a:gd name="T58" fmla="*/ 2 w 1862"/>
                  <a:gd name="T59" fmla="*/ 1 h 1164"/>
                  <a:gd name="T60" fmla="*/ 2 w 1862"/>
                  <a:gd name="T61" fmla="*/ 1 h 1164"/>
                  <a:gd name="T62" fmla="*/ 2 w 1862"/>
                  <a:gd name="T63" fmla="*/ 1 h 1164"/>
                  <a:gd name="T64" fmla="*/ 3 w 1862"/>
                  <a:gd name="T65" fmla="*/ 1 h 1164"/>
                  <a:gd name="T66" fmla="*/ 3 w 1862"/>
                  <a:gd name="T67" fmla="*/ 1 h 1164"/>
                  <a:gd name="T68" fmla="*/ 4 w 1862"/>
                  <a:gd name="T69" fmla="*/ 1 h 1164"/>
                  <a:gd name="T70" fmla="*/ 4 w 1862"/>
                  <a:gd name="T71" fmla="*/ 1 h 1164"/>
                  <a:gd name="T72" fmla="*/ 5 w 1862"/>
                  <a:gd name="T73" fmla="*/ 0 h 1164"/>
                  <a:gd name="T74" fmla="*/ 5 w 1862"/>
                  <a:gd name="T75" fmla="*/ 1 h 1164"/>
                  <a:gd name="T76" fmla="*/ 5 w 1862"/>
                  <a:gd name="T77" fmla="*/ 1 h 1164"/>
                  <a:gd name="T78" fmla="*/ 6 w 1862"/>
                  <a:gd name="T79" fmla="*/ 1 h 1164"/>
                  <a:gd name="T80" fmla="*/ 6 w 1862"/>
                  <a:gd name="T81" fmla="*/ 1 h 1164"/>
                  <a:gd name="T82" fmla="*/ 6 w 1862"/>
                  <a:gd name="T83" fmla="*/ 1 h 1164"/>
                  <a:gd name="T84" fmla="*/ 7 w 1862"/>
                  <a:gd name="T85" fmla="*/ 1 h 1164"/>
                  <a:gd name="T86" fmla="*/ 7 w 1862"/>
                  <a:gd name="T87" fmla="*/ 1 h 1164"/>
                  <a:gd name="T88" fmla="*/ 8 w 1862"/>
                  <a:gd name="T89" fmla="*/ 1 h 1164"/>
                  <a:gd name="T90" fmla="*/ 8 w 1862"/>
                  <a:gd name="T91" fmla="*/ 2 h 1164"/>
                  <a:gd name="T92" fmla="*/ 8 w 1862"/>
                  <a:gd name="T93" fmla="*/ 2 h 1164"/>
                  <a:gd name="T94" fmla="*/ 8 w 1862"/>
                  <a:gd name="T95" fmla="*/ 2 h 1164"/>
                  <a:gd name="T96" fmla="*/ 9 w 1862"/>
                  <a:gd name="T97" fmla="*/ 3 h 1164"/>
                  <a:gd name="T98" fmla="*/ 9 w 1862"/>
                  <a:gd name="T99" fmla="*/ 3 h 1164"/>
                  <a:gd name="T100" fmla="*/ 9 w 1862"/>
                  <a:gd name="T101" fmla="*/ 4 h 1164"/>
                  <a:gd name="T102" fmla="*/ 9 w 1862"/>
                  <a:gd name="T103" fmla="*/ 4 h 1164"/>
                  <a:gd name="T104" fmla="*/ 9 w 1862"/>
                  <a:gd name="T105" fmla="*/ 5 h 116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62"/>
                  <a:gd name="T160" fmla="*/ 0 h 1164"/>
                  <a:gd name="T161" fmla="*/ 1862 w 1862"/>
                  <a:gd name="T162" fmla="*/ 1164 h 116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ln>
            </p:spPr>
            <p:txBody>
              <a:bodyPr wrap="none" anchor="ctr"/>
              <a:lstStyle/>
              <a:p>
                <a:endParaRPr lang="zh-CN" altLang="en-US" sz="1350"/>
              </a:p>
            </p:txBody>
          </p:sp>
          <p:sp>
            <p:nvSpPr>
              <p:cNvPr id="32" name="Oval 12"/>
              <p:cNvSpPr>
                <a:spLocks noChangeArrowheads="1"/>
              </p:cNvSpPr>
              <p:nvPr/>
            </p:nvSpPr>
            <p:spPr bwMode="auto">
              <a:xfrm>
                <a:off x="225" y="138"/>
                <a:ext cx="183" cy="182"/>
              </a:xfrm>
              <a:prstGeom prst="ellipse">
                <a:avLst/>
              </a:prstGeom>
              <a:gradFill rotWithShape="1">
                <a:gsLst>
                  <a:gs pos="0">
                    <a:schemeClr val="bg1">
                      <a:alpha val="50000"/>
                    </a:schemeClr>
                  </a:gs>
                  <a:gs pos="100000">
                    <a:srgbClr val="67ABF5">
                      <a:alpha val="0"/>
                    </a:srgbClr>
                  </a:gs>
                </a:gsLst>
                <a:path path="shape">
                  <a:fillToRect l="50000" t="50000" r="50000" b="50000"/>
                </a:path>
              </a:gradFill>
              <a:ln w="9525">
                <a:noFill/>
                <a:round/>
              </a:ln>
            </p:spPr>
            <p:txBody>
              <a:bodyPr wrap="none" anchor="ctr"/>
              <a:lstStyle/>
              <a:p>
                <a:endParaRPr lang="zh-CN" altLang="en-US" sz="1350">
                  <a:latin typeface="微软雅黑" panose="020B0503020204020204" charset="-122"/>
                  <a:ea typeface="微软雅黑" panose="020B0503020204020204" charset="-122"/>
                </a:endParaRPr>
              </a:p>
            </p:txBody>
          </p:sp>
        </p:grpSp>
      </p:grpSp>
      <p:sp>
        <p:nvSpPr>
          <p:cNvPr id="9" name="Text Box 13"/>
          <p:cNvSpPr txBox="1">
            <a:spLocks noChangeArrowheads="1"/>
          </p:cNvSpPr>
          <p:nvPr/>
        </p:nvSpPr>
        <p:spPr bwMode="auto">
          <a:xfrm>
            <a:off x="5399602" y="3581400"/>
            <a:ext cx="879164" cy="1372235"/>
          </a:xfrm>
          <a:prstGeom prst="rect">
            <a:avLst/>
          </a:prstGeom>
          <a:noFill/>
          <a:ln w="9525">
            <a:noFill/>
            <a:miter lim="800000"/>
          </a:ln>
        </p:spPr>
        <p:txBody>
          <a:bodyPr wrap="square">
            <a:spAutoFit/>
          </a:bodyPr>
          <a:lstStyle/>
          <a:p>
            <a:pPr algn="ctr" latinLnBrk="1">
              <a:spcBef>
                <a:spcPts val="450"/>
              </a:spcBef>
            </a:pPr>
            <a:endParaRPr lang="en-US" altLang="zh-CN" b="1" dirty="0">
              <a:solidFill>
                <a:srgbClr val="FF0000"/>
              </a:solidFill>
              <a:latin typeface="微软雅黑" panose="020B0503020204020204" charset="-122"/>
              <a:ea typeface="微软雅黑" panose="020B0503020204020204" charset="-122"/>
            </a:endParaRPr>
          </a:p>
          <a:p>
            <a:pPr algn="ctr" latinLnBrk="1">
              <a:spcBef>
                <a:spcPts val="450"/>
              </a:spcBef>
            </a:pPr>
            <a:endParaRPr lang="en-US" altLang="zh-CN" b="1" dirty="0">
              <a:solidFill>
                <a:srgbClr val="FF0000"/>
              </a:solidFill>
              <a:latin typeface="微软雅黑" panose="020B0503020204020204" charset="-122"/>
              <a:ea typeface="微软雅黑" panose="020B0503020204020204" charset="-122"/>
            </a:endParaRPr>
          </a:p>
          <a:p>
            <a:pPr algn="ctr" latinLnBrk="1">
              <a:spcBef>
                <a:spcPts val="450"/>
              </a:spcBef>
            </a:pPr>
            <a:endParaRPr lang="en-US" altLang="zh-CN" b="1" dirty="0">
              <a:solidFill>
                <a:srgbClr val="FF0000"/>
              </a:solidFill>
              <a:latin typeface="微软雅黑" panose="020B0503020204020204" charset="-122"/>
              <a:ea typeface="微软雅黑" panose="020B0503020204020204" charset="-122"/>
            </a:endParaRPr>
          </a:p>
          <a:p>
            <a:pPr algn="ctr" latinLnBrk="1">
              <a:spcBef>
                <a:spcPts val="450"/>
              </a:spcBef>
            </a:pPr>
            <a:r>
              <a:rPr lang="zh-CN" altLang="en-US" b="1" dirty="0">
                <a:solidFill>
                  <a:srgbClr val="FF0000"/>
                </a:solidFill>
                <a:latin typeface="微软雅黑" panose="020B0503020204020204" charset="-122"/>
                <a:ea typeface="微软雅黑" panose="020B0503020204020204" charset="-122"/>
              </a:rPr>
              <a:t>脑梗死</a:t>
            </a:r>
            <a:endParaRPr lang="zh-CN" altLang="en-US" b="1" dirty="0">
              <a:solidFill>
                <a:srgbClr val="FF0000"/>
              </a:solidFill>
              <a:latin typeface="微软雅黑" panose="020B0503020204020204" charset="-122"/>
              <a:ea typeface="微软雅黑" panose="020B0503020204020204" charset="-122"/>
            </a:endParaRPr>
          </a:p>
        </p:txBody>
      </p:sp>
      <p:sp>
        <p:nvSpPr>
          <p:cNvPr id="11" name="Freeform 16"/>
          <p:cNvSpPr/>
          <p:nvPr/>
        </p:nvSpPr>
        <p:spPr bwMode="auto">
          <a:xfrm>
            <a:off x="5274263" y="3249012"/>
            <a:ext cx="649925" cy="236941"/>
          </a:xfrm>
          <a:custGeom>
            <a:avLst/>
            <a:gdLst>
              <a:gd name="T0" fmla="*/ 0 w 4756"/>
              <a:gd name="T1" fmla="*/ 2147483647 h 1576"/>
              <a:gd name="T2" fmla="*/ 2147483647 w 4756"/>
              <a:gd name="T3" fmla="*/ 2147483647 h 1576"/>
              <a:gd name="T4" fmla="*/ 2147483647 w 4756"/>
              <a:gd name="T5" fmla="*/ 2147483647 h 1576"/>
              <a:gd name="T6" fmla="*/ 2147483647 w 4756"/>
              <a:gd name="T7" fmla="*/ 2147483647 h 1576"/>
              <a:gd name="T8" fmla="*/ 2147483647 w 4756"/>
              <a:gd name="T9" fmla="*/ 2147483647 h 1576"/>
              <a:gd name="T10" fmla="*/ 2147483647 w 4756"/>
              <a:gd name="T11" fmla="*/ 2147483647 h 1576"/>
              <a:gd name="T12" fmla="*/ 2147483647 w 4756"/>
              <a:gd name="T13" fmla="*/ 2147483647 h 1576"/>
              <a:gd name="T14" fmla="*/ 2147483647 w 4756"/>
              <a:gd name="T15" fmla="*/ 2147483647 h 1576"/>
              <a:gd name="T16" fmla="*/ 2147483647 w 4756"/>
              <a:gd name="T17" fmla="*/ 2147483647 h 1576"/>
              <a:gd name="T18" fmla="*/ 2147483647 w 4756"/>
              <a:gd name="T19" fmla="*/ 2147483647 h 1576"/>
              <a:gd name="T20" fmla="*/ 2147483647 w 4756"/>
              <a:gd name="T21" fmla="*/ 2147483647 h 1576"/>
              <a:gd name="T22" fmla="*/ 2147483647 w 4756"/>
              <a:gd name="T23" fmla="*/ 2147483647 h 1576"/>
              <a:gd name="T24" fmla="*/ 2147483647 w 4756"/>
              <a:gd name="T25" fmla="*/ 2147483647 h 1576"/>
              <a:gd name="T26" fmla="*/ 2147483647 w 4756"/>
              <a:gd name="T27" fmla="*/ 2147483647 h 1576"/>
              <a:gd name="T28" fmla="*/ 2147483647 w 4756"/>
              <a:gd name="T29" fmla="*/ 2147483647 h 1576"/>
              <a:gd name="T30" fmla="*/ 2147483647 w 4756"/>
              <a:gd name="T31" fmla="*/ 2147483647 h 1576"/>
              <a:gd name="T32" fmla="*/ 2147483647 w 4756"/>
              <a:gd name="T33" fmla="*/ 2147483647 h 1576"/>
              <a:gd name="T34" fmla="*/ 2147483647 w 4756"/>
              <a:gd name="T35" fmla="*/ 2147483647 h 1576"/>
              <a:gd name="T36" fmla="*/ 2147483647 w 4756"/>
              <a:gd name="T37" fmla="*/ 2147483647 h 1576"/>
              <a:gd name="T38" fmla="*/ 2147483647 w 4756"/>
              <a:gd name="T39" fmla="*/ 2147483647 h 1576"/>
              <a:gd name="T40" fmla="*/ 2147483647 w 4756"/>
              <a:gd name="T41" fmla="*/ 2147483647 h 1576"/>
              <a:gd name="T42" fmla="*/ 2147483647 w 4756"/>
              <a:gd name="T43" fmla="*/ 2147483647 h 1576"/>
              <a:gd name="T44" fmla="*/ 2147483647 w 4756"/>
              <a:gd name="T45" fmla="*/ 2147483647 h 1576"/>
              <a:gd name="T46" fmla="*/ 2147483647 w 4756"/>
              <a:gd name="T47" fmla="*/ 2147483647 h 1576"/>
              <a:gd name="T48" fmla="*/ 2147483647 w 4756"/>
              <a:gd name="T49" fmla="*/ 0 h 1576"/>
              <a:gd name="T50" fmla="*/ 2147483647 w 4756"/>
              <a:gd name="T51" fmla="*/ 2147483647 h 1576"/>
              <a:gd name="T52" fmla="*/ 2147483647 w 4756"/>
              <a:gd name="T53" fmla="*/ 2147483647 h 1576"/>
              <a:gd name="T54" fmla="*/ 2147483647 w 4756"/>
              <a:gd name="T55" fmla="*/ 2147483647 h 1576"/>
              <a:gd name="T56" fmla="*/ 2147483647 w 4756"/>
              <a:gd name="T57" fmla="*/ 2147483647 h 1576"/>
              <a:gd name="T58" fmla="*/ 2147483647 w 4756"/>
              <a:gd name="T59" fmla="*/ 2147483647 h 1576"/>
              <a:gd name="T60" fmla="*/ 2147483647 w 4756"/>
              <a:gd name="T61" fmla="*/ 2147483647 h 1576"/>
              <a:gd name="T62" fmla="*/ 2147483647 w 4756"/>
              <a:gd name="T63" fmla="*/ 2147483647 h 1576"/>
              <a:gd name="T64" fmla="*/ 2147483647 w 4756"/>
              <a:gd name="T65" fmla="*/ 2147483647 h 1576"/>
              <a:gd name="T66" fmla="*/ 2147483647 w 4756"/>
              <a:gd name="T67" fmla="*/ 2147483647 h 1576"/>
              <a:gd name="T68" fmla="*/ 2147483647 w 4756"/>
              <a:gd name="T69" fmla="*/ 2147483647 h 1576"/>
              <a:gd name="T70" fmla="*/ 2147483647 w 4756"/>
              <a:gd name="T71" fmla="*/ 2147483647 h 1576"/>
              <a:gd name="T72" fmla="*/ 2147483647 w 4756"/>
              <a:gd name="T73" fmla="*/ 2147483647 h 1576"/>
              <a:gd name="T74" fmla="*/ 2147483647 w 4756"/>
              <a:gd name="T75" fmla="*/ 2147483647 h 1576"/>
              <a:gd name="T76" fmla="*/ 2147483647 w 4756"/>
              <a:gd name="T77" fmla="*/ 2147483647 h 1576"/>
              <a:gd name="T78" fmla="*/ 2147483647 w 4756"/>
              <a:gd name="T79" fmla="*/ 2147483647 h 1576"/>
              <a:gd name="T80" fmla="*/ 2147483647 w 4756"/>
              <a:gd name="T81" fmla="*/ 2147483647 h 1576"/>
              <a:gd name="T82" fmla="*/ 2147483647 w 4756"/>
              <a:gd name="T83" fmla="*/ 2147483647 h 1576"/>
              <a:gd name="T84" fmla="*/ 2147483647 w 4756"/>
              <a:gd name="T85" fmla="*/ 2147483647 h 1576"/>
              <a:gd name="T86" fmla="*/ 2147483647 w 4756"/>
              <a:gd name="T87" fmla="*/ 2147483647 h 1576"/>
              <a:gd name="T88" fmla="*/ 2147483647 w 4756"/>
              <a:gd name="T89" fmla="*/ 2147483647 h 1576"/>
              <a:gd name="T90" fmla="*/ 2147483647 w 4756"/>
              <a:gd name="T91" fmla="*/ 2147483647 h 1576"/>
              <a:gd name="T92" fmla="*/ 2147483647 w 4756"/>
              <a:gd name="T93" fmla="*/ 2147483647 h 1576"/>
              <a:gd name="T94" fmla="*/ 2147483647 w 4756"/>
              <a:gd name="T95" fmla="*/ 2147483647 h 1576"/>
              <a:gd name="T96" fmla="*/ 2147483647 w 4756"/>
              <a:gd name="T97" fmla="*/ 2147483647 h 15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756"/>
              <a:gd name="T148" fmla="*/ 0 h 1576"/>
              <a:gd name="T149" fmla="*/ 4756 w 4756"/>
              <a:gd name="T150" fmla="*/ 1576 h 15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9525">
            <a:noFill/>
            <a:round/>
          </a:ln>
        </p:spPr>
        <p:txBody>
          <a:bodyPr/>
          <a:lstStyle/>
          <a:p>
            <a:endParaRPr lang="zh-CN" altLang="en-US" sz="1350"/>
          </a:p>
        </p:txBody>
      </p:sp>
      <p:grpSp>
        <p:nvGrpSpPr>
          <p:cNvPr id="14" name="组合 42"/>
          <p:cNvGrpSpPr/>
          <p:nvPr/>
        </p:nvGrpSpPr>
        <p:grpSpPr>
          <a:xfrm>
            <a:off x="5071535" y="3124201"/>
            <a:ext cx="1378220" cy="799044"/>
            <a:chOff x="3286116" y="642918"/>
            <a:chExt cx="2540000" cy="1263650"/>
          </a:xfrm>
        </p:grpSpPr>
        <p:sp>
          <p:nvSpPr>
            <p:cNvPr id="27" name="Oval 11"/>
            <p:cNvSpPr>
              <a:spLocks noChangeArrowheads="1"/>
            </p:cNvSpPr>
            <p:nvPr/>
          </p:nvSpPr>
          <p:spPr bwMode="auto">
            <a:xfrm>
              <a:off x="3286116" y="642918"/>
              <a:ext cx="2540000" cy="1263650"/>
            </a:xfrm>
            <a:prstGeom prst="ellipse">
              <a:avLst/>
            </a:prstGeom>
            <a:gradFill rotWithShape="0">
              <a:gsLst>
                <a:gs pos="0">
                  <a:srgbClr val="0C4EB0"/>
                </a:gs>
                <a:gs pos="100000">
                  <a:srgbClr val="0C4EB0">
                    <a:gamma/>
                    <a:tint val="69412"/>
                    <a:invGamma/>
                  </a:srgbClr>
                </a:gs>
              </a:gsLst>
              <a:lin ang="5400000" scaled="1"/>
            </a:gradFill>
            <a:ln w="12700" algn="ctr">
              <a:round/>
            </a:ln>
            <a:effectLst/>
            <a:scene3d>
              <a:camera prst="legacyPerspectiveBottom"/>
              <a:lightRig rig="legacyFlat4" dir="b"/>
            </a:scene3d>
            <a:sp3d extrusionH="1243000" prstMaterial="legacyMatte">
              <a:bevelT w="13500" h="13500" prst="angle"/>
              <a:bevelB w="13500" h="13500" prst="angle"/>
              <a:extrusionClr>
                <a:srgbClr val="0C4EB0"/>
              </a:extrusionClr>
            </a:sp3d>
          </p:spPr>
          <p:txBody>
            <a:bodyPr rot="10800000" wrap="none" anchor="ctr">
              <a:flatTx/>
            </a:bodyPr>
            <a:lstStyle/>
            <a:p>
              <a:endParaRPr lang="zh-CN" altLang="en-US" sz="1500" dirty="0"/>
            </a:p>
          </p:txBody>
        </p:sp>
        <p:sp>
          <p:nvSpPr>
            <p:cNvPr id="28" name="Oval 15"/>
            <p:cNvSpPr>
              <a:spLocks noChangeArrowheads="1"/>
            </p:cNvSpPr>
            <p:nvPr/>
          </p:nvSpPr>
          <p:spPr bwMode="auto">
            <a:xfrm flipV="1">
              <a:off x="3413116" y="661968"/>
              <a:ext cx="2286000" cy="1138238"/>
            </a:xfrm>
            <a:prstGeom prst="ellipse">
              <a:avLst/>
            </a:prstGeom>
            <a:solidFill>
              <a:srgbClr val="FFFFFF"/>
            </a:solidFill>
            <a:ln w="19050">
              <a:solidFill>
                <a:srgbClr val="4694DA"/>
              </a:solidFill>
              <a:round/>
            </a:ln>
            <a:effectLst/>
          </p:spPr>
          <p:txBody>
            <a:bodyPr rot="10800000" wrap="none" anchor="ctr"/>
            <a:lstStyle/>
            <a:p>
              <a:pPr algn="ctr"/>
              <a:r>
                <a:rPr lang="zh-CN" altLang="en-US" sz="2000" dirty="0">
                  <a:solidFill>
                    <a:srgbClr val="000066"/>
                  </a:solidFill>
                  <a:latin typeface="微软雅黑" panose="020B0503020204020204" charset="-122"/>
                  <a:ea typeface="微软雅黑" panose="020B0503020204020204" charset="-122"/>
                </a:rPr>
                <a:t>脑栓塞</a:t>
              </a:r>
              <a:endParaRPr lang="ko-KR" altLang="en-US" sz="2000" dirty="0">
                <a:solidFill>
                  <a:srgbClr val="000066"/>
                </a:solidFill>
                <a:latin typeface="微软雅黑" panose="020B0503020204020204" charset="-122"/>
                <a:ea typeface="+mj-ea"/>
              </a:endParaRPr>
            </a:p>
          </p:txBody>
        </p:sp>
      </p:grpSp>
      <p:grpSp>
        <p:nvGrpSpPr>
          <p:cNvPr id="15" name="组合 45"/>
          <p:cNvGrpSpPr/>
          <p:nvPr/>
        </p:nvGrpSpPr>
        <p:grpSpPr>
          <a:xfrm>
            <a:off x="6914769" y="3477844"/>
            <a:ext cx="1306364" cy="975622"/>
            <a:chOff x="6467475" y="831832"/>
            <a:chExt cx="2111375" cy="1050925"/>
          </a:xfrm>
        </p:grpSpPr>
        <p:sp>
          <p:nvSpPr>
            <p:cNvPr id="25" name="Oval 10"/>
            <p:cNvSpPr>
              <a:spLocks noChangeArrowheads="1"/>
            </p:cNvSpPr>
            <p:nvPr/>
          </p:nvSpPr>
          <p:spPr bwMode="auto">
            <a:xfrm>
              <a:off x="6467475" y="831832"/>
              <a:ext cx="2111375" cy="1050925"/>
            </a:xfrm>
            <a:prstGeom prst="ellipse">
              <a:avLst/>
            </a:prstGeom>
            <a:gradFill rotWithShape="0">
              <a:gsLst>
                <a:gs pos="0">
                  <a:srgbClr val="9A45C9"/>
                </a:gs>
                <a:gs pos="100000">
                  <a:srgbClr val="B97EDA"/>
                </a:gs>
              </a:gsLst>
              <a:lin ang="5400000" scaled="1"/>
            </a:gradFill>
            <a:ln w="12700" algn="ctr">
              <a:round/>
            </a:ln>
            <a:effectLst/>
            <a:scene3d>
              <a:camera prst="legacyPerspectiveBottom"/>
              <a:lightRig rig="legacyFlat4" dir="b"/>
            </a:scene3d>
            <a:sp3d extrusionH="1243000" prstMaterial="legacyMatte">
              <a:bevelT w="13500" h="13500" prst="angle"/>
              <a:bevelB w="13500" h="13500" prst="angle"/>
              <a:extrusionClr>
                <a:srgbClr val="9A45C9"/>
              </a:extrusionClr>
            </a:sp3d>
          </p:spPr>
          <p:txBody>
            <a:bodyPr rot="10800000" wrap="none" anchor="ctr">
              <a:flatTx/>
            </a:bodyPr>
            <a:lstStyle/>
            <a:p>
              <a:endParaRPr lang="zh-CN" altLang="en-US" sz="1350"/>
            </a:p>
          </p:txBody>
        </p:sp>
        <p:sp>
          <p:nvSpPr>
            <p:cNvPr id="26" name="Oval 16"/>
            <p:cNvSpPr>
              <a:spLocks noChangeArrowheads="1"/>
            </p:cNvSpPr>
            <p:nvPr/>
          </p:nvSpPr>
          <p:spPr bwMode="auto">
            <a:xfrm flipV="1">
              <a:off x="6562725" y="857232"/>
              <a:ext cx="1920876" cy="955675"/>
            </a:xfrm>
            <a:prstGeom prst="ellipse">
              <a:avLst/>
            </a:prstGeom>
            <a:solidFill>
              <a:srgbClr val="FFFFFF"/>
            </a:solidFill>
            <a:ln w="12700">
              <a:solidFill>
                <a:srgbClr val="9999FF"/>
              </a:solidFill>
              <a:round/>
            </a:ln>
            <a:effectLst/>
          </p:spPr>
          <p:txBody>
            <a:bodyPr rot="10800000" wrap="none" anchor="ctr"/>
            <a:lstStyle/>
            <a:p>
              <a:pPr algn="ctr"/>
              <a:r>
                <a:rPr lang="zh-CN" altLang="en-US" sz="2000" dirty="0">
                  <a:solidFill>
                    <a:srgbClr val="000066"/>
                  </a:solidFill>
                  <a:latin typeface="微软雅黑" panose="020B0503020204020204" charset="-122"/>
                  <a:ea typeface="微软雅黑" panose="020B0503020204020204" charset="-122"/>
                </a:rPr>
                <a:t>脑梗塞</a:t>
              </a:r>
              <a:endParaRPr lang="ko-KR" altLang="en-US" sz="2000" dirty="0">
                <a:solidFill>
                  <a:srgbClr val="000066"/>
                </a:solidFill>
                <a:latin typeface="微软雅黑" panose="020B0503020204020204" charset="-122"/>
                <a:ea typeface="微软雅黑" panose="020B0503020204020204" charset="-122"/>
              </a:endParaRPr>
            </a:p>
          </p:txBody>
        </p:sp>
      </p:grpSp>
      <p:grpSp>
        <p:nvGrpSpPr>
          <p:cNvPr id="16" name="组合 48"/>
          <p:cNvGrpSpPr/>
          <p:nvPr/>
        </p:nvGrpSpPr>
        <p:grpSpPr>
          <a:xfrm>
            <a:off x="3445546" y="3684353"/>
            <a:ext cx="1287321" cy="913048"/>
            <a:chOff x="261908" y="2474906"/>
            <a:chExt cx="2111375" cy="1050925"/>
          </a:xfrm>
        </p:grpSpPr>
        <p:sp>
          <p:nvSpPr>
            <p:cNvPr id="23" name="Oval 9"/>
            <p:cNvSpPr>
              <a:spLocks noChangeArrowheads="1"/>
            </p:cNvSpPr>
            <p:nvPr/>
          </p:nvSpPr>
          <p:spPr bwMode="auto">
            <a:xfrm>
              <a:off x="261908" y="2474906"/>
              <a:ext cx="2111375" cy="1050925"/>
            </a:xfrm>
            <a:prstGeom prst="ellipse">
              <a:avLst/>
            </a:prstGeom>
            <a:gradFill rotWithShape="0">
              <a:gsLst>
                <a:gs pos="0">
                  <a:srgbClr val="0099CC"/>
                </a:gs>
                <a:gs pos="100000">
                  <a:srgbClr val="4EB8DC"/>
                </a:gs>
              </a:gsLst>
              <a:lin ang="5400000" scaled="1"/>
            </a:gradFill>
            <a:ln w="12700" algn="ctr">
              <a:round/>
            </a:ln>
            <a:effectLst/>
            <a:scene3d>
              <a:camera prst="legacyPerspectiveBottom"/>
              <a:lightRig rig="legacyFlat3" dir="t"/>
            </a:scene3d>
            <a:sp3d extrusionH="887400" prstMaterial="legacyMatte">
              <a:bevelT w="13500" h="13500" prst="angle"/>
              <a:bevelB w="13500" h="13500" prst="angle"/>
              <a:extrusionClr>
                <a:srgbClr val="0099FF"/>
              </a:extrusionClr>
            </a:sp3d>
          </p:spPr>
          <p:txBody>
            <a:bodyPr rot="10800000" wrap="none" anchor="ctr">
              <a:flatTx/>
            </a:bodyPr>
            <a:lstStyle/>
            <a:p>
              <a:endParaRPr lang="zh-CN" altLang="en-US" sz="1350"/>
            </a:p>
          </p:txBody>
        </p:sp>
        <p:sp>
          <p:nvSpPr>
            <p:cNvPr id="24" name="Oval 17"/>
            <p:cNvSpPr>
              <a:spLocks noChangeArrowheads="1"/>
            </p:cNvSpPr>
            <p:nvPr/>
          </p:nvSpPr>
          <p:spPr bwMode="auto">
            <a:xfrm flipV="1">
              <a:off x="357158" y="2500306"/>
              <a:ext cx="1920875" cy="955675"/>
            </a:xfrm>
            <a:prstGeom prst="ellipse">
              <a:avLst/>
            </a:prstGeom>
            <a:solidFill>
              <a:srgbClr val="FFFFFF"/>
            </a:solidFill>
            <a:ln w="19050">
              <a:solidFill>
                <a:srgbClr val="28D8E6"/>
              </a:solidFill>
              <a:round/>
            </a:ln>
            <a:effectLst/>
          </p:spPr>
          <p:txBody>
            <a:bodyPr rot="10800000" wrap="none" anchor="ctr"/>
            <a:lstStyle/>
            <a:p>
              <a:pPr algn="ctr"/>
              <a:r>
                <a:rPr lang="zh-CN" altLang="en-US" sz="2000" dirty="0">
                  <a:solidFill>
                    <a:srgbClr val="000066"/>
                  </a:solidFill>
                  <a:latin typeface="微软雅黑" panose="020B0503020204020204" charset="-122"/>
                  <a:ea typeface="微软雅黑" panose="020B0503020204020204" charset="-122"/>
                </a:rPr>
                <a:t>脑血栓</a:t>
              </a:r>
              <a:endParaRPr lang="ko-KR" altLang="en-US" sz="2000" dirty="0">
                <a:solidFill>
                  <a:srgbClr val="000066"/>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ox(in)">
                                      <p:cBhvr>
                                        <p:cTn id="14" dur="500"/>
                                        <p:tgtEl>
                                          <p:spTgt spid="9"/>
                                        </p:tgtEl>
                                      </p:cBhvr>
                                    </p:animEffect>
                                  </p:childTnLst>
                                </p:cTn>
                              </p:par>
                              <p:par>
                                <p:cTn id="15" presetID="4" presetClass="entr" presetSubtype="16"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3"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
                                        <p:tgtEl>
                                          <p:spTgt spid="16"/>
                                        </p:tgtEl>
                                      </p:cBhvr>
                                    </p:animEffect>
                                    <p:anim calcmode="lin" valueType="num">
                                      <p:cBhvr>
                                        <p:cTn id="23" dur="200" fill="hold"/>
                                        <p:tgtEl>
                                          <p:spTgt spid="16"/>
                                        </p:tgtEl>
                                        <p:attrNameLst>
                                          <p:attrName>ppt_x</p:attrName>
                                        </p:attrNameLst>
                                      </p:cBhvr>
                                      <p:tavLst>
                                        <p:tav tm="0">
                                          <p:val>
                                            <p:strVal val="#ppt_x"/>
                                          </p:val>
                                        </p:tav>
                                        <p:tav tm="100000">
                                          <p:val>
                                            <p:strVal val="#ppt_x"/>
                                          </p:val>
                                        </p:tav>
                                      </p:tavLst>
                                    </p:anim>
                                    <p:anim calcmode="lin" valueType="num">
                                      <p:cBhvr>
                                        <p:cTn id="24" dur="200" fill="hold"/>
                                        <p:tgtEl>
                                          <p:spTgt spid="16"/>
                                        </p:tgtEl>
                                        <p:attrNameLst>
                                          <p:attrName>ppt_y</p:attrName>
                                        </p:attrNameLst>
                                      </p:cBhvr>
                                      <p:tavLst>
                                        <p:tav tm="0">
                                          <p:val>
                                            <p:strVal val="#ppt_y+0.31"/>
                                          </p:val>
                                        </p:tav>
                                        <p:tav tm="100000">
                                          <p:val>
                                            <p:strVal val="#ppt_y+0.31"/>
                                          </p:val>
                                        </p:tav>
                                      </p:tavLst>
                                    </p:anim>
                                    <p:anim calcmode="lin" valueType="num">
                                      <p:cBhvr>
                                        <p:cTn id="25" dur="300" decel="50000" fill="hold">
                                          <p:stCondLst>
                                            <p:cond delay="200"/>
                                          </p:stCondLst>
                                        </p:cTn>
                                        <p:tgtEl>
                                          <p:spTgt spid="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 dur="300" decel="50000" fill="hold">
                                          <p:stCondLst>
                                            <p:cond delay="200"/>
                                          </p:stCondLst>
                                        </p:cTn>
                                        <p:tgtEl>
                                          <p:spTgt spid="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3"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
                                        <p:tgtEl>
                                          <p:spTgt spid="14"/>
                                        </p:tgtEl>
                                      </p:cBhvr>
                                    </p:animEffect>
                                    <p:anim calcmode="lin" valueType="num">
                                      <p:cBhvr>
                                        <p:cTn id="32" dur="200" fill="hold"/>
                                        <p:tgtEl>
                                          <p:spTgt spid="14"/>
                                        </p:tgtEl>
                                        <p:attrNameLst>
                                          <p:attrName>ppt_x</p:attrName>
                                        </p:attrNameLst>
                                      </p:cBhvr>
                                      <p:tavLst>
                                        <p:tav tm="0">
                                          <p:val>
                                            <p:strVal val="#ppt_x"/>
                                          </p:val>
                                        </p:tav>
                                        <p:tav tm="100000">
                                          <p:val>
                                            <p:strVal val="#ppt_x"/>
                                          </p:val>
                                        </p:tav>
                                      </p:tavLst>
                                    </p:anim>
                                    <p:anim calcmode="lin" valueType="num">
                                      <p:cBhvr>
                                        <p:cTn id="33" dur="200" fill="hold"/>
                                        <p:tgtEl>
                                          <p:spTgt spid="14"/>
                                        </p:tgtEl>
                                        <p:attrNameLst>
                                          <p:attrName>ppt_y</p:attrName>
                                        </p:attrNameLst>
                                      </p:cBhvr>
                                      <p:tavLst>
                                        <p:tav tm="0">
                                          <p:val>
                                            <p:strVal val="#ppt_y+0.31"/>
                                          </p:val>
                                        </p:tav>
                                        <p:tav tm="100000">
                                          <p:val>
                                            <p:strVal val="#ppt_y+0.31"/>
                                          </p:val>
                                        </p:tav>
                                      </p:tavLst>
                                    </p:anim>
                                    <p:anim calcmode="lin" valueType="num">
                                      <p:cBhvr>
                                        <p:cTn id="34" dur="300" decel="50000" fill="hold">
                                          <p:stCondLst>
                                            <p:cond delay="200"/>
                                          </p:stCondLst>
                                        </p:cTn>
                                        <p:tgtEl>
                                          <p:spTgt spid="1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5" dur="300" decel="50000" fill="hold">
                                          <p:stCondLst>
                                            <p:cond delay="200"/>
                                          </p:stCondLst>
                                        </p:cTn>
                                        <p:tgtEl>
                                          <p:spTgt spid="1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3" presetClass="entr" presetSubtype="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
                                        <p:tgtEl>
                                          <p:spTgt spid="15"/>
                                        </p:tgtEl>
                                      </p:cBhvr>
                                    </p:animEffect>
                                    <p:anim calcmode="lin" valueType="num">
                                      <p:cBhvr>
                                        <p:cTn id="41" dur="200" fill="hold"/>
                                        <p:tgtEl>
                                          <p:spTgt spid="15"/>
                                        </p:tgtEl>
                                        <p:attrNameLst>
                                          <p:attrName>ppt_x</p:attrName>
                                        </p:attrNameLst>
                                      </p:cBhvr>
                                      <p:tavLst>
                                        <p:tav tm="0">
                                          <p:val>
                                            <p:strVal val="#ppt_x"/>
                                          </p:val>
                                        </p:tav>
                                        <p:tav tm="100000">
                                          <p:val>
                                            <p:strVal val="#ppt_x"/>
                                          </p:val>
                                        </p:tav>
                                      </p:tavLst>
                                    </p:anim>
                                    <p:anim calcmode="lin" valueType="num">
                                      <p:cBhvr>
                                        <p:cTn id="42" dur="200" fill="hold"/>
                                        <p:tgtEl>
                                          <p:spTgt spid="15"/>
                                        </p:tgtEl>
                                        <p:attrNameLst>
                                          <p:attrName>ppt_y</p:attrName>
                                        </p:attrNameLst>
                                      </p:cBhvr>
                                      <p:tavLst>
                                        <p:tav tm="0">
                                          <p:val>
                                            <p:strVal val="#ppt_y+0.31"/>
                                          </p:val>
                                        </p:tav>
                                        <p:tav tm="100000">
                                          <p:val>
                                            <p:strVal val="#ppt_y+0.31"/>
                                          </p:val>
                                        </p:tav>
                                      </p:tavLst>
                                    </p:anim>
                                    <p:anim calcmode="lin" valueType="num">
                                      <p:cBhvr>
                                        <p:cTn id="43" dur="300" decel="50000" fill="hold">
                                          <p:stCondLst>
                                            <p:cond delay="200"/>
                                          </p:stCondLst>
                                        </p:cTn>
                                        <p:tgtEl>
                                          <p:spTgt spid="1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4" dur="300" decel="50000" fill="hold">
                                          <p:stCondLst>
                                            <p:cond delay="200"/>
                                          </p:stCondLst>
                                        </p:cTn>
                                        <p:tgtEl>
                                          <p:spTgt spid="1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253725" y="1302735"/>
            <a:ext cx="5126355" cy="521970"/>
          </a:xfrm>
          <a:prstGeom prst="rect">
            <a:avLst/>
          </a:prstGeom>
          <a:solidFill>
            <a:schemeClr val="bg1"/>
          </a:solidFill>
          <a:ln>
            <a:solidFill>
              <a:srgbClr val="00B0F0"/>
            </a:solidFill>
          </a:ln>
        </p:spPr>
        <p:txBody>
          <a:bodyPr wrap="none">
            <a:spAutoFit/>
          </a:bodyPr>
          <a:lstStyle/>
          <a:p>
            <a:r>
              <a:rPr lang="en-US" altLang="zh-CN" sz="2800" b="1" dirty="0">
                <a:solidFill>
                  <a:srgbClr val="800000"/>
                </a:solidFill>
                <a:latin typeface="微软雅黑" panose="020B0503020204020204" charset="-122"/>
                <a:ea typeface="微软雅黑" panose="020B0503020204020204" charset="-122"/>
              </a:rPr>
              <a:t>1.</a:t>
            </a:r>
            <a:r>
              <a:rPr lang="zh-CN" altLang="en-US" sz="2800" b="1" dirty="0">
                <a:solidFill>
                  <a:srgbClr val="800000"/>
                </a:solidFill>
                <a:latin typeface="微软雅黑" panose="020B0503020204020204" charset="-122"/>
                <a:ea typeface="微软雅黑" panose="020B0503020204020204" charset="-122"/>
              </a:rPr>
              <a:t>增加同义词检索，分别输入。</a:t>
            </a:r>
            <a:endParaRPr lang="zh-CN" altLang="en-US" sz="2800" dirty="0"/>
          </a:p>
        </p:txBody>
      </p:sp>
      <p:pic>
        <p:nvPicPr>
          <p:cNvPr id="2" name="图片 1"/>
          <p:cNvPicPr>
            <a:picLocks noChangeAspect="1"/>
          </p:cNvPicPr>
          <p:nvPr/>
        </p:nvPicPr>
        <p:blipFill>
          <a:blip r:embed="rId1"/>
          <a:srcRect r="16222" b="36176"/>
          <a:stretch>
            <a:fillRect/>
          </a:stretch>
        </p:blipFill>
        <p:spPr>
          <a:xfrm>
            <a:off x="1524000" y="2294255"/>
            <a:ext cx="7660640" cy="291274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28575"/>
            <a:ext cx="11963400" cy="6829425"/>
          </a:xfrm>
          <a:prstGeom prst="rect">
            <a:avLst/>
          </a:prstGeom>
          <a:solidFill>
            <a:srgbClr val="FF0000"/>
          </a:solidFill>
        </p:spPr>
      </p:pic>
      <p:sp>
        <p:nvSpPr>
          <p:cNvPr id="6" name="矩形 5"/>
          <p:cNvSpPr/>
          <p:nvPr/>
        </p:nvSpPr>
        <p:spPr>
          <a:xfrm>
            <a:off x="1156138" y="147145"/>
            <a:ext cx="1471448"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66648" y="790904"/>
            <a:ext cx="1471448"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7669" y="1366345"/>
            <a:ext cx="1471448"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56138" y="1970690"/>
            <a:ext cx="1471448"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 y="1970689"/>
            <a:ext cx="909145"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8751" y="1342695"/>
            <a:ext cx="909145"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8752" y="756744"/>
            <a:ext cx="909145"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27586" y="3310758"/>
            <a:ext cx="909145"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66001" y="-10838"/>
            <a:ext cx="5126355" cy="521970"/>
          </a:xfrm>
          <a:prstGeom prst="rect">
            <a:avLst/>
          </a:prstGeom>
          <a:solidFill>
            <a:schemeClr val="bg1"/>
          </a:solidFill>
          <a:ln>
            <a:solidFill>
              <a:srgbClr val="00B0F0"/>
            </a:solidFill>
          </a:ln>
        </p:spPr>
        <p:txBody>
          <a:bodyPr wrap="none">
            <a:spAutoFit/>
          </a:bodyPr>
          <a:lstStyle/>
          <a:p>
            <a:r>
              <a:rPr lang="en-US" altLang="zh-CN" sz="2800" b="1" dirty="0">
                <a:solidFill>
                  <a:srgbClr val="800000"/>
                </a:solidFill>
                <a:latin typeface="微软雅黑" panose="020B0503020204020204" charset="-122"/>
                <a:ea typeface="微软雅黑" panose="020B0503020204020204" charset="-122"/>
              </a:rPr>
              <a:t>1.</a:t>
            </a:r>
            <a:r>
              <a:rPr lang="zh-CN" altLang="en-US" sz="2800" b="1" dirty="0">
                <a:solidFill>
                  <a:srgbClr val="800000"/>
                </a:solidFill>
                <a:latin typeface="微软雅黑" panose="020B0503020204020204" charset="-122"/>
                <a:ea typeface="微软雅黑" panose="020B0503020204020204" charset="-122"/>
              </a:rPr>
              <a:t>增加同义词检索，分别输入。</a:t>
            </a:r>
            <a:endParaRPr lang="zh-CN" altLang="en-US" sz="2800" dirty="0"/>
          </a:p>
        </p:txBody>
      </p:sp>
      <p:sp>
        <p:nvSpPr>
          <p:cNvPr id="18" name="箭头: 下 17"/>
          <p:cNvSpPr/>
          <p:nvPr/>
        </p:nvSpPr>
        <p:spPr>
          <a:xfrm rot="1410893">
            <a:off x="5453847" y="4141761"/>
            <a:ext cx="497152" cy="830318"/>
          </a:xfrm>
          <a:prstGeom prst="downArrow">
            <a:avLst>
              <a:gd name="adj1" fmla="val 49498"/>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重点难点</a:t>
            </a:r>
            <a:endParaRPr lang="zh-CN" altLang="en-US"/>
          </a:p>
        </p:txBody>
      </p:sp>
      <p:sp>
        <p:nvSpPr>
          <p:cNvPr id="3" name="内容占位符 2"/>
          <p:cNvSpPr>
            <a:spLocks noGrp="1"/>
          </p:cNvSpPr>
          <p:nvPr>
            <p:ph idx="1"/>
          </p:nvPr>
        </p:nvSpPr>
        <p:spPr>
          <a:xfrm>
            <a:off x="1143000" y="2057400"/>
            <a:ext cx="4891405" cy="4038600"/>
          </a:xfrm>
        </p:spPr>
        <p:txBody>
          <a:bodyPr/>
          <a:lstStyle/>
          <a:p>
            <a:pPr marL="34290" indent="0">
              <a:buNone/>
            </a:pPr>
            <a:r>
              <a:rPr lang="zh-CN" altLang="en-US" sz="2800" dirty="0">
                <a:solidFill>
                  <a:schemeClr val="tx1"/>
                </a:solidFill>
              </a:rPr>
              <a:t>重点：</a:t>
            </a:r>
            <a:endParaRPr lang="zh-CN" altLang="en-US" sz="2800" dirty="0">
              <a:solidFill>
                <a:schemeClr val="tx1"/>
              </a:solidFill>
            </a:endParaRPr>
          </a:p>
          <a:p>
            <a:pPr marL="34290" indent="0">
              <a:buNone/>
            </a:pPr>
            <a:r>
              <a:rPr lang="zh-CN" altLang="en-US" sz="2800" dirty="0">
                <a:solidFill>
                  <a:schemeClr val="tx1"/>
                </a:solidFill>
              </a:rPr>
              <a:t>三个中文数据库的检索方法</a:t>
            </a:r>
            <a:endParaRPr lang="zh-CN" altLang="en-US" sz="2800" dirty="0">
              <a:solidFill>
                <a:schemeClr val="tx1"/>
              </a:solidFill>
            </a:endParaRPr>
          </a:p>
          <a:p>
            <a:pPr marL="34290" indent="0">
              <a:buNone/>
            </a:pPr>
            <a:r>
              <a:rPr lang="en-US" altLang="zh-CN" sz="2800" dirty="0" err="1">
                <a:solidFill>
                  <a:schemeClr val="tx1"/>
                </a:solidFill>
              </a:rPr>
              <a:t>CNKI</a:t>
            </a:r>
            <a:r>
              <a:rPr lang="zh-CN" altLang="en-US" sz="2800" dirty="0">
                <a:solidFill>
                  <a:schemeClr val="tx1"/>
                </a:solidFill>
              </a:rPr>
              <a:t>高级检索</a:t>
            </a:r>
            <a:r>
              <a:rPr lang="en-US" altLang="zh-CN" sz="2800" dirty="0">
                <a:solidFill>
                  <a:schemeClr val="tx1"/>
                </a:solidFill>
              </a:rPr>
              <a:t> </a:t>
            </a:r>
            <a:endParaRPr lang="en-US" altLang="zh-CN" sz="2800" dirty="0">
              <a:solidFill>
                <a:schemeClr val="tx1"/>
              </a:solidFill>
            </a:endParaRPr>
          </a:p>
        </p:txBody>
      </p:sp>
      <p:sp>
        <p:nvSpPr>
          <p:cNvPr id="4" name="内容占位符 2"/>
          <p:cNvSpPr>
            <a:spLocks noGrp="1"/>
          </p:cNvSpPr>
          <p:nvPr/>
        </p:nvSpPr>
        <p:spPr>
          <a:xfrm>
            <a:off x="6611620" y="2128520"/>
            <a:ext cx="3912235" cy="4038600"/>
          </a:xfrm>
          <a:prstGeom prst="rect">
            <a:avLst/>
          </a:prstGeom>
        </p:spPr>
        <p:txBody>
          <a:bodyPr vert="horz" lIns="91440" tIns="45720" rIns="91440" bIns="45720" rtlCol="0">
            <a:normAutofit/>
          </a:bodyPr>
          <a:lstStyle>
            <a:lvl1pPr marL="171450" indent="-137160" algn="l" defTabSz="685800" rtl="0" eaLnBrk="1" latinLnBrk="0" hangingPunct="1">
              <a:lnSpc>
                <a:spcPct val="90000"/>
              </a:lnSpc>
              <a:spcBef>
                <a:spcPts val="1000"/>
              </a:spcBef>
              <a:buClr>
                <a:schemeClr val="accent1"/>
              </a:buClr>
              <a:buSzPct val="80000"/>
              <a:buFont typeface="Corbel" panose="020B0503020204020204" pitchFamily="34" charset="0"/>
              <a:buChar char="•"/>
              <a:defRPr sz="2000" kern="1200">
                <a:solidFill>
                  <a:schemeClr val="accent1"/>
                </a:solidFill>
                <a:latin typeface="+mn-lt"/>
                <a:ea typeface="+mn-ea"/>
                <a:cs typeface="+mn-cs"/>
              </a:defRPr>
            </a:lvl1pPr>
            <a:lvl2pPr marL="34290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800" kern="1200">
                <a:solidFill>
                  <a:schemeClr val="accent1"/>
                </a:solidFill>
                <a:latin typeface="+mn-lt"/>
                <a:ea typeface="+mn-ea"/>
                <a:cs typeface="+mn-cs"/>
              </a:defRPr>
            </a:lvl2pPr>
            <a:lvl3pPr marL="54864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600" kern="1200">
                <a:solidFill>
                  <a:schemeClr val="accent1"/>
                </a:solidFill>
                <a:latin typeface="+mn-lt"/>
                <a:ea typeface="+mn-ea"/>
                <a:cs typeface="+mn-cs"/>
              </a:defRPr>
            </a:lvl3pPr>
            <a:lvl4pPr marL="754380"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4pPr>
            <a:lvl5pPr marL="920115" indent="-13716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5pPr>
            <a:lvl6pPr marL="109982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6pPr>
            <a:lvl7pPr marL="129984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7pPr>
            <a:lvl8pPr marL="1499870"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8pPr>
            <a:lvl9pPr marL="1699895" indent="-171450" algn="l" defTabSz="685800" rtl="0" eaLnBrk="1" latinLnBrk="0" hangingPunct="1">
              <a:lnSpc>
                <a:spcPct val="90000"/>
              </a:lnSpc>
              <a:spcBef>
                <a:spcPts val="150"/>
              </a:spcBef>
              <a:spcAft>
                <a:spcPts val="300"/>
              </a:spcAft>
              <a:buClr>
                <a:schemeClr val="accent1"/>
              </a:buClr>
              <a:buSzPct val="80000"/>
              <a:buFont typeface="Corbel" panose="020B0503020204020204" pitchFamily="34" charset="0"/>
              <a:buChar char="•"/>
              <a:defRPr sz="1400" kern="1200">
                <a:solidFill>
                  <a:schemeClr val="accent1"/>
                </a:solidFill>
                <a:latin typeface="+mn-lt"/>
                <a:ea typeface="+mn-ea"/>
                <a:cs typeface="+mn-cs"/>
              </a:defRPr>
            </a:lvl9pPr>
          </a:lstStyle>
          <a:p>
            <a:pPr marL="34290" indent="0">
              <a:buNone/>
            </a:pPr>
            <a:r>
              <a:rPr lang="zh-CN" altLang="en-US" sz="2800" dirty="0">
                <a:solidFill>
                  <a:schemeClr val="tx1"/>
                </a:solidFill>
              </a:rPr>
              <a:t>难点：</a:t>
            </a:r>
            <a:endParaRPr lang="zh-CN" altLang="en-US" sz="2800" dirty="0">
              <a:solidFill>
                <a:schemeClr val="tx1"/>
              </a:solidFill>
            </a:endParaRPr>
          </a:p>
          <a:p>
            <a:pPr marL="34290" indent="0">
              <a:buNone/>
            </a:pPr>
            <a:r>
              <a:rPr lang="zh-CN" altLang="en-US" sz="2800" dirty="0">
                <a:solidFill>
                  <a:schemeClr val="tx1"/>
                </a:solidFill>
              </a:rPr>
              <a:t>三个中文数据库的差异</a:t>
            </a:r>
            <a:endParaRPr lang="zh-CN" altLang="en-US" sz="2800" dirty="0">
              <a:solidFill>
                <a:schemeClr val="tx1"/>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997028"/>
            <a:ext cx="12192000" cy="4863944"/>
          </a:xfrm>
          <a:prstGeom prst="rect">
            <a:avLst/>
          </a:prstGeom>
        </p:spPr>
      </p:pic>
      <p:sp>
        <p:nvSpPr>
          <p:cNvPr id="6" name="矩形 5"/>
          <p:cNvSpPr/>
          <p:nvPr/>
        </p:nvSpPr>
        <p:spPr>
          <a:xfrm>
            <a:off x="1891862" y="1213945"/>
            <a:ext cx="1471448" cy="451945"/>
          </a:xfrm>
          <a:prstGeom prst="rect">
            <a:avLst/>
          </a:prstGeom>
          <a:solidFill>
            <a:schemeClr val="accent1">
              <a:alpha val="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722069" y="5409027"/>
            <a:ext cx="1471448" cy="451945"/>
          </a:xfrm>
          <a:prstGeom prst="rect">
            <a:avLst/>
          </a:prstGeom>
          <a:solidFill>
            <a:schemeClr val="accent1">
              <a:alpha val="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60276" y="3795689"/>
            <a:ext cx="1471448" cy="451945"/>
          </a:xfrm>
          <a:prstGeom prst="rect">
            <a:avLst/>
          </a:prstGeom>
          <a:solidFill>
            <a:schemeClr val="accent1">
              <a:alpha val="0"/>
            </a:schemeClr>
          </a:solid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下 8"/>
          <p:cNvSpPr/>
          <p:nvPr/>
        </p:nvSpPr>
        <p:spPr>
          <a:xfrm rot="1410893">
            <a:off x="6241001" y="2900668"/>
            <a:ext cx="497152" cy="830318"/>
          </a:xfrm>
          <a:prstGeom prst="downArrow">
            <a:avLst>
              <a:gd name="adj1" fmla="val 49498"/>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32822" y="33623"/>
            <a:ext cx="6253635" cy="523220"/>
          </a:xfrm>
          <a:prstGeom prst="rect">
            <a:avLst/>
          </a:prstGeom>
          <a:solidFill>
            <a:schemeClr val="bg1"/>
          </a:solidFill>
          <a:ln>
            <a:solidFill>
              <a:srgbClr val="00B0F0"/>
            </a:solidFill>
          </a:ln>
        </p:spPr>
        <p:txBody>
          <a:bodyPr wrap="none">
            <a:spAutoFit/>
          </a:bodyPr>
          <a:lstStyle/>
          <a:p>
            <a:r>
              <a:rPr lang="en-US" altLang="zh-CN" sz="2800" b="1" dirty="0">
                <a:solidFill>
                  <a:srgbClr val="800000"/>
                </a:solidFill>
                <a:latin typeface="微软雅黑" panose="020B0503020204020204" charset="-122"/>
                <a:ea typeface="微软雅黑" panose="020B0503020204020204" charset="-122"/>
              </a:rPr>
              <a:t>2.</a:t>
            </a:r>
            <a:r>
              <a:rPr lang="zh-CN" altLang="en-US" sz="2800" b="1" dirty="0">
                <a:solidFill>
                  <a:srgbClr val="800000"/>
                </a:solidFill>
                <a:latin typeface="微软雅黑" panose="020B0503020204020204" charset="-122"/>
                <a:ea typeface="微软雅黑" panose="020B0503020204020204" charset="-122"/>
              </a:rPr>
              <a:t>复杂逻辑关系建议分两步进行检索。</a:t>
            </a:r>
            <a:endParaRPr lang="zh-CN" altLang="en-US" sz="28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2449830" y="1104265"/>
            <a:ext cx="5990590" cy="662305"/>
          </a:xfrm>
        </p:spPr>
        <p:txBody>
          <a:bodyPr>
            <a:noAutofit/>
          </a:bodyPr>
          <a:lstStyle/>
          <a:p>
            <a:r>
              <a:rPr lang="zh-CN" altLang="en-US" sz="2800" b="1" dirty="0">
                <a:solidFill>
                  <a:srgbClr val="FF0000"/>
                </a:solidFill>
                <a:latin typeface="微软雅黑" panose="020B0503020204020204" charset="-122"/>
                <a:ea typeface="微软雅黑" panose="020B0503020204020204" charset="-122"/>
              </a:rPr>
              <a:t>思考：为多个检索词增加同义词</a:t>
            </a:r>
            <a:endParaRPr lang="zh-CN" altLang="en-US" sz="2800" b="1" dirty="0">
              <a:solidFill>
                <a:srgbClr val="FF0000"/>
              </a:solidFill>
              <a:latin typeface="微软雅黑" panose="020B0503020204020204" charset="-122"/>
              <a:ea typeface="微软雅黑" panose="020B0503020204020204" charset="-122"/>
            </a:endParaRPr>
          </a:p>
        </p:txBody>
      </p:sp>
      <p:grpSp>
        <p:nvGrpSpPr>
          <p:cNvPr id="2" name="组合 12"/>
          <p:cNvGrpSpPr/>
          <p:nvPr/>
        </p:nvGrpSpPr>
        <p:grpSpPr>
          <a:xfrm>
            <a:off x="2502763" y="3603139"/>
            <a:ext cx="3017504" cy="1468394"/>
            <a:chOff x="4192" y="6847"/>
            <a:chExt cx="4743" cy="3104"/>
          </a:xfrm>
          <a:solidFill>
            <a:srgbClr val="BFBFBF"/>
          </a:solidFill>
        </p:grpSpPr>
        <p:sp>
          <p:nvSpPr>
            <p:cNvPr id="28692" name="AutoShape 21"/>
            <p:cNvSpPr/>
            <p:nvPr/>
          </p:nvSpPr>
          <p:spPr>
            <a:xfrm>
              <a:off x="4192" y="6847"/>
              <a:ext cx="4721" cy="3104"/>
            </a:xfrm>
            <a:prstGeom prst="roundRect">
              <a:avLst>
                <a:gd name="adj" fmla="val 8574"/>
              </a:avLst>
            </a:prstGeom>
            <a:noFill/>
            <a:ln w="12700" cap="flat" cmpd="sng">
              <a:solidFill>
                <a:srgbClr val="80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50000"/>
                </a:lnSpc>
                <a:spcBef>
                  <a:spcPct val="0"/>
                </a:spcBef>
                <a:buNone/>
              </a:pPr>
              <a:endParaRPr lang="zh-CN" altLang="zh-CN" sz="2000" dirty="0">
                <a:solidFill>
                  <a:srgbClr val="000000"/>
                </a:solidFill>
                <a:latin typeface="微软雅黑" panose="020B0503020204020204" charset="-122"/>
                <a:ea typeface="微软雅黑" panose="020B0503020204020204" charset="-122"/>
                <a:sym typeface="Bodoni MT Black" panose="02070A03080606020203" pitchFamily="18" charset="0"/>
              </a:endParaRPr>
            </a:p>
          </p:txBody>
        </p:sp>
        <p:sp>
          <p:nvSpPr>
            <p:cNvPr id="28693" name="AutoShape 22"/>
            <p:cNvSpPr/>
            <p:nvPr/>
          </p:nvSpPr>
          <p:spPr>
            <a:xfrm>
              <a:off x="4451" y="7204"/>
              <a:ext cx="4484" cy="2281"/>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Lst>
              <a:rect l="txL" t="txT" r="txR" b="txB"/>
              <a:pathLst>
                <a:path w="21600" h="21600">
                  <a:moveTo>
                    <a:pt x="0" y="0"/>
                  </a:moveTo>
                  <a:lnTo>
                    <a:pt x="21600" y="0"/>
                  </a:lnTo>
                  <a:lnTo>
                    <a:pt x="21600" y="21600"/>
                  </a:lnTo>
                  <a:lnTo>
                    <a:pt x="0" y="21600"/>
                  </a:lnTo>
                  <a:lnTo>
                    <a:pt x="0" y="0"/>
                  </a:lnTo>
                  <a:close/>
                </a:path>
              </a:pathLst>
            </a:custGeom>
            <a:no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eaLnBrk="1">
                <a:lnSpc>
                  <a:spcPct val="150000"/>
                </a:lnSpc>
                <a:spcBef>
                  <a:spcPct val="0"/>
                </a:spcBef>
                <a:buNone/>
              </a:pPr>
              <a:r>
                <a:rPr lang="zh-CN" altLang="en-US" sz="2000" dirty="0">
                  <a:latin typeface="微软雅黑" panose="020B0503020204020204" charset="-122"/>
                  <a:ea typeface="微软雅黑" panose="020B0503020204020204" charset="-122"/>
                  <a:sym typeface="Calibri" panose="020F0502020204030204" pitchFamily="34" charset="0"/>
                </a:rPr>
                <a:t>脑血栓</a:t>
              </a:r>
              <a:r>
                <a:rPr lang="zh-CN" altLang="en-US" sz="2000" dirty="0">
                  <a:latin typeface="仿宋" panose="02010609060101010101" pitchFamily="49" charset="-122"/>
                  <a:ea typeface="仿宋" panose="02010609060101010101" pitchFamily="49" charset="-122"/>
                  <a:sym typeface="Calibri" panose="020F0502020204030204" pitchFamily="34" charset="0"/>
                </a:rPr>
                <a:t>，</a:t>
              </a:r>
              <a:r>
                <a:rPr lang="zh-CN" altLang="en-US" sz="2000" dirty="0">
                  <a:latin typeface="微软雅黑" panose="020B0503020204020204" charset="-122"/>
                  <a:ea typeface="微软雅黑" panose="020B0503020204020204" charset="-122"/>
                  <a:sym typeface="Calibri" panose="020F0502020204030204" pitchFamily="34" charset="0"/>
                </a:rPr>
                <a:t>脑栓塞</a:t>
              </a:r>
              <a:r>
                <a:rPr lang="zh-CN" altLang="en-US" sz="2000" dirty="0">
                  <a:latin typeface="仿宋" panose="02010609060101010101" pitchFamily="49" charset="-122"/>
                  <a:ea typeface="仿宋" panose="02010609060101010101" pitchFamily="49" charset="-122"/>
                  <a:sym typeface="Calibri" panose="020F0502020204030204" pitchFamily="34" charset="0"/>
                </a:rPr>
                <a:t>，</a:t>
              </a:r>
              <a:r>
                <a:rPr lang="zh-CN" altLang="en-US" sz="2000" dirty="0">
                  <a:latin typeface="微软雅黑" panose="020B0503020204020204" charset="-122"/>
                  <a:ea typeface="微软雅黑" panose="020B0503020204020204" charset="-122"/>
                  <a:sym typeface="Calibri" panose="020F0502020204030204" pitchFamily="34" charset="0"/>
                </a:rPr>
                <a:t>脑梗塞</a:t>
              </a:r>
              <a:endParaRPr lang="zh-CN" altLang="en-US" sz="2000" dirty="0">
                <a:latin typeface="微软雅黑" panose="020B0503020204020204" charset="-122"/>
                <a:ea typeface="微软雅黑" panose="020B0503020204020204" charset="-122"/>
                <a:sym typeface="Calibri" panose="020F0502020204030204" pitchFamily="34" charset="0"/>
              </a:endParaRPr>
            </a:p>
          </p:txBody>
        </p:sp>
      </p:grpSp>
      <p:grpSp>
        <p:nvGrpSpPr>
          <p:cNvPr id="3" name="组合 13"/>
          <p:cNvGrpSpPr/>
          <p:nvPr/>
        </p:nvGrpSpPr>
        <p:grpSpPr>
          <a:xfrm>
            <a:off x="6195352" y="3600450"/>
            <a:ext cx="2923248" cy="1521883"/>
            <a:chOff x="10185" y="6847"/>
            <a:chExt cx="5182" cy="3104"/>
          </a:xfrm>
        </p:grpSpPr>
        <p:sp>
          <p:nvSpPr>
            <p:cNvPr id="28690" name="AutoShape 25"/>
            <p:cNvSpPr/>
            <p:nvPr/>
          </p:nvSpPr>
          <p:spPr>
            <a:xfrm>
              <a:off x="10185" y="6847"/>
              <a:ext cx="5146" cy="3104"/>
            </a:xfrm>
            <a:prstGeom prst="roundRect">
              <a:avLst>
                <a:gd name="adj" fmla="val 8574"/>
              </a:avLst>
            </a:prstGeom>
            <a:solidFill>
              <a:srgbClr val="FFFFFF">
                <a:alpha val="69019"/>
              </a:srgbClr>
            </a:solidFill>
            <a:ln w="12700" cap="flat" cmpd="sng">
              <a:solidFill>
                <a:srgbClr val="837B54"/>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eaLnBrk="1">
                <a:lnSpc>
                  <a:spcPct val="150000"/>
                </a:lnSpc>
                <a:spcBef>
                  <a:spcPct val="0"/>
                </a:spcBef>
                <a:buNone/>
              </a:pPr>
              <a:endParaRPr lang="zh-CN" altLang="zh-CN" sz="2000" b="1" dirty="0">
                <a:solidFill>
                  <a:srgbClr val="000000"/>
                </a:solidFill>
                <a:latin typeface="Bodoni MT Black" panose="02070A03080606020203" pitchFamily="18" charset="0"/>
                <a:ea typeface="宋体" panose="02010600030101010101" pitchFamily="2" charset="-122"/>
                <a:sym typeface="Bodoni MT Black" panose="02070A03080606020203" pitchFamily="18" charset="0"/>
              </a:endParaRPr>
            </a:p>
          </p:txBody>
        </p:sp>
        <p:sp>
          <p:nvSpPr>
            <p:cNvPr id="28691" name="AutoShape 26"/>
            <p:cNvSpPr/>
            <p:nvPr/>
          </p:nvSpPr>
          <p:spPr>
            <a:xfrm>
              <a:off x="10479" y="7205"/>
              <a:ext cx="4888" cy="2050"/>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Lst>
              <a:rect l="txL" t="txT" r="txR" b="txB"/>
              <a:pathLst>
                <a:path w="21600" h="21600">
                  <a:moveTo>
                    <a:pt x="0" y="0"/>
                  </a:moveTo>
                  <a:lnTo>
                    <a:pt x="21600" y="0"/>
                  </a:lnTo>
                  <a:lnTo>
                    <a:pt x="21600" y="21600"/>
                  </a:lnTo>
                  <a:lnTo>
                    <a:pt x="0" y="21600"/>
                  </a:lnTo>
                  <a:lnTo>
                    <a:pt x="0" y="0"/>
                  </a:lnTo>
                  <a:close/>
                </a:path>
              </a:pathLst>
            </a:custGeom>
            <a:no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eaLnBrk="1">
                <a:lnSpc>
                  <a:spcPct val="150000"/>
                </a:lnSpc>
                <a:spcBef>
                  <a:spcPct val="0"/>
                </a:spcBef>
                <a:buNone/>
              </a:pPr>
              <a:r>
                <a:rPr lang="zh-CN" altLang="en-US" sz="2000" dirty="0">
                  <a:latin typeface="微软雅黑" panose="020B0503020204020204" charset="-122"/>
                  <a:ea typeface="微软雅黑" panose="020B0503020204020204" charset="-122"/>
                  <a:sym typeface="+mn-ea"/>
                </a:rPr>
                <a:t>乙酰水杨酸 、</a:t>
              </a:r>
              <a:r>
                <a:rPr lang="en-US" altLang="zh-CN" sz="2000" dirty="0">
                  <a:latin typeface="微软雅黑" panose="020B0503020204020204" charset="-122"/>
                  <a:ea typeface="微软雅黑" panose="020B0503020204020204" charset="-122"/>
                  <a:sym typeface="+mn-ea"/>
                </a:rPr>
                <a:t>Aspirin</a:t>
              </a:r>
              <a:endParaRPr lang="zh-CN" altLang="zh-CN" sz="2000" dirty="0">
                <a:latin typeface="微软雅黑" panose="020B0503020204020204" charset="-122"/>
                <a:ea typeface="微软雅黑" panose="020B0503020204020204" charset="-122"/>
                <a:sym typeface="+mn-ea"/>
              </a:endParaRPr>
            </a:p>
          </p:txBody>
        </p:sp>
      </p:grpSp>
      <p:sp>
        <p:nvSpPr>
          <p:cNvPr id="28683" name="AutoShape 4"/>
          <p:cNvSpPr/>
          <p:nvPr/>
        </p:nvSpPr>
        <p:spPr>
          <a:xfrm>
            <a:off x="4164093" y="1870472"/>
            <a:ext cx="1506140" cy="1504950"/>
          </a:xfrm>
          <a:custGeom>
            <a:avLst/>
            <a:gdLst/>
            <a:ahLst/>
            <a:cxnLst>
              <a:cxn ang="0">
                <a:pos x="174907383" y="29954309"/>
              </a:cxn>
              <a:cxn ang="0">
                <a:pos x="174907383" y="174630995"/>
              </a:cxn>
              <a:cxn ang="0">
                <a:pos x="30001675" y="174630995"/>
              </a:cxn>
              <a:cxn ang="0">
                <a:pos x="30001675" y="29954309"/>
              </a:cxn>
              <a:cxn ang="0">
                <a:pos x="174907383" y="29954309"/>
              </a:cxn>
            </a:cxnLst>
            <a:rect l="0" t="0" r="0" b="0"/>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noFill/>
          <a:ln w="12700" cap="flat" cmpd="sng">
            <a:solidFill>
              <a:schemeClr val="bg1">
                <a:alpha val="100000"/>
              </a:schemeClr>
            </a:solidFill>
            <a:prstDash val="solid"/>
            <a:miter lim="800000"/>
            <a:headEnd type="none" w="med" len="med"/>
            <a:tailEnd type="none" w="med" len="med"/>
          </a:ln>
        </p:spPr>
        <p:txBody>
          <a:bodyPr/>
          <a:lstStyle/>
          <a:p>
            <a:endParaRPr lang="zh-CN" altLang="en-US" sz="1350"/>
          </a:p>
        </p:txBody>
      </p:sp>
      <p:grpSp>
        <p:nvGrpSpPr>
          <p:cNvPr id="4" name="组合 10"/>
          <p:cNvGrpSpPr/>
          <p:nvPr/>
        </p:nvGrpSpPr>
        <p:grpSpPr>
          <a:xfrm>
            <a:off x="3115734" y="2015066"/>
            <a:ext cx="1440073" cy="1483701"/>
            <a:chOff x="4738" y="3070"/>
            <a:chExt cx="3388" cy="3480"/>
          </a:xfrm>
        </p:grpSpPr>
        <p:sp>
          <p:nvSpPr>
            <p:cNvPr id="28680" name="AutoShape 23"/>
            <p:cNvSpPr/>
            <p:nvPr/>
          </p:nvSpPr>
          <p:spPr>
            <a:xfrm rot="5400000">
              <a:off x="6134" y="5985"/>
              <a:ext cx="565" cy="565"/>
            </a:xfrm>
            <a:prstGeom prst="chevron">
              <a:avLst>
                <a:gd name="adj" fmla="val 50000"/>
              </a:avLst>
            </a:prstGeom>
            <a:solidFill>
              <a:srgbClr val="800000"/>
            </a:solidFill>
            <a:ln w="9525" cap="flat" cmpd="sng">
              <a:solidFill>
                <a:schemeClr val="bg1"/>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endParaRPr lang="zh-CN" altLang="zh-CN" sz="3600" b="1" dirty="0">
                <a:solidFill>
                  <a:srgbClr val="000000"/>
                </a:solidFill>
                <a:latin typeface="微软雅黑" panose="020B0503020204020204" charset="-122"/>
                <a:ea typeface="微软雅黑" panose="020B0503020204020204" charset="-122"/>
                <a:sym typeface="Bodoni MT Black" panose="02070A03080606020203" pitchFamily="18" charset="0"/>
              </a:endParaRPr>
            </a:p>
          </p:txBody>
        </p:sp>
        <p:grpSp>
          <p:nvGrpSpPr>
            <p:cNvPr id="5" name="组合 5"/>
            <p:cNvGrpSpPr/>
            <p:nvPr/>
          </p:nvGrpSpPr>
          <p:grpSpPr>
            <a:xfrm>
              <a:off x="4738" y="3070"/>
              <a:ext cx="3388" cy="2745"/>
              <a:chOff x="4738" y="3070"/>
              <a:chExt cx="3388" cy="2745"/>
            </a:xfrm>
          </p:grpSpPr>
          <p:sp>
            <p:nvSpPr>
              <p:cNvPr id="28684" name="AutoShape 2"/>
              <p:cNvSpPr/>
              <p:nvPr/>
            </p:nvSpPr>
            <p:spPr>
              <a:xfrm>
                <a:off x="5033" y="3070"/>
                <a:ext cx="2745" cy="2745"/>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800000"/>
              </a:solidFill>
              <a:ln w="12700" cap="flat" cmpd="sng">
                <a:solidFill>
                  <a:schemeClr val="bg1">
                    <a:alpha val="100000"/>
                  </a:schemeClr>
                </a:solidFill>
                <a:prstDash val="solid"/>
                <a:miter lim="800000"/>
                <a:headEnd type="none" w="med" len="med"/>
                <a:tailEnd type="none" w="med" len="med"/>
              </a:ln>
            </p:spPr>
            <p:txBody>
              <a:bodyPr/>
              <a:lstStyle/>
              <a:p>
                <a:endParaRPr lang="zh-CN" altLang="en-US" sz="1350">
                  <a:latin typeface="微软雅黑" panose="020B0503020204020204" charset="-122"/>
                  <a:ea typeface="微软雅黑" panose="020B0503020204020204" charset="-122"/>
                </a:endParaRPr>
              </a:p>
            </p:txBody>
          </p:sp>
          <p:sp>
            <p:nvSpPr>
              <p:cNvPr id="28685" name="AutoShape 5"/>
              <p:cNvSpPr/>
              <p:nvPr/>
            </p:nvSpPr>
            <p:spPr>
              <a:xfrm>
                <a:off x="4738" y="3925"/>
                <a:ext cx="3388" cy="1605"/>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Lst>
                <a:rect l="txL" t="txT" r="txR" b="txB"/>
                <a:pathLst>
                  <a:path w="21600" h="21600">
                    <a:moveTo>
                      <a:pt x="0" y="0"/>
                    </a:moveTo>
                    <a:lnTo>
                      <a:pt x="21600" y="0"/>
                    </a:lnTo>
                    <a:lnTo>
                      <a:pt x="21600" y="21600"/>
                    </a:lnTo>
                    <a:lnTo>
                      <a:pt x="0" y="21600"/>
                    </a:lnTo>
                    <a:lnTo>
                      <a:pt x="0" y="0"/>
                    </a:lnTo>
                    <a:close/>
                  </a:path>
                </a:pathLst>
              </a:custGeom>
              <a:no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r>
                  <a:rPr lang="zh-CN" altLang="en-US" sz="1500" dirty="0">
                    <a:solidFill>
                      <a:schemeClr val="bg1"/>
                    </a:solidFill>
                    <a:latin typeface="微软雅黑" panose="020B0503020204020204" charset="-122"/>
                    <a:ea typeface="微软雅黑" panose="020B0503020204020204" charset="-122"/>
                    <a:sym typeface="Calibri" panose="020F0502020204030204" pitchFamily="34" charset="0"/>
                  </a:rPr>
                  <a:t>脑梗死</a:t>
                </a:r>
                <a:endParaRPr lang="en-US" altLang="zh-CN" sz="1500" dirty="0">
                  <a:solidFill>
                    <a:schemeClr val="bg1"/>
                  </a:solidFill>
                  <a:latin typeface="微软雅黑" panose="020B0503020204020204" charset="-122"/>
                  <a:ea typeface="微软雅黑" panose="020B0503020204020204" charset="-122"/>
                  <a:sym typeface="Calibri" panose="020F0502020204030204" pitchFamily="34" charset="0"/>
                </a:endParaRPr>
              </a:p>
              <a:p>
                <a:pPr marL="0" indent="0" algn="ctr" eaLnBrk="1">
                  <a:lnSpc>
                    <a:spcPct val="100000"/>
                  </a:lnSpc>
                  <a:spcBef>
                    <a:spcPct val="0"/>
                  </a:spcBef>
                  <a:buNone/>
                </a:pPr>
                <a:endParaRPr lang="zh-CN" altLang="en-US" sz="1500"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grpSp>
      <p:sp>
        <p:nvSpPr>
          <p:cNvPr id="28686" name="AutoShape 4"/>
          <p:cNvSpPr/>
          <p:nvPr/>
        </p:nvSpPr>
        <p:spPr>
          <a:xfrm>
            <a:off x="7624763" y="1691879"/>
            <a:ext cx="1506141" cy="1504950"/>
          </a:xfrm>
          <a:custGeom>
            <a:avLst/>
            <a:gdLst/>
            <a:ahLst/>
            <a:cxnLst>
              <a:cxn ang="0">
                <a:pos x="174907572" y="29954309"/>
              </a:cxn>
              <a:cxn ang="0">
                <a:pos x="174907572" y="174630995"/>
              </a:cxn>
              <a:cxn ang="0">
                <a:pos x="30001690" y="174630995"/>
              </a:cxn>
              <a:cxn ang="0">
                <a:pos x="30001690" y="29954309"/>
              </a:cxn>
              <a:cxn ang="0">
                <a:pos x="174907572" y="29954309"/>
              </a:cxn>
            </a:cxnLst>
            <a:rect l="0" t="0" r="0" b="0"/>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noFill/>
          <a:ln w="12700" cap="flat" cmpd="sng">
            <a:solidFill>
              <a:schemeClr val="bg1">
                <a:alpha val="100000"/>
              </a:schemeClr>
            </a:solidFill>
            <a:prstDash val="solid"/>
            <a:miter lim="800000"/>
            <a:headEnd type="none" w="med" len="med"/>
            <a:tailEnd type="none" w="med" len="med"/>
          </a:ln>
        </p:spPr>
        <p:txBody>
          <a:bodyPr/>
          <a:lstStyle/>
          <a:p>
            <a:endParaRPr lang="zh-CN" altLang="en-US" sz="1350"/>
          </a:p>
        </p:txBody>
      </p:sp>
      <p:grpSp>
        <p:nvGrpSpPr>
          <p:cNvPr id="6" name="组合 11"/>
          <p:cNvGrpSpPr/>
          <p:nvPr/>
        </p:nvGrpSpPr>
        <p:grpSpPr>
          <a:xfrm>
            <a:off x="6883400" y="2074334"/>
            <a:ext cx="1449364" cy="1444411"/>
            <a:chOff x="11012" y="3085"/>
            <a:chExt cx="3193" cy="3465"/>
          </a:xfrm>
        </p:grpSpPr>
        <p:sp>
          <p:nvSpPr>
            <p:cNvPr id="28682" name="AutoShape 27"/>
            <p:cNvSpPr/>
            <p:nvPr/>
          </p:nvSpPr>
          <p:spPr>
            <a:xfrm rot="5400000">
              <a:off x="12325" y="5985"/>
              <a:ext cx="565" cy="565"/>
            </a:xfrm>
            <a:prstGeom prst="chevron">
              <a:avLst>
                <a:gd name="adj" fmla="val 50000"/>
              </a:avLst>
            </a:prstGeom>
            <a:solidFill>
              <a:srgbClr val="837B54"/>
            </a:solidFill>
            <a:ln w="9525" cap="flat" cmpd="sng">
              <a:solidFill>
                <a:schemeClr val="bg1"/>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endParaRPr lang="zh-CN" altLang="zh-CN" sz="3600" b="1" dirty="0">
                <a:solidFill>
                  <a:srgbClr val="000000"/>
                </a:solidFill>
                <a:latin typeface="Bodoni MT Black" panose="02070A03080606020203" pitchFamily="18" charset="0"/>
                <a:ea typeface="宋体" panose="02010600030101010101" pitchFamily="2" charset="-122"/>
                <a:sym typeface="Bodoni MT Black" panose="02070A03080606020203" pitchFamily="18" charset="0"/>
              </a:endParaRPr>
            </a:p>
          </p:txBody>
        </p:sp>
        <p:grpSp>
          <p:nvGrpSpPr>
            <p:cNvPr id="7" name="组合 7"/>
            <p:cNvGrpSpPr/>
            <p:nvPr/>
          </p:nvGrpSpPr>
          <p:grpSpPr>
            <a:xfrm>
              <a:off x="11012" y="3085"/>
              <a:ext cx="3193" cy="2745"/>
              <a:chOff x="11012" y="3085"/>
              <a:chExt cx="3193" cy="2745"/>
            </a:xfrm>
          </p:grpSpPr>
          <p:sp>
            <p:nvSpPr>
              <p:cNvPr id="28687" name="AutoShape 2"/>
              <p:cNvSpPr/>
              <p:nvPr/>
            </p:nvSpPr>
            <p:spPr>
              <a:xfrm>
                <a:off x="11235" y="3085"/>
                <a:ext cx="2745" cy="2745"/>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837B54"/>
              </a:solidFill>
              <a:ln w="12700" cap="flat" cmpd="sng">
                <a:solidFill>
                  <a:schemeClr val="bg1">
                    <a:alpha val="100000"/>
                  </a:schemeClr>
                </a:solidFill>
                <a:prstDash val="solid"/>
                <a:miter lim="800000"/>
                <a:headEnd type="none" w="med" len="med"/>
                <a:tailEnd type="none" w="med" len="med"/>
              </a:ln>
            </p:spPr>
            <p:txBody>
              <a:bodyPr/>
              <a:lstStyle/>
              <a:p>
                <a:endParaRPr lang="zh-CN" altLang="en-US" sz="1350" dirty="0"/>
              </a:p>
            </p:txBody>
          </p:sp>
          <p:sp>
            <p:nvSpPr>
              <p:cNvPr id="28688" name="AutoShape 5"/>
              <p:cNvSpPr/>
              <p:nvPr/>
            </p:nvSpPr>
            <p:spPr>
              <a:xfrm>
                <a:off x="11012" y="3541"/>
                <a:ext cx="3193" cy="1605"/>
              </a:xfrm>
              <a:custGeom>
                <a:avLst/>
                <a:gdLst>
                  <a:gd name="txL" fmla="*/ 0 w 21600"/>
                  <a:gd name="txT" fmla="*/ 0 h 21600"/>
                  <a:gd name="txR" fmla="*/ 21600 w 21600"/>
                  <a:gd name="txB" fmla="*/ 21600 h 21600"/>
                </a:gdLst>
                <a:ahLst/>
                <a:cxnLst>
                  <a:cxn ang="0">
                    <a:pos x="2147483647" y="2147483647"/>
                  </a:cxn>
                  <a:cxn ang="0">
                    <a:pos x="2147483647" y="2147483647"/>
                  </a:cxn>
                  <a:cxn ang="0">
                    <a:pos x="2147483647" y="2147483647"/>
                  </a:cxn>
                  <a:cxn ang="0">
                    <a:pos x="2147483647" y="2147483647"/>
                  </a:cxn>
                </a:cxnLst>
                <a:rect l="txL" t="txT" r="txR" b="txB"/>
                <a:pathLst>
                  <a:path w="21600" h="21600">
                    <a:moveTo>
                      <a:pt x="0" y="0"/>
                    </a:moveTo>
                    <a:lnTo>
                      <a:pt x="21600" y="0"/>
                    </a:lnTo>
                    <a:lnTo>
                      <a:pt x="21600" y="21600"/>
                    </a:lnTo>
                    <a:lnTo>
                      <a:pt x="0" y="21600"/>
                    </a:lnTo>
                    <a:lnTo>
                      <a:pt x="0" y="0"/>
                    </a:lnTo>
                    <a:close/>
                  </a:path>
                </a:pathLst>
              </a:custGeom>
              <a:noFill/>
              <a:ln w="9525">
                <a:noFill/>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r>
                  <a:rPr lang="zh-CN" altLang="en-US" sz="1500" dirty="0">
                    <a:solidFill>
                      <a:schemeClr val="bg1"/>
                    </a:solidFill>
                    <a:latin typeface="微软雅黑" panose="020B0503020204020204" charset="-122"/>
                    <a:ea typeface="微软雅黑" panose="020B0503020204020204" charset="-122"/>
                    <a:sym typeface="Calibri" panose="020F0502020204030204" pitchFamily="34" charset="0"/>
                  </a:rPr>
                  <a:t>阿司匹林</a:t>
                </a:r>
                <a:endParaRPr lang="zh-CN" altLang="en-US" sz="1500" dirty="0">
                  <a:solidFill>
                    <a:schemeClr val="bg1"/>
                  </a:solidFill>
                  <a:latin typeface="微软雅黑" panose="020B0503020204020204" charset="-122"/>
                  <a:ea typeface="微软雅黑" panose="020B0503020204020204" charset="-122"/>
                  <a:sym typeface="Calibri" panose="020F0502020204030204"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1000"/>
                                        <p:tgtEl>
                                          <p:spTgt spid="2"/>
                                        </p:tgtEl>
                                      </p:cBhvr>
                                    </p:animEffect>
                                  </p:childTnLst>
                                </p:cTn>
                              </p:par>
                            </p:childTnLst>
                          </p:cTn>
                        </p:par>
                        <p:par>
                          <p:cTn id="12" fill="hold">
                            <p:stCondLst>
                              <p:cond delay="1500"/>
                            </p:stCondLst>
                            <p:childTnLst>
                              <p:par>
                                <p:cTn id="13" presetID="22"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000"/>
                                        <p:tgtEl>
                                          <p:spTgt spid="6"/>
                                        </p:tgtEl>
                                      </p:cBhvr>
                                    </p:animEffect>
                                  </p:childTnLst>
                                </p:cTn>
                              </p:par>
                            </p:childTnLst>
                          </p:cTn>
                        </p:par>
                        <p:par>
                          <p:cTn id="16" fill="hold">
                            <p:stCondLst>
                              <p:cond delay="2500"/>
                            </p:stCondLst>
                            <p:childTnLst>
                              <p:par>
                                <p:cTn id="17" presetID="22"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586802" y="923278"/>
            <a:ext cx="8992421" cy="5842418"/>
          </a:xfrm>
          <a:prstGeom prst="rect">
            <a:avLst/>
          </a:prstGeom>
          <a:ln>
            <a:solidFill>
              <a:srgbClr val="0066FF"/>
            </a:solidFill>
          </a:ln>
        </p:spPr>
      </p:pic>
      <p:sp>
        <p:nvSpPr>
          <p:cNvPr id="5" name="矩形 4"/>
          <p:cNvSpPr/>
          <p:nvPr/>
        </p:nvSpPr>
        <p:spPr>
          <a:xfrm>
            <a:off x="1849634" y="92304"/>
            <a:ext cx="2347595" cy="460375"/>
          </a:xfrm>
          <a:prstGeom prst="rect">
            <a:avLst/>
          </a:prstGeom>
          <a:solidFill>
            <a:schemeClr val="bg1"/>
          </a:solidFill>
        </p:spPr>
        <p:txBody>
          <a:bodyPr wrap="none">
            <a:spAutoFit/>
          </a:bodyPr>
          <a:lstStyle/>
          <a:p>
            <a:pPr algn="l">
              <a:spcBef>
                <a:spcPts val="0"/>
              </a:spcBef>
              <a:spcAft>
                <a:spcPts val="0"/>
              </a:spcAft>
              <a:buClrTx/>
              <a:buSzTx/>
              <a:buFontTx/>
              <a:defRPr/>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（三）专业检索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sp>
        <p:nvSpPr>
          <p:cNvPr id="6" name="圆角矩形标注 4"/>
          <p:cNvSpPr/>
          <p:nvPr/>
        </p:nvSpPr>
        <p:spPr>
          <a:xfrm>
            <a:off x="5240129" y="2976517"/>
            <a:ext cx="3146310" cy="904966"/>
          </a:xfrm>
          <a:prstGeom prst="wedgeRoundRectCallout">
            <a:avLst>
              <a:gd name="adj1" fmla="val -49669"/>
              <a:gd name="adj2" fmla="val -103397"/>
              <a:gd name="adj3" fmla="val 16667"/>
            </a:avLst>
          </a:prstGeom>
          <a:ln>
            <a:solidFill>
              <a:srgbClr val="FF0000"/>
            </a:solidFill>
          </a:ln>
        </p:spPr>
        <p:style>
          <a:lnRef idx="2">
            <a:schemeClr val="accent2"/>
          </a:lnRef>
          <a:fillRef idx="1">
            <a:schemeClr val="lt1"/>
          </a:fillRef>
          <a:effectRef idx="0">
            <a:schemeClr val="accent2"/>
          </a:effectRef>
          <a:fontRef idx="minor">
            <a:schemeClr val="dk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1400" b="1" spc="38" dirty="0">
                <a:ln w="11430"/>
                <a:solidFill>
                  <a:schemeClr val="tx1"/>
                </a:solidFill>
                <a:latin typeface="微软雅黑" panose="020B0503020204020204" charset="-122"/>
                <a:ea typeface="微软雅黑" panose="020B0503020204020204" charset="-122"/>
              </a:rPr>
              <a:t>检索框输入检索表达式执行检索</a:t>
            </a:r>
            <a:endParaRPr lang="zh-CN" altLang="en-US" sz="1400" b="1" spc="38" dirty="0">
              <a:ln w="11430"/>
              <a:solidFill>
                <a:schemeClr val="tx1"/>
              </a:solidFill>
              <a:latin typeface="微软雅黑" panose="020B0503020204020204" charset="-122"/>
              <a:ea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177162" y="110900"/>
            <a:ext cx="1605280" cy="521970"/>
          </a:xfrm>
          <a:prstGeom prst="rect">
            <a:avLst/>
          </a:prstGeom>
          <a:solidFill>
            <a:schemeClr val="bg1"/>
          </a:solidFill>
        </p:spPr>
        <p:txBody>
          <a:bodyPr wrap="none">
            <a:spAutoFit/>
          </a:bodyPr>
          <a:lstStyle/>
          <a:p>
            <a:r>
              <a:rPr lang="zh-CN" altLang="en-US" sz="2800" b="1" dirty="0">
                <a:solidFill>
                  <a:srgbClr val="FF0000"/>
                </a:solidFill>
                <a:latin typeface="微软雅黑" panose="020B0503020204020204" charset="-122"/>
                <a:ea typeface="微软雅黑" panose="020B0503020204020204" charset="-122"/>
              </a:rPr>
              <a:t>输入格式</a:t>
            </a:r>
            <a:endParaRPr lang="zh-CN" altLang="en-US" sz="2800" b="1" dirty="0">
              <a:solidFill>
                <a:srgbClr val="FF0000"/>
              </a:solidFill>
              <a:latin typeface="微软雅黑" panose="020B0503020204020204" charset="-122"/>
              <a:ea typeface="微软雅黑" panose="020B0503020204020204" charset="-122"/>
            </a:endParaRPr>
          </a:p>
        </p:txBody>
      </p:sp>
      <p:sp>
        <p:nvSpPr>
          <p:cNvPr id="8" name="矩形 7"/>
          <p:cNvSpPr/>
          <p:nvPr/>
        </p:nvSpPr>
        <p:spPr>
          <a:xfrm>
            <a:off x="1941251" y="913575"/>
            <a:ext cx="8433786" cy="1691640"/>
          </a:xfrm>
          <a:prstGeom prst="rect">
            <a:avLst/>
          </a:prstGeom>
          <a:solidFill>
            <a:schemeClr val="bg1"/>
          </a:solidFill>
          <a:ln>
            <a:solidFill>
              <a:srgbClr val="0066FF"/>
            </a:solidFill>
          </a:ln>
        </p:spPr>
        <p:txBody>
          <a:bodyPr wrap="square">
            <a:spAutoFit/>
          </a:bodyPr>
          <a:lstStyle/>
          <a:p>
            <a:pPr algn="just"/>
            <a:r>
              <a:rPr lang="zh-CN" altLang="en-US" sz="2800" b="1" dirty="0">
                <a:solidFill>
                  <a:srgbClr val="FF0000"/>
                </a:solidFill>
                <a:latin typeface="微软雅黑" panose="020B0503020204020204" charset="-122"/>
                <a:ea typeface="微软雅黑" panose="020B0503020204020204" charset="-122"/>
              </a:rPr>
              <a:t>基本检索</a:t>
            </a:r>
            <a:r>
              <a:rPr lang="en-US" altLang="zh-CN" sz="2800" b="1" dirty="0">
                <a:solidFill>
                  <a:srgbClr val="FF0000"/>
                </a:solidFill>
                <a:latin typeface="微软雅黑" panose="020B0503020204020204" charset="-122"/>
                <a:ea typeface="微软雅黑" panose="020B0503020204020204" charset="-122"/>
              </a:rPr>
              <a:t>1</a:t>
            </a:r>
            <a:r>
              <a:rPr lang="zh-CN" altLang="en-US" sz="2800" b="1" dirty="0">
                <a:solidFill>
                  <a:srgbClr val="FF0000"/>
                </a:solidFill>
                <a:latin typeface="微软雅黑" panose="020B0503020204020204" charset="-122"/>
                <a:ea typeface="微软雅黑" panose="020B0503020204020204" charset="-122"/>
              </a:rPr>
              <a:t>：</a:t>
            </a:r>
            <a:r>
              <a:rPr lang="en-US" altLang="zh-CN" sz="2400" b="1" dirty="0">
                <a:solidFill>
                  <a:srgbClr val="FF0000"/>
                </a:solidFill>
                <a:latin typeface="微软雅黑" panose="020B0503020204020204" charset="-122"/>
                <a:ea typeface="微软雅黑" panose="020B0503020204020204" charset="-122"/>
              </a:rPr>
              <a:t> </a:t>
            </a:r>
            <a:r>
              <a:rPr lang="en-US" altLang="zh-CN" sz="2400" b="1" dirty="0">
                <a:latin typeface="微软雅黑" panose="020B0503020204020204" charset="-122"/>
                <a:ea typeface="微软雅黑" panose="020B0503020204020204" charset="-122"/>
              </a:rPr>
              <a:t>SU=</a:t>
            </a:r>
            <a:r>
              <a:rPr lang="zh-CN" altLang="en-US" sz="2400" b="1" dirty="0">
                <a:latin typeface="微软雅黑" panose="020B0503020204020204" charset="-122"/>
                <a:ea typeface="微软雅黑" panose="020B0503020204020204" charset="-122"/>
              </a:rPr>
              <a:t>阿司匹林 </a:t>
            </a:r>
            <a:r>
              <a:rPr lang="en-US" altLang="zh-CN" sz="2400" b="1" dirty="0">
                <a:latin typeface="微软雅黑" panose="020B0503020204020204" charset="-122"/>
                <a:ea typeface="微软雅黑" panose="020B0503020204020204" charset="-122"/>
              </a:rPr>
              <a:t>* </a:t>
            </a:r>
            <a:r>
              <a:rPr lang="zh-CN" altLang="en-US" sz="2400" b="1" dirty="0">
                <a:latin typeface="微软雅黑" panose="020B0503020204020204" charset="-122"/>
                <a:ea typeface="微软雅黑" panose="020B0503020204020204" charset="-122"/>
              </a:rPr>
              <a:t>脑梗死</a:t>
            </a:r>
            <a:endParaRPr lang="zh-CN" altLang="en-US" sz="2400" b="1" dirty="0">
              <a:latin typeface="微软雅黑" panose="020B0503020204020204" charset="-122"/>
              <a:ea typeface="微软雅黑" panose="020B0503020204020204" charset="-122"/>
            </a:endParaRPr>
          </a:p>
          <a:p>
            <a:pPr algn="just"/>
            <a:endParaRPr lang="en-US" altLang="zh-CN" sz="2400" b="1" dirty="0">
              <a:latin typeface="微软雅黑" panose="020B0503020204020204" charset="-122"/>
              <a:ea typeface="微软雅黑" panose="020B0503020204020204" charset="-122"/>
              <a:sym typeface="+mn-ea"/>
            </a:endParaRPr>
          </a:p>
          <a:p>
            <a:pPr algn="just"/>
            <a:r>
              <a:rPr lang="zh-CN" altLang="en-US" sz="2800" b="1" dirty="0">
                <a:solidFill>
                  <a:srgbClr val="FF0000"/>
                </a:solidFill>
                <a:latin typeface="微软雅黑" panose="020B0503020204020204" charset="-122"/>
                <a:ea typeface="微软雅黑" panose="020B0503020204020204" charset="-122"/>
                <a:sym typeface="+mn-ea"/>
              </a:rPr>
              <a:t>基本检索2： </a:t>
            </a:r>
            <a:r>
              <a:rPr lang="en-US" altLang="zh-CN" sz="2400" b="1" dirty="0">
                <a:latin typeface="微软雅黑" panose="020B0503020204020204" charset="-122"/>
                <a:ea typeface="微软雅黑" panose="020B0503020204020204" charset="-122"/>
                <a:sym typeface="+mn-ea"/>
              </a:rPr>
              <a:t>SU =</a:t>
            </a:r>
            <a:r>
              <a:rPr lang="zh-CN" altLang="en-US" sz="2400" b="1" dirty="0">
                <a:latin typeface="微软雅黑" panose="020B0503020204020204" charset="-122"/>
                <a:ea typeface="微软雅黑" panose="020B0503020204020204" charset="-122"/>
                <a:sym typeface="+mn-ea"/>
              </a:rPr>
              <a:t>阿司匹林 </a:t>
            </a:r>
            <a:r>
              <a:rPr lang="en-US" altLang="zh-CN" sz="2400" b="1" dirty="0">
                <a:latin typeface="微软雅黑" panose="020B0503020204020204" charset="-122"/>
                <a:ea typeface="微软雅黑" panose="020B0503020204020204" charset="-122"/>
                <a:sym typeface="+mn-ea"/>
              </a:rPr>
              <a:t>* (SU =</a:t>
            </a:r>
            <a:r>
              <a:rPr lang="zh-CN" altLang="en-US" sz="2400" b="1" dirty="0">
                <a:latin typeface="微软雅黑" panose="020B0503020204020204" charset="-122"/>
                <a:ea typeface="微软雅黑" panose="020B0503020204020204" charset="-122"/>
                <a:sym typeface="+mn-ea"/>
              </a:rPr>
              <a:t>脑梗死</a:t>
            </a:r>
            <a:r>
              <a:rPr lang="en-US" altLang="zh-CN" sz="2400" b="1" dirty="0">
                <a:latin typeface="微软雅黑" panose="020B0503020204020204" charset="-122"/>
                <a:ea typeface="微软雅黑" panose="020B0503020204020204" charset="-122"/>
                <a:sym typeface="+mn-ea"/>
              </a:rPr>
              <a:t> or SU=</a:t>
            </a:r>
            <a:r>
              <a:rPr lang="zh-CN" altLang="en-US" sz="2400" b="1" dirty="0">
                <a:latin typeface="微软雅黑" panose="020B0503020204020204" charset="-122"/>
                <a:ea typeface="微软雅黑" panose="020B0503020204020204" charset="-122"/>
                <a:sym typeface="+mn-ea"/>
              </a:rPr>
              <a:t>脑梗塞</a:t>
            </a:r>
            <a:r>
              <a:rPr lang="en-US" altLang="zh-CN" sz="2400" b="1" dirty="0">
                <a:latin typeface="微软雅黑" panose="020B0503020204020204" charset="-122"/>
                <a:ea typeface="微软雅黑" panose="020B0503020204020204" charset="-122"/>
                <a:sym typeface="+mn-ea"/>
              </a:rPr>
              <a:t> or SU=</a:t>
            </a:r>
            <a:r>
              <a:rPr lang="zh-CN" altLang="en-US" sz="2400" b="1" dirty="0">
                <a:latin typeface="微软雅黑" panose="020B0503020204020204" charset="-122"/>
                <a:ea typeface="微软雅黑" panose="020B0503020204020204" charset="-122"/>
                <a:sym typeface="+mn-ea"/>
              </a:rPr>
              <a:t>脑血栓</a:t>
            </a:r>
            <a:r>
              <a:rPr lang="en-US" altLang="zh-CN" sz="2400" b="1" dirty="0">
                <a:latin typeface="微软雅黑" panose="020B0503020204020204" charset="-122"/>
                <a:ea typeface="微软雅黑" panose="020B0503020204020204" charset="-122"/>
                <a:sym typeface="+mn-ea"/>
              </a:rPr>
              <a:t> or SU=</a:t>
            </a:r>
            <a:r>
              <a:rPr lang="zh-CN" altLang="en-US" sz="2400" b="1" dirty="0">
                <a:latin typeface="微软雅黑" panose="020B0503020204020204" charset="-122"/>
                <a:ea typeface="微软雅黑" panose="020B0503020204020204" charset="-122"/>
                <a:sym typeface="+mn-ea"/>
              </a:rPr>
              <a:t>脑栓塞</a:t>
            </a:r>
            <a:r>
              <a:rPr lang="en-US" altLang="zh-CN" sz="2400" b="1" dirty="0">
                <a:latin typeface="微软雅黑" panose="020B0503020204020204" charset="-122"/>
                <a:ea typeface="微软雅黑" panose="020B0503020204020204" charset="-122"/>
                <a:sym typeface="+mn-ea"/>
              </a:rPr>
              <a:t>)</a:t>
            </a:r>
            <a:endParaRPr lang="en-US" altLang="zh-CN" sz="2400" b="1" dirty="0">
              <a:latin typeface="微软雅黑" panose="020B0503020204020204" charset="-122"/>
              <a:ea typeface="微软雅黑" panose="020B0503020204020204" charset="-122"/>
              <a:sym typeface="+mn-ea"/>
            </a:endParaRPr>
          </a:p>
        </p:txBody>
      </p:sp>
    </p:spTree>
  </p:cSld>
  <p:clrMapOvr>
    <a:masterClrMapping/>
  </p:clrMapOvr>
  <p:transition spd="slow">
    <p:zoom dir="in"/>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586476" y="807400"/>
            <a:ext cx="9019048" cy="5898200"/>
          </a:xfrm>
          <a:prstGeom prst="rect">
            <a:avLst/>
          </a:prstGeom>
        </p:spPr>
      </p:pic>
      <p:sp>
        <p:nvSpPr>
          <p:cNvPr id="7" name="矩形 6"/>
          <p:cNvSpPr/>
          <p:nvPr/>
        </p:nvSpPr>
        <p:spPr>
          <a:xfrm>
            <a:off x="2994131" y="199266"/>
            <a:ext cx="2966085" cy="460375"/>
          </a:xfrm>
          <a:prstGeom prst="rect">
            <a:avLst/>
          </a:prstGeom>
          <a:solidFill>
            <a:schemeClr val="bg1"/>
          </a:solidFill>
        </p:spPr>
        <p:txBody>
          <a:bodyPr wrap="none">
            <a:spAutoFit/>
          </a:bodyPr>
          <a:lstStyle/>
          <a:p>
            <a:pPr algn="l">
              <a:spcBef>
                <a:spcPts val="0"/>
              </a:spcBef>
              <a:spcAft>
                <a:spcPts val="0"/>
              </a:spcAft>
              <a:buClrTx/>
              <a:buSzTx/>
              <a:buFontTx/>
              <a:defRPr/>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（四）作者发文检索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grpSp>
        <p:nvGrpSpPr>
          <p:cNvPr id="6" name="组合 5"/>
          <p:cNvGrpSpPr/>
          <p:nvPr/>
        </p:nvGrpSpPr>
        <p:grpSpPr>
          <a:xfrm>
            <a:off x="1524000" y="3153238"/>
            <a:ext cx="9144000" cy="3704762"/>
            <a:chOff x="0" y="3153238"/>
            <a:chExt cx="9144000" cy="3704762"/>
          </a:xfrm>
        </p:grpSpPr>
        <p:pic>
          <p:nvPicPr>
            <p:cNvPr id="2" name="图片 1"/>
            <p:cNvPicPr>
              <a:picLocks noChangeAspect="1"/>
            </p:cNvPicPr>
            <p:nvPr/>
          </p:nvPicPr>
          <p:blipFill>
            <a:blip r:embed="rId2"/>
            <a:stretch>
              <a:fillRect/>
            </a:stretch>
          </p:blipFill>
          <p:spPr>
            <a:xfrm>
              <a:off x="0" y="3153238"/>
              <a:ext cx="9144000" cy="3704762"/>
            </a:xfrm>
            <a:prstGeom prst="rect">
              <a:avLst/>
            </a:prstGeom>
          </p:spPr>
        </p:pic>
        <p:sp>
          <p:nvSpPr>
            <p:cNvPr id="8" name="矩形 7"/>
            <p:cNvSpPr/>
            <p:nvPr/>
          </p:nvSpPr>
          <p:spPr>
            <a:xfrm>
              <a:off x="1777907" y="3440273"/>
              <a:ext cx="2347595" cy="460375"/>
            </a:xfrm>
            <a:prstGeom prst="rect">
              <a:avLst/>
            </a:prstGeom>
            <a:solidFill>
              <a:schemeClr val="bg1"/>
            </a:solidFill>
          </p:spPr>
          <p:txBody>
            <a:bodyPr wrap="none">
              <a:spAutoFit/>
            </a:bodyPr>
            <a:lstStyle/>
            <a:p>
              <a:pPr algn="l">
                <a:spcBef>
                  <a:spcPts val="0"/>
                </a:spcBef>
                <a:spcAft>
                  <a:spcPts val="0"/>
                </a:spcAft>
                <a:buClrTx/>
                <a:buSzTx/>
                <a:buFontTx/>
                <a:defRPr/>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（五）句子检索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524000" y="878889"/>
            <a:ext cx="9144000" cy="5775791"/>
          </a:xfrm>
          <a:prstGeom prst="rect">
            <a:avLst/>
          </a:prstGeom>
          <a:ln>
            <a:solidFill>
              <a:srgbClr val="0066FF"/>
            </a:solidFill>
          </a:ln>
        </p:spPr>
      </p:pic>
      <p:pic>
        <p:nvPicPr>
          <p:cNvPr id="5" name="图片 4"/>
          <p:cNvPicPr>
            <a:picLocks noChangeAspect="1"/>
          </p:cNvPicPr>
          <p:nvPr/>
        </p:nvPicPr>
        <p:blipFill>
          <a:blip r:embed="rId2"/>
          <a:stretch>
            <a:fillRect/>
          </a:stretch>
        </p:blipFill>
        <p:spPr>
          <a:xfrm>
            <a:off x="3504090" y="1557199"/>
            <a:ext cx="1108199" cy="635585"/>
          </a:xfrm>
          <a:prstGeom prst="rect">
            <a:avLst/>
          </a:prstGeom>
          <a:ln>
            <a:solidFill>
              <a:srgbClr val="0066FF"/>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4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35157" y="2363335"/>
            <a:ext cx="880986" cy="337185"/>
          </a:xfrm>
          <a:prstGeom prst="rect">
            <a:avLst/>
          </a:prstGeom>
          <a:ln w="19050">
            <a:solidFill>
              <a:srgbClr val="FF0000"/>
            </a:solidFill>
          </a:ln>
        </p:spPr>
        <p:txBody>
          <a:bodyPr wrap="square">
            <a:spAutoFit/>
          </a:bodyPr>
          <a:lstStyle/>
          <a:p>
            <a:r>
              <a:rPr lang="en-US" altLang="zh-CN" sz="1600" b="1" dirty="0">
                <a:solidFill>
                  <a:srgbClr val="C00000"/>
                </a:solidFill>
                <a:latin typeface="微软雅黑" panose="020B0503020204020204" charset="-122"/>
                <a:ea typeface="微软雅黑" panose="020B0503020204020204" charset="-122"/>
              </a:rPr>
              <a:t>         </a:t>
            </a:r>
            <a:endParaRPr lang="zh-CN" altLang="en-US" sz="1600" b="1" dirty="0">
              <a:solidFill>
                <a:srgbClr val="C00000"/>
              </a:solidFill>
              <a:latin typeface="微软雅黑" panose="020B0503020204020204" charset="-122"/>
              <a:ea typeface="微软雅黑" panose="020B0503020204020204" charset="-122"/>
            </a:endParaRPr>
          </a:p>
        </p:txBody>
      </p:sp>
      <p:sp>
        <p:nvSpPr>
          <p:cNvPr id="6" name="圆角矩形 10"/>
          <p:cNvSpPr/>
          <p:nvPr/>
        </p:nvSpPr>
        <p:spPr>
          <a:xfrm>
            <a:off x="3574192" y="4223805"/>
            <a:ext cx="1979721" cy="1624366"/>
          </a:xfrm>
          <a:prstGeom prst="round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8" name="矩形 7"/>
          <p:cNvSpPr/>
          <p:nvPr/>
        </p:nvSpPr>
        <p:spPr>
          <a:xfrm>
            <a:off x="2684052" y="156688"/>
            <a:ext cx="2656840" cy="460375"/>
          </a:xfrm>
          <a:prstGeom prst="rect">
            <a:avLst/>
          </a:prstGeom>
          <a:solidFill>
            <a:schemeClr val="bg1"/>
          </a:solidFill>
        </p:spPr>
        <p:txBody>
          <a:bodyPr wrap="none">
            <a:spAutoFit/>
          </a:bodyPr>
          <a:lstStyle/>
          <a:p>
            <a:pPr algn="l">
              <a:spcBef>
                <a:spcPts val="0"/>
              </a:spcBef>
              <a:spcAft>
                <a:spcPts val="0"/>
              </a:spcAft>
              <a:buClrTx/>
              <a:buSzTx/>
              <a:buFontTx/>
              <a:defRPr/>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（六）出版物检索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0" y="630201"/>
            <a:ext cx="12192000" cy="5237694"/>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8960" y="1010292"/>
            <a:ext cx="8463617" cy="1320800"/>
          </a:xfrm>
        </p:spPr>
        <p:txBody>
          <a:bodyPr/>
          <a:lstStyle/>
          <a:p>
            <a:r>
              <a:rPr lang="zh-CN" altLang="en-US" b="1" dirty="0"/>
              <a:t>学位论文检索</a:t>
            </a:r>
            <a:endParaRPr lang="zh-CN" altLang="en-US" b="1" dirty="0"/>
          </a:p>
        </p:txBody>
      </p:sp>
      <p:sp>
        <p:nvSpPr>
          <p:cNvPr id="3" name="内容占位符 2"/>
          <p:cNvSpPr>
            <a:spLocks noGrp="1"/>
          </p:cNvSpPr>
          <p:nvPr>
            <p:ph idx="1"/>
          </p:nvPr>
        </p:nvSpPr>
        <p:spPr/>
        <p:txBody>
          <a:bodyPr/>
          <a:lstStyle/>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157785" y="1388381"/>
            <a:ext cx="7793037" cy="693002"/>
          </a:xfrm>
          <a:ln>
            <a:miter lim="800000"/>
          </a:ln>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defRPr/>
            </a:pPr>
            <a:r>
              <a:rPr lang="zh-CN" altLang="en-US" sz="2800" b="1" spc="38"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中国优秀硕士学位论文全文数据库</a:t>
            </a:r>
            <a:endParaRPr lang="zh-CN" altLang="en-US" sz="2800" b="1" spc="38"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57347" name="Rectangle 3"/>
          <p:cNvSpPr>
            <a:spLocks noGrp="1" noChangeArrowheads="1"/>
          </p:cNvSpPr>
          <p:nvPr>
            <p:ph idx="1"/>
          </p:nvPr>
        </p:nvSpPr>
        <p:spPr>
          <a:xfrm>
            <a:off x="2010561" y="2293939"/>
            <a:ext cx="8078600" cy="3273425"/>
          </a:xfrm>
        </p:spPr>
        <p:txBody>
          <a:bodyPr>
            <a:normAutofit/>
          </a:bodyPr>
          <a:lstStyle/>
          <a:p>
            <a:pPr eaLnBrk="1" hangingPunct="1">
              <a:lnSpc>
                <a:spcPct val="150000"/>
              </a:lnSpc>
            </a:pPr>
            <a:r>
              <a:rPr lang="en-US" altLang="zh-CN" sz="2400" b="1" dirty="0">
                <a:latin typeface="微软雅黑" panose="020B0503020204020204" charset="-122"/>
                <a:ea typeface="微软雅黑" panose="020B0503020204020204" charset="-122"/>
              </a:rPr>
              <a:t>China Master’s Theses Full-text Database</a:t>
            </a:r>
            <a:r>
              <a:rPr lang="zh-CN" altLang="en-US" sz="2400" b="1" dirty="0">
                <a:latin typeface="微软雅黑" panose="020B0503020204020204" charset="-122"/>
                <a:ea typeface="微软雅黑" panose="020B0503020204020204" charset="-122"/>
              </a:rPr>
              <a:t>（简称</a:t>
            </a:r>
            <a:r>
              <a:rPr lang="en-US" altLang="zh-CN" sz="2400" b="1" dirty="0">
                <a:latin typeface="微软雅黑" panose="020B0503020204020204" charset="-122"/>
                <a:ea typeface="微软雅黑" panose="020B0503020204020204" charset="-122"/>
              </a:rPr>
              <a:t>CMFD</a:t>
            </a:r>
            <a:r>
              <a:rPr lang="zh-CN" altLang="en-US" sz="2400" b="1" dirty="0">
                <a:latin typeface="微软雅黑" panose="020B0503020204020204" charset="-122"/>
                <a:ea typeface="微软雅黑" panose="020B0503020204020204" charset="-122"/>
              </a:rPr>
              <a:t>）</a:t>
            </a:r>
            <a:r>
              <a:rPr lang="en-US" altLang="zh-CN" sz="2400" b="1" dirty="0">
                <a:latin typeface="微软雅黑" panose="020B0503020204020204" charset="-122"/>
                <a:ea typeface="微软雅黑" panose="020B0503020204020204" charset="-122"/>
              </a:rPr>
              <a:t> </a:t>
            </a:r>
            <a:r>
              <a:rPr lang="zh-CN" altLang="en-US" sz="2400" b="1" dirty="0">
                <a:latin typeface="微软雅黑" panose="020B0503020204020204" charset="-122"/>
                <a:ea typeface="微软雅黑" panose="020B0503020204020204" charset="-122"/>
              </a:rPr>
              <a:t>覆盖基础科学、工程技术、农业、哲学、医学、哲学、人文、社会科学等各个领域。目前，收录来自</a:t>
            </a:r>
            <a:r>
              <a:rPr lang="en-US" altLang="zh-CN" sz="2400" b="1" dirty="0">
                <a:latin typeface="微软雅黑" panose="020B0503020204020204" charset="-122"/>
                <a:ea typeface="微软雅黑" panose="020B0503020204020204" charset="-122"/>
              </a:rPr>
              <a:t>727</a:t>
            </a:r>
            <a:r>
              <a:rPr lang="zh-CN" altLang="en-US" sz="2400" b="1" dirty="0">
                <a:latin typeface="微软雅黑" panose="020B0503020204020204" charset="-122"/>
                <a:ea typeface="微软雅黑" panose="020B0503020204020204" charset="-122"/>
              </a:rPr>
              <a:t>家培养单位的优秀硕士学位论文</a:t>
            </a:r>
            <a:r>
              <a:rPr lang="en-US" altLang="zh-CN" sz="2400" b="1" dirty="0">
                <a:latin typeface="微软雅黑" panose="020B0503020204020204" charset="-122"/>
                <a:ea typeface="微软雅黑" panose="020B0503020204020204" charset="-122"/>
              </a:rPr>
              <a:t>300</a:t>
            </a:r>
            <a:r>
              <a:rPr lang="zh-CN" altLang="en-US" sz="2400" b="1" dirty="0">
                <a:latin typeface="微软雅黑" panose="020B0503020204020204" charset="-122"/>
                <a:ea typeface="微软雅黑" panose="020B0503020204020204" charset="-122"/>
              </a:rPr>
              <a:t>万篇。</a:t>
            </a:r>
            <a:endParaRPr lang="zh-CN" altLang="en-US" sz="2400" b="1" dirty="0">
              <a:latin typeface="微软雅黑" panose="020B0503020204020204" charset="-122"/>
              <a:ea typeface="微软雅黑" panose="020B0503020204020204" charset="-122"/>
            </a:endParaRPr>
          </a:p>
          <a:p>
            <a:pPr eaLnBrk="1" hangingPunct="1">
              <a:lnSpc>
                <a:spcPct val="150000"/>
              </a:lnSpc>
            </a:pPr>
            <a:r>
              <a:rPr lang="zh-CN" altLang="en-US" sz="2400" b="1" dirty="0">
                <a:latin typeface="微软雅黑" panose="020B0503020204020204" charset="-122"/>
                <a:ea typeface="微软雅黑" panose="020B0503020204020204" charset="-122"/>
              </a:rPr>
              <a:t>收录年限：从</a:t>
            </a:r>
            <a:r>
              <a:rPr lang="en-US" altLang="zh-CN" sz="2400" b="1" dirty="0">
                <a:latin typeface="微软雅黑" panose="020B0503020204020204" charset="-122"/>
                <a:ea typeface="微软雅黑" panose="020B0503020204020204" charset="-122"/>
              </a:rPr>
              <a:t>1984</a:t>
            </a:r>
            <a:r>
              <a:rPr lang="zh-CN" altLang="en-US" sz="2400" b="1" dirty="0">
                <a:latin typeface="微软雅黑" panose="020B0503020204020204" charset="-122"/>
                <a:ea typeface="微软雅黑" panose="020B0503020204020204" charset="-122"/>
              </a:rPr>
              <a:t>年至今的硕士学位论文。</a:t>
            </a:r>
            <a:endParaRPr lang="zh-CN" altLang="zh-CN" sz="2400" b="1" dirty="0">
              <a:latin typeface="微软雅黑" panose="020B0503020204020204" charset="-122"/>
              <a:ea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183185" y="1464581"/>
            <a:ext cx="7793037" cy="693002"/>
          </a:xfrm>
          <a:ln>
            <a:miter lim="800000"/>
          </a:ln>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fontAlgn="auto" hangingPunct="1">
              <a:defRPr/>
            </a:pPr>
            <a:r>
              <a:rPr lang="zh-CN" altLang="en-US" sz="2800" b="1" spc="38"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中国博士学位论文全文数据库</a:t>
            </a:r>
            <a:endParaRPr lang="zh-CN" altLang="en-US" sz="2800" b="1" spc="38" noProof="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59395" name="Rectangle 3"/>
          <p:cNvSpPr>
            <a:spLocks noGrp="1" noChangeArrowheads="1"/>
          </p:cNvSpPr>
          <p:nvPr>
            <p:ph idx="1"/>
          </p:nvPr>
        </p:nvSpPr>
        <p:spPr>
          <a:xfrm>
            <a:off x="2208214" y="2370138"/>
            <a:ext cx="8270875" cy="3086100"/>
          </a:xfrm>
        </p:spPr>
        <p:txBody>
          <a:bodyPr/>
          <a:lstStyle/>
          <a:p>
            <a:pPr eaLnBrk="1" hangingPunct="1">
              <a:lnSpc>
                <a:spcPct val="150000"/>
              </a:lnSpc>
            </a:pPr>
            <a:r>
              <a:rPr lang="en-US" altLang="en-US" sz="2200" b="1" dirty="0">
                <a:latin typeface="微软雅黑" panose="020B0503020204020204" charset="-122"/>
                <a:ea typeface="微软雅黑" panose="020B0503020204020204" charset="-122"/>
              </a:rPr>
              <a:t>China Doctoral Dissertations Full-text Database（</a:t>
            </a:r>
            <a:r>
              <a:rPr lang="zh-CN" altLang="en-US" sz="2200" b="1" dirty="0">
                <a:latin typeface="微软雅黑" panose="020B0503020204020204" charset="-122"/>
                <a:ea typeface="微软雅黑" panose="020B0503020204020204" charset="-122"/>
              </a:rPr>
              <a:t>简称</a:t>
            </a:r>
            <a:r>
              <a:rPr lang="en-US" altLang="en-US" sz="2200" b="1" dirty="0">
                <a:latin typeface="微软雅黑" panose="020B0503020204020204" charset="-122"/>
                <a:ea typeface="微软雅黑" panose="020B0503020204020204" charset="-122"/>
              </a:rPr>
              <a:t>CDFD）</a:t>
            </a:r>
            <a:r>
              <a:rPr lang="zh-CN" altLang="en-US" sz="2200" b="1" dirty="0">
                <a:latin typeface="微软雅黑" panose="020B0503020204020204" charset="-122"/>
                <a:ea typeface="微软雅黑" panose="020B0503020204020204" charset="-122"/>
              </a:rPr>
              <a:t>覆盖基础科学、工程技术、农业、医学、哲学、人文、社会科学等各个领域。目前，收录来自</a:t>
            </a:r>
            <a:r>
              <a:rPr lang="en-US" altLang="zh-CN" sz="2200" b="1" dirty="0">
                <a:latin typeface="微软雅黑" panose="020B0503020204020204" charset="-122"/>
                <a:ea typeface="微软雅黑" panose="020B0503020204020204" charset="-122"/>
              </a:rPr>
              <a:t>436</a:t>
            </a:r>
            <a:r>
              <a:rPr lang="zh-CN" altLang="en-US" sz="2200" b="1" dirty="0">
                <a:latin typeface="微软雅黑" panose="020B0503020204020204" charset="-122"/>
                <a:ea typeface="微软雅黑" panose="020B0503020204020204" charset="-122"/>
              </a:rPr>
              <a:t>家培养单位的博士学位论文</a:t>
            </a:r>
            <a:r>
              <a:rPr lang="en-US" altLang="zh-CN" sz="2200" b="1" dirty="0">
                <a:latin typeface="微软雅黑" panose="020B0503020204020204" charset="-122"/>
                <a:ea typeface="微软雅黑" panose="020B0503020204020204" charset="-122"/>
              </a:rPr>
              <a:t>30</a:t>
            </a:r>
            <a:r>
              <a:rPr lang="zh-CN" altLang="en-US" sz="2200" b="1" dirty="0">
                <a:latin typeface="微软雅黑" panose="020B0503020204020204" charset="-122"/>
                <a:ea typeface="微软雅黑" panose="020B0503020204020204" charset="-122"/>
              </a:rPr>
              <a:t>万篇。</a:t>
            </a:r>
            <a:endParaRPr lang="zh-CN" altLang="en-US" sz="2200" b="1" dirty="0">
              <a:latin typeface="微软雅黑" panose="020B0503020204020204" charset="-122"/>
              <a:ea typeface="微软雅黑" panose="020B0503020204020204" charset="-122"/>
            </a:endParaRPr>
          </a:p>
          <a:p>
            <a:pPr eaLnBrk="1" hangingPunct="1">
              <a:lnSpc>
                <a:spcPct val="150000"/>
              </a:lnSpc>
            </a:pPr>
            <a:r>
              <a:rPr lang="zh-CN" altLang="en-US" sz="2200" b="1" dirty="0">
                <a:latin typeface="微软雅黑" panose="020B0503020204020204" charset="-122"/>
                <a:ea typeface="微软雅黑" panose="020B0503020204020204" charset="-122"/>
              </a:rPr>
              <a:t>收录年限：从</a:t>
            </a:r>
            <a:r>
              <a:rPr lang="en-US" altLang="zh-CN" sz="2200" b="1" dirty="0">
                <a:latin typeface="微软雅黑" panose="020B0503020204020204" charset="-122"/>
                <a:ea typeface="微软雅黑" panose="020B0503020204020204" charset="-122"/>
              </a:rPr>
              <a:t>1984</a:t>
            </a:r>
            <a:r>
              <a:rPr lang="zh-CN" altLang="en-US" sz="2200" b="1" dirty="0">
                <a:latin typeface="微软雅黑" panose="020B0503020204020204" charset="-122"/>
                <a:ea typeface="微软雅黑" panose="020B0503020204020204" charset="-122"/>
              </a:rPr>
              <a:t>年至今的博士学位论文。</a:t>
            </a:r>
            <a:endParaRPr lang="zh-CN" altLang="zh-CN" sz="2200" b="1" dirty="0">
              <a:latin typeface="微软雅黑" panose="020B0503020204020204" charset="-122"/>
              <a:ea typeface="微软雅黑" panose="020B050302020402020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1524001" y="1"/>
            <a:ext cx="4521200" cy="6858000"/>
          </a:xfrm>
          <a:prstGeom prst="rect">
            <a:avLst/>
          </a:prstGeom>
          <a:solidFill>
            <a:schemeClr val="bg1">
              <a:lumMod val="95000"/>
            </a:schemeClr>
          </a:soli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33100" y="4566701"/>
            <a:ext cx="2603779" cy="758744"/>
          </a:xfrm>
          <a:prstGeom prst="rect">
            <a:avLst/>
          </a:prstGeom>
        </p:spPr>
      </p:pic>
      <p:pic>
        <p:nvPicPr>
          <p:cNvPr id="35" name="图片 3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61514" y="3024892"/>
            <a:ext cx="2603779" cy="758744"/>
          </a:xfrm>
          <a:prstGeom prst="rect">
            <a:avLst/>
          </a:prstGeom>
        </p:spPr>
      </p:pic>
      <p:pic>
        <p:nvPicPr>
          <p:cNvPr id="36" name="图片 3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65368" y="1495749"/>
            <a:ext cx="2603779" cy="758744"/>
          </a:xfrm>
          <a:prstGeom prst="rect">
            <a:avLst/>
          </a:prstGeom>
        </p:spPr>
      </p:pic>
      <p:grpSp>
        <p:nvGrpSpPr>
          <p:cNvPr id="39" name="组合 38"/>
          <p:cNvGrpSpPr/>
          <p:nvPr/>
        </p:nvGrpSpPr>
        <p:grpSpPr>
          <a:xfrm>
            <a:off x="2287919" y="1416427"/>
            <a:ext cx="3484879" cy="3452293"/>
            <a:chOff x="7688432" y="496031"/>
            <a:chExt cx="3976571" cy="4282371"/>
          </a:xfrm>
        </p:grpSpPr>
        <p:grpSp>
          <p:nvGrpSpPr>
            <p:cNvPr id="40" name="组合 5"/>
            <p:cNvGrpSpPr/>
            <p:nvPr/>
          </p:nvGrpSpPr>
          <p:grpSpPr>
            <a:xfrm>
              <a:off x="7732397" y="496031"/>
              <a:ext cx="3654108" cy="493915"/>
              <a:chOff x="7732397" y="-100315"/>
              <a:chExt cx="3654108" cy="493915"/>
            </a:xfrm>
          </p:grpSpPr>
          <p:sp>
            <p:nvSpPr>
              <p:cNvPr id="57" name="Freeform 56"/>
              <p:cNvSpPr/>
              <p:nvPr/>
            </p:nvSpPr>
            <p:spPr bwMode="auto">
              <a:xfrm>
                <a:off x="8583436" y="-37299"/>
                <a:ext cx="2803069"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FF6E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8" name="Freeform 57"/>
              <p:cNvSpPr/>
              <p:nvPr/>
            </p:nvSpPr>
            <p:spPr bwMode="auto">
              <a:xfrm>
                <a:off x="7732397" y="-100315"/>
                <a:ext cx="744763"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sp>
          <p:nvSpPr>
            <p:cNvPr id="55" name="Freeform 60"/>
            <p:cNvSpPr/>
            <p:nvPr/>
          </p:nvSpPr>
          <p:spPr bwMode="auto">
            <a:xfrm>
              <a:off x="7688432" y="2490807"/>
              <a:ext cx="742991" cy="430899"/>
            </a:xfrm>
            <a:custGeom>
              <a:avLst/>
              <a:gdLst>
                <a:gd name="T0" fmla="*/ 32 w 733"/>
                <a:gd name="T1" fmla="*/ 0 h 425"/>
                <a:gd name="T2" fmla="*/ 0 w 733"/>
                <a:gd name="T3" fmla="*/ 32 h 425"/>
                <a:gd name="T4" fmla="*/ 0 w 733"/>
                <a:gd name="T5" fmla="*/ 393 h 425"/>
                <a:gd name="T6" fmla="*/ 32 w 733"/>
                <a:gd name="T7" fmla="*/ 425 h 425"/>
                <a:gd name="T8" fmla="*/ 733 w 733"/>
                <a:gd name="T9" fmla="*/ 425 h 425"/>
                <a:gd name="T10" fmla="*/ 733 w 733"/>
                <a:gd name="T11" fmla="*/ 0 h 425"/>
                <a:gd name="T12" fmla="*/ 32 w 733"/>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3" h="425">
                  <a:moveTo>
                    <a:pt x="32" y="0"/>
                  </a:moveTo>
                  <a:cubicBezTo>
                    <a:pt x="14" y="0"/>
                    <a:pt x="0" y="15"/>
                    <a:pt x="0" y="32"/>
                  </a:cubicBezTo>
                  <a:cubicBezTo>
                    <a:pt x="0" y="393"/>
                    <a:pt x="0" y="393"/>
                    <a:pt x="0" y="393"/>
                  </a:cubicBezTo>
                  <a:cubicBezTo>
                    <a:pt x="0" y="411"/>
                    <a:pt x="14" y="425"/>
                    <a:pt x="32" y="425"/>
                  </a:cubicBezTo>
                  <a:cubicBezTo>
                    <a:pt x="733" y="425"/>
                    <a:pt x="733" y="425"/>
                    <a:pt x="733" y="425"/>
                  </a:cubicBezTo>
                  <a:cubicBezTo>
                    <a:pt x="733" y="0"/>
                    <a:pt x="733" y="0"/>
                    <a:pt x="733"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nvGrpSpPr>
            <p:cNvPr id="42" name="组合 1"/>
            <p:cNvGrpSpPr/>
            <p:nvPr/>
          </p:nvGrpSpPr>
          <p:grpSpPr>
            <a:xfrm>
              <a:off x="7862333" y="4263259"/>
              <a:ext cx="3802670" cy="515143"/>
              <a:chOff x="7862333" y="4873032"/>
              <a:chExt cx="3802670" cy="515143"/>
            </a:xfrm>
          </p:grpSpPr>
          <p:sp>
            <p:nvSpPr>
              <p:cNvPr id="51" name="Freeform 62"/>
              <p:cNvSpPr/>
              <p:nvPr/>
            </p:nvSpPr>
            <p:spPr bwMode="auto">
              <a:xfrm>
                <a:off x="8653590" y="4957314"/>
                <a:ext cx="3011413" cy="430861"/>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1" y="425"/>
                      <a:pt x="2385" y="410"/>
                      <a:pt x="2385" y="393"/>
                    </a:cubicBezTo>
                    <a:cubicBezTo>
                      <a:pt x="2385" y="32"/>
                      <a:pt x="2385" y="32"/>
                      <a:pt x="2385" y="32"/>
                    </a:cubicBezTo>
                    <a:cubicBezTo>
                      <a:pt x="2385" y="14"/>
                      <a:pt x="2371" y="0"/>
                      <a:pt x="2353" y="0"/>
                    </a:cubicBezTo>
                    <a:close/>
                  </a:path>
                </a:pathLst>
              </a:custGeom>
              <a:solidFill>
                <a:srgbClr val="99AD0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52" name="Freeform 63"/>
              <p:cNvSpPr/>
              <p:nvPr/>
            </p:nvSpPr>
            <p:spPr bwMode="auto">
              <a:xfrm rot="10800000">
                <a:off x="7862333" y="4873032"/>
                <a:ext cx="742991" cy="430899"/>
              </a:xfrm>
              <a:custGeom>
                <a:avLst/>
                <a:gdLst>
                  <a:gd name="T0" fmla="*/ 32 w 733"/>
                  <a:gd name="T1" fmla="*/ 0 h 425"/>
                  <a:gd name="T2" fmla="*/ 0 w 733"/>
                  <a:gd name="T3" fmla="*/ 32 h 425"/>
                  <a:gd name="T4" fmla="*/ 0 w 733"/>
                  <a:gd name="T5" fmla="*/ 393 h 425"/>
                  <a:gd name="T6" fmla="*/ 32 w 733"/>
                  <a:gd name="T7" fmla="*/ 425 h 425"/>
                  <a:gd name="T8" fmla="*/ 733 w 733"/>
                  <a:gd name="T9" fmla="*/ 425 h 425"/>
                  <a:gd name="T10" fmla="*/ 733 w 733"/>
                  <a:gd name="T11" fmla="*/ 0 h 425"/>
                  <a:gd name="T12" fmla="*/ 32 w 733"/>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3" h="425">
                    <a:moveTo>
                      <a:pt x="32" y="0"/>
                    </a:moveTo>
                    <a:cubicBezTo>
                      <a:pt x="14" y="0"/>
                      <a:pt x="0" y="14"/>
                      <a:pt x="0" y="32"/>
                    </a:cubicBezTo>
                    <a:cubicBezTo>
                      <a:pt x="0" y="393"/>
                      <a:pt x="0" y="393"/>
                      <a:pt x="0" y="393"/>
                    </a:cubicBezTo>
                    <a:cubicBezTo>
                      <a:pt x="0" y="410"/>
                      <a:pt x="14" y="425"/>
                      <a:pt x="32" y="425"/>
                    </a:cubicBezTo>
                    <a:cubicBezTo>
                      <a:pt x="733" y="425"/>
                      <a:pt x="733" y="425"/>
                      <a:pt x="733" y="425"/>
                    </a:cubicBezTo>
                    <a:cubicBezTo>
                      <a:pt x="733" y="0"/>
                      <a:pt x="733" y="0"/>
                      <a:pt x="733" y="0"/>
                    </a:cubicBez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grpSp>
      </p:grpSp>
      <p:sp>
        <p:nvSpPr>
          <p:cNvPr id="79" name="Freeform 65"/>
          <p:cNvSpPr/>
          <p:nvPr/>
        </p:nvSpPr>
        <p:spPr bwMode="auto">
          <a:xfrm>
            <a:off x="3106717" y="3040202"/>
            <a:ext cx="2456396" cy="333495"/>
          </a:xfrm>
          <a:custGeom>
            <a:avLst/>
            <a:gdLst>
              <a:gd name="T0" fmla="*/ 32 w 2385"/>
              <a:gd name="T1" fmla="*/ 0 h 425"/>
              <a:gd name="T2" fmla="*/ 2385 w 2385"/>
              <a:gd name="T3" fmla="*/ 0 h 425"/>
              <a:gd name="T4" fmla="*/ 2385 w 2385"/>
              <a:gd name="T5" fmla="*/ 425 h 425"/>
              <a:gd name="T6" fmla="*/ 32 w 2385"/>
              <a:gd name="T7" fmla="*/ 425 h 425"/>
              <a:gd name="T8" fmla="*/ 0 w 2385"/>
              <a:gd name="T9" fmla="*/ 393 h 425"/>
              <a:gd name="T10" fmla="*/ 0 w 2385"/>
              <a:gd name="T11" fmla="*/ 32 h 425"/>
              <a:gd name="T12" fmla="*/ 32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32" y="0"/>
                </a:moveTo>
                <a:cubicBezTo>
                  <a:pt x="2385" y="0"/>
                  <a:pt x="2385" y="0"/>
                  <a:pt x="2385" y="0"/>
                </a:cubicBezTo>
                <a:cubicBezTo>
                  <a:pt x="2385" y="425"/>
                  <a:pt x="2385" y="425"/>
                  <a:pt x="2385" y="425"/>
                </a:cubicBezTo>
                <a:cubicBezTo>
                  <a:pt x="32" y="425"/>
                  <a:pt x="32" y="425"/>
                  <a:pt x="32" y="425"/>
                </a:cubicBezTo>
                <a:cubicBezTo>
                  <a:pt x="15" y="425"/>
                  <a:pt x="0" y="410"/>
                  <a:pt x="0" y="393"/>
                </a:cubicBezTo>
                <a:cubicBezTo>
                  <a:pt x="0" y="32"/>
                  <a:pt x="0" y="32"/>
                  <a:pt x="0" y="32"/>
                </a:cubicBezTo>
                <a:cubicBezTo>
                  <a:pt x="0" y="15"/>
                  <a:pt x="15" y="0"/>
                  <a:pt x="32" y="0"/>
                </a:cubicBezTo>
                <a:close/>
              </a:path>
            </a:pathLst>
          </a:custGeom>
          <a:solidFill>
            <a:srgbClr val="008C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p>
        </p:txBody>
      </p:sp>
      <p:sp>
        <p:nvSpPr>
          <p:cNvPr id="63" name="文本框 56"/>
          <p:cNvSpPr txBox="1"/>
          <p:nvPr/>
        </p:nvSpPr>
        <p:spPr>
          <a:xfrm>
            <a:off x="3084400" y="3004773"/>
            <a:ext cx="2471796" cy="344805"/>
          </a:xfrm>
          <a:prstGeom prst="rect">
            <a:avLst/>
          </a:prstGeom>
          <a:noFill/>
        </p:spPr>
        <p:txBody>
          <a:bodyPr wrap="square" rtlCol="0">
            <a:spAutoFit/>
          </a:bodyPr>
          <a:lstStyle/>
          <a:p>
            <a:r>
              <a:rPr lang="zh-CN" altLang="en-US" sz="165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万方数据知识服务平台</a:t>
            </a:r>
            <a:endParaRPr lang="zh-CN" altLang="en-US" sz="165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4" name="文本框 57"/>
          <p:cNvSpPr txBox="1"/>
          <p:nvPr/>
        </p:nvSpPr>
        <p:spPr>
          <a:xfrm>
            <a:off x="3188970" y="4540885"/>
            <a:ext cx="2714625" cy="337185"/>
          </a:xfrm>
          <a:prstGeom prst="rect">
            <a:avLst/>
          </a:prstGeom>
          <a:noFill/>
        </p:spPr>
        <p:txBody>
          <a:bodyPr wrap="square" rtlCol="0">
            <a:spAutoFit/>
          </a:bodyPr>
          <a:lstStyle/>
          <a:p>
            <a:r>
              <a:rPr lang="zh-CN" altLang="en-US" sz="16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重庆维普中文期刊服务平台</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9" name="文本框 62"/>
          <p:cNvSpPr txBox="1"/>
          <p:nvPr/>
        </p:nvSpPr>
        <p:spPr>
          <a:xfrm>
            <a:off x="2226561" y="3022284"/>
            <a:ext cx="640080" cy="368300"/>
          </a:xfrm>
          <a:prstGeom prst="rect">
            <a:avLst/>
          </a:prstGeom>
          <a:noFill/>
        </p:spPr>
        <p:txBody>
          <a:bodyPr wrap="none" rtlCol="0">
            <a:spAutoFit/>
          </a:bodyPr>
          <a:lstStyle/>
          <a:p>
            <a:r>
              <a:rPr lang="zh-CN" altLang="en-US" b="1" dirty="0">
                <a:solidFill>
                  <a:srgbClr val="0066FF"/>
                </a:solidFill>
                <a:latin typeface="微软雅黑" panose="020B0503020204020204" charset="-122"/>
                <a:ea typeface="微软雅黑" panose="020B0503020204020204" charset="-122"/>
                <a:cs typeface="Arial Unicode MS" panose="020B0604020202020204" pitchFamily="34" charset="-122"/>
              </a:rPr>
              <a:t>二、</a:t>
            </a:r>
            <a:endParaRPr lang="zh-CN" altLang="en-US" b="1" dirty="0">
              <a:solidFill>
                <a:srgbClr val="0066FF"/>
              </a:solidFill>
              <a:latin typeface="微软雅黑" panose="020B0503020204020204" charset="-122"/>
              <a:ea typeface="微软雅黑" panose="020B0503020204020204" charset="-122"/>
              <a:cs typeface="Arial Unicode MS" panose="020B0604020202020204" pitchFamily="34" charset="-122"/>
            </a:endParaRPr>
          </a:p>
        </p:txBody>
      </p:sp>
      <p:sp>
        <p:nvSpPr>
          <p:cNvPr id="71" name="文本框 64"/>
          <p:cNvSpPr txBox="1"/>
          <p:nvPr/>
        </p:nvSpPr>
        <p:spPr>
          <a:xfrm>
            <a:off x="2283035" y="4531287"/>
            <a:ext cx="640080" cy="368300"/>
          </a:xfrm>
          <a:prstGeom prst="rect">
            <a:avLst/>
          </a:prstGeom>
          <a:noFill/>
        </p:spPr>
        <p:txBody>
          <a:bodyPr wrap="none" rtlCol="0">
            <a:spAutoFit/>
          </a:bodyPr>
          <a:lstStyle/>
          <a:p>
            <a:r>
              <a:rPr lang="zh-CN" altLang="en-US" b="1" dirty="0">
                <a:solidFill>
                  <a:srgbClr val="99AD00"/>
                </a:solidFill>
                <a:latin typeface="微软雅黑" panose="020B0503020204020204" charset="-122"/>
                <a:ea typeface="微软雅黑" panose="020B0503020204020204" charset="-122"/>
                <a:cs typeface="Arial Unicode MS" panose="020B0604020202020204" pitchFamily="34" charset="-122"/>
              </a:rPr>
              <a:t>三、</a:t>
            </a:r>
            <a:endParaRPr lang="zh-CN" altLang="en-US" b="1" dirty="0">
              <a:solidFill>
                <a:srgbClr val="99AD00"/>
              </a:solidFill>
              <a:latin typeface="微软雅黑" panose="020B0503020204020204" charset="-122"/>
              <a:ea typeface="微软雅黑" panose="020B0503020204020204" charset="-122"/>
              <a:cs typeface="Arial Unicode MS" panose="020B0604020202020204" pitchFamily="34" charset="-122"/>
            </a:endParaRPr>
          </a:p>
        </p:txBody>
      </p:sp>
      <p:grpSp>
        <p:nvGrpSpPr>
          <p:cNvPr id="27" name="组合 26"/>
          <p:cNvGrpSpPr/>
          <p:nvPr/>
        </p:nvGrpSpPr>
        <p:grpSpPr>
          <a:xfrm>
            <a:off x="2191942" y="1430867"/>
            <a:ext cx="3370658" cy="368666"/>
            <a:chOff x="871142" y="2074334"/>
            <a:chExt cx="3370658" cy="368666"/>
          </a:xfrm>
        </p:grpSpPr>
        <p:sp>
          <p:nvSpPr>
            <p:cNvPr id="62" name="文本框 17"/>
            <p:cNvSpPr txBox="1"/>
            <p:nvPr/>
          </p:nvSpPr>
          <p:spPr>
            <a:xfrm>
              <a:off x="1719389" y="2074334"/>
              <a:ext cx="2522411" cy="368300"/>
            </a:xfrm>
            <a:prstGeom prst="rect">
              <a:avLst/>
            </a:prstGeom>
            <a:noFill/>
          </p:spPr>
          <p:txBody>
            <a:bodyPr wrap="square" rtlCol="0">
              <a:spAutoFit/>
            </a:bodyPr>
            <a:lstStyle/>
            <a:p>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 </a:t>
              </a:r>
              <a:r>
                <a:rPr lang="en-US" altLang="zh-CN"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CNKI</a:t>
              </a:r>
              <a:r>
                <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中国知网</a:t>
              </a:r>
              <a:endParaRPr lang="zh-CN" altLang="en-US"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37" name="文本框 46"/>
            <p:cNvSpPr txBox="1"/>
            <p:nvPr/>
          </p:nvSpPr>
          <p:spPr>
            <a:xfrm>
              <a:off x="871142" y="2074700"/>
              <a:ext cx="640080" cy="368300"/>
            </a:xfrm>
            <a:prstGeom prst="rect">
              <a:avLst/>
            </a:prstGeom>
            <a:noFill/>
          </p:spPr>
          <p:txBody>
            <a:bodyPr wrap="none" rtlCol="0">
              <a:spAutoFit/>
            </a:bodyPr>
            <a:lstStyle/>
            <a:p>
              <a:r>
                <a:rPr lang="zh-CN" altLang="en-US" b="1" dirty="0">
                  <a:solidFill>
                    <a:srgbClr val="FF6E00"/>
                  </a:solidFill>
                  <a:latin typeface="微软雅黑" panose="020B0503020204020204" charset="-122"/>
                  <a:ea typeface="微软雅黑" panose="020B0503020204020204" charset="-122"/>
                  <a:cs typeface="Arial Unicode MS" panose="020B0604020202020204" pitchFamily="34" charset="-122"/>
                </a:rPr>
                <a:t>一、</a:t>
              </a:r>
              <a:endParaRPr lang="zh-CN" altLang="en-US" b="1" dirty="0">
                <a:solidFill>
                  <a:srgbClr val="FF6E00"/>
                </a:solidFill>
                <a:latin typeface="微软雅黑" panose="020B0503020204020204" charset="-122"/>
                <a:ea typeface="微软雅黑" panose="020B0503020204020204" charset="-122"/>
                <a:cs typeface="Arial Unicode MS" panose="020B0604020202020204" pitchFamily="34" charset="-122"/>
              </a:endParaRPr>
            </a:p>
          </p:txBody>
        </p:sp>
      </p:grpSp>
      <p:pic>
        <p:nvPicPr>
          <p:cNvPr id="100" name="图片 99"/>
          <p:cNvPicPr/>
          <p:nvPr/>
        </p:nvPicPr>
        <p:blipFill>
          <a:blip r:embed="rId2"/>
          <a:srcRect t="2778" r="52810"/>
          <a:stretch>
            <a:fillRect/>
          </a:stretch>
        </p:blipFill>
        <p:spPr>
          <a:xfrm>
            <a:off x="5869940" y="2805430"/>
            <a:ext cx="3146425" cy="3889375"/>
          </a:xfrm>
          <a:prstGeom prst="rect">
            <a:avLst/>
          </a:prstGeom>
          <a:noFill/>
          <a:ln w="9525">
            <a:noFill/>
          </a:ln>
        </p:spPr>
      </p:pic>
      <p:pic>
        <p:nvPicPr>
          <p:cNvPr id="101" name="图片 100"/>
          <p:cNvPicPr/>
          <p:nvPr/>
        </p:nvPicPr>
        <p:blipFill>
          <a:blip r:embed="rId2"/>
          <a:srcRect l="48362"/>
          <a:stretch>
            <a:fillRect/>
          </a:stretch>
        </p:blipFill>
        <p:spPr>
          <a:xfrm>
            <a:off x="7120255" y="81280"/>
            <a:ext cx="3442970" cy="4000500"/>
          </a:xfrm>
          <a:prstGeom prst="rect">
            <a:avLst/>
          </a:prstGeom>
          <a:noFill/>
          <a:ln w="9525">
            <a:noFill/>
          </a:ln>
        </p:spPr>
      </p:pic>
      <p:sp>
        <p:nvSpPr>
          <p:cNvPr id="3" name="文本框 2"/>
          <p:cNvSpPr txBox="1"/>
          <p:nvPr/>
        </p:nvSpPr>
        <p:spPr>
          <a:xfrm>
            <a:off x="6304915" y="3295015"/>
            <a:ext cx="3418840" cy="583565"/>
          </a:xfrm>
          <a:prstGeom prst="rect">
            <a:avLst/>
          </a:prstGeom>
          <a:noFill/>
        </p:spPr>
        <p:txBody>
          <a:bodyPr wrap="square" rtlCol="0">
            <a:spAutoFit/>
          </a:bodyPr>
          <a:lstStyle/>
          <a:p>
            <a:r>
              <a:rPr lang="zh-CN" altLang="en-US" sz="3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不知知网翟天临</a:t>
            </a:r>
            <a:endParaRPr lang="zh-CN" altLang="en-US" sz="32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1" y="601759"/>
            <a:ext cx="8779853" cy="4950821"/>
          </a:xfrm>
          <a:prstGeom prst="rect">
            <a:avLst/>
          </a:prstGeom>
        </p:spPr>
      </p:pic>
      <p:pic>
        <p:nvPicPr>
          <p:cNvPr id="5" name="图片 4"/>
          <p:cNvPicPr>
            <a:picLocks noChangeAspect="1"/>
          </p:cNvPicPr>
          <p:nvPr/>
        </p:nvPicPr>
        <p:blipFill>
          <a:blip r:embed="rId2"/>
          <a:stretch>
            <a:fillRect/>
          </a:stretch>
        </p:blipFill>
        <p:spPr>
          <a:xfrm>
            <a:off x="1524000" y="807401"/>
            <a:ext cx="9144000" cy="1991606"/>
          </a:xfrm>
          <a:prstGeom prst="rect">
            <a:avLst/>
          </a:prstGeom>
        </p:spPr>
      </p:pic>
      <p:sp>
        <p:nvSpPr>
          <p:cNvPr id="4" name="矩形 3"/>
          <p:cNvSpPr/>
          <p:nvPr/>
        </p:nvSpPr>
        <p:spPr>
          <a:xfrm>
            <a:off x="1524000" y="1"/>
            <a:ext cx="9144000" cy="961289"/>
          </a:xfrm>
          <a:prstGeom prst="rect">
            <a:avLst/>
          </a:prstGeom>
          <a:solidFill>
            <a:schemeClr val="bg1"/>
          </a:solidFill>
          <a:ln>
            <a:solidFill>
              <a:srgbClr val="0066FF"/>
            </a:solidFill>
          </a:ln>
        </p:spPr>
        <p:txBody>
          <a:bodyPr wrap="square">
            <a:spAutoFit/>
          </a:bodyPr>
          <a:lstStyle/>
          <a:p>
            <a:pPr algn="just">
              <a:lnSpc>
                <a:spcPct val="150000"/>
              </a:lnSpc>
            </a:pPr>
            <a:endParaRPr lang="en-US" altLang="zh-CN" sz="2000" b="1" dirty="0">
              <a:latin typeface="微软雅黑" panose="020B0503020204020204" charset="-122"/>
              <a:ea typeface="微软雅黑" panose="020B0503020204020204" charset="-122"/>
            </a:endParaRPr>
          </a:p>
          <a:p>
            <a:pPr algn="ctr">
              <a:lnSpc>
                <a:spcPct val="150000"/>
              </a:lnSpc>
            </a:pPr>
            <a:r>
              <a:rPr lang="zh-CN" altLang="en-US" sz="2000" b="1" dirty="0">
                <a:latin typeface="微软雅黑" panose="020B0503020204020204" charset="-122"/>
                <a:ea typeface="微软雅黑" panose="020B0503020204020204" charset="-122"/>
              </a:rPr>
              <a:t>四、</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中国博士学位论文全文数据库</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a:t>
            </a:r>
            <a:r>
              <a:rPr lang="en-US" altLang="zh-CN" sz="2000" b="1" dirty="0">
                <a:latin typeface="微软雅黑" panose="020B0503020204020204" charset="-122"/>
                <a:ea typeface="微软雅黑" panose="020B0503020204020204" charset="-122"/>
              </a:rPr>
              <a:t>《</a:t>
            </a:r>
            <a:r>
              <a:rPr lang="zh-CN" altLang="en-US" sz="2000" b="1" dirty="0">
                <a:latin typeface="微软雅黑" panose="020B0503020204020204" charset="-122"/>
                <a:ea typeface="微软雅黑" panose="020B0503020204020204" charset="-122"/>
              </a:rPr>
              <a:t>中国优秀硕士学位论文全文数据库</a:t>
            </a:r>
            <a:r>
              <a:rPr lang="en-US" altLang="zh-CN" sz="2000" b="1" dirty="0">
                <a:latin typeface="微软雅黑" panose="020B0503020204020204" charset="-122"/>
                <a:ea typeface="微软雅黑" panose="020B0503020204020204" charset="-122"/>
              </a:rPr>
              <a:t>》</a:t>
            </a:r>
            <a:endParaRPr lang="zh-CN" altLang="en-US" sz="2000" b="1" dirty="0">
              <a:latin typeface="微软雅黑" panose="020B0503020204020204" charset="-122"/>
              <a:ea typeface="微软雅黑" panose="020B0503020204020204" charset="-122"/>
            </a:endParaRPr>
          </a:p>
        </p:txBody>
      </p:sp>
      <p:sp>
        <p:nvSpPr>
          <p:cNvPr id="6" name="圆角矩形 8"/>
          <p:cNvSpPr/>
          <p:nvPr/>
        </p:nvSpPr>
        <p:spPr>
          <a:xfrm>
            <a:off x="4222811" y="2093467"/>
            <a:ext cx="461640" cy="410036"/>
          </a:xfrm>
          <a:prstGeom prst="round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pic>
        <p:nvPicPr>
          <p:cNvPr id="8" name="图片 7"/>
          <p:cNvPicPr>
            <a:picLocks noChangeAspect="1"/>
          </p:cNvPicPr>
          <p:nvPr/>
        </p:nvPicPr>
        <p:blipFill>
          <a:blip r:embed="rId3"/>
          <a:stretch>
            <a:fillRect/>
          </a:stretch>
        </p:blipFill>
        <p:spPr>
          <a:xfrm>
            <a:off x="5365911" y="61699"/>
            <a:ext cx="5353236" cy="3680342"/>
          </a:xfrm>
          <a:prstGeom prst="rect">
            <a:avLst/>
          </a:prstGeom>
          <a:ln>
            <a:solidFill>
              <a:srgbClr val="00B0F0"/>
            </a:solidFill>
          </a:ln>
        </p:spPr>
      </p:pic>
      <p:pic>
        <p:nvPicPr>
          <p:cNvPr id="9" name="图片 8"/>
          <p:cNvPicPr>
            <a:picLocks noChangeAspect="1"/>
          </p:cNvPicPr>
          <p:nvPr/>
        </p:nvPicPr>
        <p:blipFill>
          <a:blip r:embed="rId4"/>
          <a:stretch>
            <a:fillRect/>
          </a:stretch>
        </p:blipFill>
        <p:spPr>
          <a:xfrm>
            <a:off x="5365911" y="3217242"/>
            <a:ext cx="5353236" cy="3640759"/>
          </a:xfrm>
          <a:prstGeom prst="rect">
            <a:avLst/>
          </a:prstGeom>
          <a:ln>
            <a:solidFill>
              <a:srgbClr val="00B0F0"/>
            </a:solidFill>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9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Scale>
                                      <p:cBhvr>
                                        <p:cTn id="20"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8"/>
                                        </p:tgtEl>
                                        <p:attrNameLst>
                                          <p:attrName>ppt_x</p:attrName>
                                          <p:attrName>ppt_y</p:attrName>
                                        </p:attrNameLst>
                                      </p:cBhvr>
                                    </p:animMotion>
                                    <p:animEffect transition="in" filter="fade">
                                      <p:cBhvr>
                                        <p:cTn id="22" dur="500"/>
                                        <p:tgtEl>
                                          <p:spTgt spid="8"/>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90"/>
                                          </p:val>
                                        </p:tav>
                                        <p:tav tm="100000">
                                          <p:val>
                                            <p:fltVal val="0"/>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524000" y="472572"/>
            <a:ext cx="9144000" cy="6323284"/>
          </a:xfrm>
          <a:prstGeom prst="rect">
            <a:avLst/>
          </a:prstGeom>
          <a:ln>
            <a:solidFill>
              <a:srgbClr val="FF0000"/>
            </a:solidFill>
          </a:ln>
        </p:spPr>
      </p:pic>
      <p:sp>
        <p:nvSpPr>
          <p:cNvPr id="8" name="矩形 7"/>
          <p:cNvSpPr/>
          <p:nvPr/>
        </p:nvSpPr>
        <p:spPr>
          <a:xfrm>
            <a:off x="6465300" y="625219"/>
            <a:ext cx="1338828" cy="369332"/>
          </a:xfrm>
          <a:prstGeom prst="rect">
            <a:avLst/>
          </a:prstGeom>
          <a:solidFill>
            <a:schemeClr val="bg1"/>
          </a:solidFill>
          <a:ln>
            <a:solidFill>
              <a:srgbClr val="FF0000"/>
            </a:solidFill>
          </a:ln>
        </p:spPr>
        <p:txBody>
          <a:bodyPr wrap="none">
            <a:spAutoFit/>
          </a:bodyPr>
          <a:lstStyle/>
          <a:p>
            <a:r>
              <a:rPr lang="zh-CN" altLang="en-US" b="1" dirty="0">
                <a:latin typeface="微软雅黑" panose="020B0503020204020204" charset="-122"/>
                <a:ea typeface="微软雅黑" panose="020B0503020204020204" charset="-122"/>
              </a:rPr>
              <a:t>一框式检索</a:t>
            </a:r>
            <a:endParaRPr lang="zh-CN" altLang="en-US" b="1" dirty="0">
              <a:latin typeface="微软雅黑" panose="020B0503020204020204" charset="-122"/>
              <a:ea typeface="微软雅黑" panose="020B0503020204020204" charset="-122"/>
            </a:endParaRPr>
          </a:p>
        </p:txBody>
      </p:sp>
      <p:sp>
        <p:nvSpPr>
          <p:cNvPr id="9" name="矩形 8"/>
          <p:cNvSpPr/>
          <p:nvPr/>
        </p:nvSpPr>
        <p:spPr>
          <a:xfrm>
            <a:off x="3621814" y="1154351"/>
            <a:ext cx="805184" cy="3693319"/>
          </a:xfrm>
          <a:prstGeom prst="rect">
            <a:avLst/>
          </a:prstGeom>
          <a:noFill/>
          <a:ln>
            <a:solidFill>
              <a:srgbClr val="FF0000"/>
            </a:solidFill>
          </a:ln>
        </p:spPr>
        <p:txBody>
          <a:bodyPr wrap="square">
            <a:spAutoFit/>
          </a:bodyPr>
          <a:lstStyle/>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en-US" altLang="zh-CN" b="1" dirty="0">
              <a:latin typeface="微软雅黑" panose="020B0503020204020204" charset="-122"/>
              <a:ea typeface="微软雅黑" panose="020B0503020204020204" charset="-122"/>
            </a:endParaRPr>
          </a:p>
          <a:p>
            <a:endParaRPr lang="zh-CN" altLang="en-US" b="1"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524000" y="468902"/>
            <a:ext cx="9144000" cy="6401758"/>
          </a:xfrm>
          <a:prstGeom prst="rect">
            <a:avLst/>
          </a:prstGeom>
        </p:spPr>
      </p:pic>
      <p:sp>
        <p:nvSpPr>
          <p:cNvPr id="6" name="矩形 5"/>
          <p:cNvSpPr/>
          <p:nvPr/>
        </p:nvSpPr>
        <p:spPr>
          <a:xfrm>
            <a:off x="4054648" y="468902"/>
            <a:ext cx="2031325" cy="369332"/>
          </a:xfrm>
          <a:prstGeom prst="rect">
            <a:avLst/>
          </a:prstGeom>
          <a:solidFill>
            <a:schemeClr val="bg1"/>
          </a:solidFill>
          <a:ln>
            <a:solidFill>
              <a:srgbClr val="FF0000"/>
            </a:solidFill>
          </a:ln>
        </p:spPr>
        <p:txBody>
          <a:bodyPr wrap="none">
            <a:spAutoFit/>
          </a:bodyPr>
          <a:lstStyle/>
          <a:p>
            <a:r>
              <a:rPr lang="zh-CN" altLang="en-US" b="1" dirty="0">
                <a:latin typeface="微软雅黑" panose="020B0503020204020204" charset="-122"/>
                <a:ea typeface="微软雅黑" panose="020B0503020204020204" charset="-122"/>
              </a:rPr>
              <a:t>学位论文高级检索</a:t>
            </a:r>
            <a:endParaRPr lang="zh-CN" altLang="en-US" b="1"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3971141" y="4170101"/>
            <a:ext cx="625059" cy="993684"/>
          </a:xfrm>
          <a:prstGeom prst="rect">
            <a:avLst/>
          </a:prstGeom>
          <a:ln>
            <a:solidFill>
              <a:srgbClr val="0066FF"/>
            </a:solidFill>
          </a:ln>
        </p:spPr>
      </p:pic>
      <p:pic>
        <p:nvPicPr>
          <p:cNvPr id="4" name="图片 3"/>
          <p:cNvPicPr>
            <a:picLocks noChangeAspect="1"/>
          </p:cNvPicPr>
          <p:nvPr/>
        </p:nvPicPr>
        <p:blipFill>
          <a:blip r:embed="rId4"/>
          <a:stretch>
            <a:fillRect/>
          </a:stretch>
        </p:blipFill>
        <p:spPr>
          <a:xfrm>
            <a:off x="3817989" y="1996186"/>
            <a:ext cx="778211" cy="4347831"/>
          </a:xfrm>
          <a:prstGeom prst="rect">
            <a:avLst/>
          </a:prstGeom>
          <a:ln>
            <a:solidFill>
              <a:srgbClr val="0066FF"/>
            </a:solidFill>
          </a:ln>
        </p:spPr>
      </p:pic>
      <p:sp>
        <p:nvSpPr>
          <p:cNvPr id="5" name="下箭头 4"/>
          <p:cNvSpPr/>
          <p:nvPr/>
        </p:nvSpPr>
        <p:spPr>
          <a:xfrm rot="2216403">
            <a:off x="5174513" y="4678964"/>
            <a:ext cx="523144" cy="1446462"/>
          </a:xfrm>
          <a:prstGeom prst="down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 calcmode="lin" valueType="num">
                                      <p:cBhvr>
                                        <p:cTn id="13" dur="500" fill="hold"/>
                                        <p:tgtEl>
                                          <p:spTgt spid="2"/>
                                        </p:tgtEl>
                                        <p:attrNameLst>
                                          <p:attrName>style.rotation</p:attrName>
                                        </p:attrNameLst>
                                      </p:cBhvr>
                                      <p:tavLst>
                                        <p:tav tm="0">
                                          <p:val>
                                            <p:fltVal val="90"/>
                                          </p:val>
                                        </p:tav>
                                        <p:tav tm="100000">
                                          <p:val>
                                            <p:fltVal val="0"/>
                                          </p:val>
                                        </p:tav>
                                      </p:tavLst>
                                    </p:anim>
                                    <p:animEffect transition="in" filter="fade">
                                      <p:cBhvr>
                                        <p:cTn id="14" dur="500"/>
                                        <p:tgtEl>
                                          <p:spTgt spid="2"/>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90"/>
                                          </p:val>
                                        </p:tav>
                                        <p:tav tm="100000">
                                          <p:val>
                                            <p:fltVal val="0"/>
                                          </p:val>
                                        </p:tav>
                                      </p:tavLst>
                                    </p:anim>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249"/>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 name="图片 4"/>
          <p:cNvPicPr>
            <a:picLocks noChangeAspect="1"/>
          </p:cNvPicPr>
          <p:nvPr/>
        </p:nvPicPr>
        <p:blipFill>
          <a:blip r:embed="rId1"/>
          <a:stretch>
            <a:fillRect/>
          </a:stretch>
        </p:blipFill>
        <p:spPr>
          <a:xfrm>
            <a:off x="0" y="907728"/>
            <a:ext cx="12192000" cy="5042544"/>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23103" y="759408"/>
            <a:ext cx="3498733" cy="891932"/>
          </a:xfrm>
        </p:spPr>
        <p:txBody>
          <a:bodyPr>
            <a:normAutofit/>
          </a:bodyPr>
          <a:lstStyle/>
          <a:p>
            <a:r>
              <a:rPr lang="zh-CN" altLang="en-US" sz="2800" b="1" dirty="0">
                <a:solidFill>
                  <a:srgbClr val="FF0000"/>
                </a:solidFill>
                <a:latin typeface="黑体" panose="02010609060101010101" pitchFamily="49" charset="-122"/>
                <a:ea typeface="黑体" panose="02010609060101010101" pitchFamily="49" charset="-122"/>
              </a:rPr>
              <a:t>学位授予单位导航</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p:txBody>
          <a:bodyPr/>
          <a:lstStyle/>
          <a:p>
            <a:endParaRPr lang="zh-CN" altLang="en-US" dirty="0"/>
          </a:p>
        </p:txBody>
      </p:sp>
      <p:pic>
        <p:nvPicPr>
          <p:cNvPr id="6" name="图片 5"/>
          <p:cNvPicPr>
            <a:picLocks noChangeAspect="1"/>
          </p:cNvPicPr>
          <p:nvPr/>
        </p:nvPicPr>
        <p:blipFill>
          <a:blip r:embed="rId1"/>
          <a:stretch>
            <a:fillRect/>
          </a:stretch>
        </p:blipFill>
        <p:spPr>
          <a:xfrm>
            <a:off x="1524000" y="1378334"/>
            <a:ext cx="9085714" cy="2504762"/>
          </a:xfrm>
          <a:prstGeom prst="rect">
            <a:avLst/>
          </a:prstGeom>
        </p:spPr>
      </p:pic>
      <p:pic>
        <p:nvPicPr>
          <p:cNvPr id="7" name="图片 6"/>
          <p:cNvPicPr>
            <a:picLocks noChangeAspect="1"/>
          </p:cNvPicPr>
          <p:nvPr/>
        </p:nvPicPr>
        <p:blipFill>
          <a:blip r:embed="rId2"/>
          <a:stretch>
            <a:fillRect/>
          </a:stretch>
        </p:blipFill>
        <p:spPr>
          <a:xfrm>
            <a:off x="1553714" y="3823619"/>
            <a:ext cx="9114286" cy="3000000"/>
          </a:xfrm>
          <a:prstGeom prst="rect">
            <a:avLst/>
          </a:prstGeom>
        </p:spPr>
      </p:pic>
      <p:pic>
        <p:nvPicPr>
          <p:cNvPr id="8" name="图片 7"/>
          <p:cNvPicPr>
            <a:picLocks noChangeAspect="1"/>
          </p:cNvPicPr>
          <p:nvPr/>
        </p:nvPicPr>
        <p:blipFill>
          <a:blip r:embed="rId3"/>
          <a:stretch>
            <a:fillRect/>
          </a:stretch>
        </p:blipFill>
        <p:spPr>
          <a:xfrm>
            <a:off x="1525142" y="1223893"/>
            <a:ext cx="9114286" cy="5394621"/>
          </a:xfrm>
          <a:prstGeom prst="rect">
            <a:avLst/>
          </a:prstGeom>
        </p:spPr>
      </p:pic>
      <p:pic>
        <p:nvPicPr>
          <p:cNvPr id="9" name="图片 8"/>
          <p:cNvPicPr>
            <a:picLocks noChangeAspect="1"/>
          </p:cNvPicPr>
          <p:nvPr/>
        </p:nvPicPr>
        <p:blipFill>
          <a:blip r:embed="rId4"/>
          <a:stretch>
            <a:fillRect/>
          </a:stretch>
        </p:blipFill>
        <p:spPr>
          <a:xfrm>
            <a:off x="1582285" y="759408"/>
            <a:ext cx="9000000" cy="5859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23103" y="947956"/>
            <a:ext cx="2936671" cy="700788"/>
          </a:xfrm>
        </p:spPr>
        <p:txBody>
          <a:bodyPr/>
          <a:lstStyle/>
          <a:p>
            <a:r>
              <a:rPr lang="zh-CN" altLang="en-US" sz="2800" b="1" dirty="0">
                <a:solidFill>
                  <a:srgbClr val="FF0000"/>
                </a:solidFill>
                <a:latin typeface="黑体" panose="02010609060101010101" pitchFamily="49" charset="-122"/>
                <a:ea typeface="黑体" panose="02010609060101010101" pitchFamily="49" charset="-122"/>
              </a:rPr>
              <a:t>论文下载</a:t>
            </a:r>
            <a:endParaRPr lang="zh-CN" altLang="en-US" sz="2800" b="1" dirty="0">
              <a:solidFill>
                <a:srgbClr val="FF0000"/>
              </a:solidFill>
              <a:latin typeface="黑体" panose="02010609060101010101" pitchFamily="49" charset="-122"/>
              <a:ea typeface="黑体" panose="02010609060101010101" pitchFamily="49" charset="-122"/>
            </a:endParaRPr>
          </a:p>
        </p:txBody>
      </p:sp>
      <p:pic>
        <p:nvPicPr>
          <p:cNvPr id="4" name="内容占位符 3"/>
          <p:cNvPicPr>
            <a:picLocks noGrp="1" noChangeAspect="1"/>
          </p:cNvPicPr>
          <p:nvPr>
            <p:ph idx="1"/>
          </p:nvPr>
        </p:nvPicPr>
        <p:blipFill>
          <a:blip r:embed="rId1"/>
          <a:stretch>
            <a:fillRect/>
          </a:stretch>
        </p:blipFill>
        <p:spPr>
          <a:xfrm>
            <a:off x="2060372" y="1713760"/>
            <a:ext cx="7886700" cy="4030123"/>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2203510" y="1610959"/>
            <a:ext cx="3414433" cy="69300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b="1" spc="38" dirty="0">
                <a:ln w="11430"/>
                <a:solidFill>
                  <a:srgbClr val="FF0000"/>
                </a:solidFill>
                <a:latin typeface="微软雅黑" panose="020B0503020204020204" charset="-122"/>
                <a:ea typeface="微软雅黑" panose="020B0503020204020204" charset="-122"/>
              </a:rPr>
              <a:t>检索案例</a:t>
            </a:r>
            <a:r>
              <a:rPr lang="en-US" altLang="zh-CN" b="1" spc="38" dirty="0">
                <a:ln w="11430"/>
                <a:solidFill>
                  <a:srgbClr val="FF0000"/>
                </a:solidFill>
                <a:latin typeface="微软雅黑" panose="020B0503020204020204" charset="-122"/>
                <a:ea typeface="微软雅黑" panose="020B0503020204020204" charset="-122"/>
              </a:rPr>
              <a:t>2</a:t>
            </a:r>
            <a:endParaRPr lang="zh-CN" altLang="en-US"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03509" y="2630673"/>
            <a:ext cx="7736358" cy="217603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a:lnSpc>
                <a:spcPct val="170000"/>
              </a:lnSpc>
              <a:spcBef>
                <a:spcPts val="750"/>
              </a:spcBef>
              <a:defRPr/>
            </a:pPr>
            <a:r>
              <a:rPr lang="zh-CN" altLang="en-US" sz="2400" b="1" dirty="0">
                <a:latin typeface="微软雅黑" panose="020B0503020204020204" charset="-122"/>
                <a:ea typeface="微软雅黑" panose="020B0503020204020204" charset="-122"/>
              </a:rPr>
              <a:t>       利用中国知网学位论文数据库检索，</a:t>
            </a:r>
            <a:r>
              <a:rPr lang="en-US" altLang="zh-CN" sz="2400" b="1" dirty="0">
                <a:latin typeface="微软雅黑" panose="020B0503020204020204" charset="-122"/>
                <a:ea typeface="微软雅黑" panose="020B0503020204020204" charset="-122"/>
              </a:rPr>
              <a:t>2020</a:t>
            </a:r>
            <a:r>
              <a:rPr lang="zh-CN" altLang="en-US" sz="2400" b="1" dirty="0">
                <a:latin typeface="微软雅黑" panose="020B0503020204020204" charset="-122"/>
                <a:ea typeface="微软雅黑" panose="020B0503020204020204" charset="-122"/>
              </a:rPr>
              <a:t>年至今，有多少篇关于“遥感影像”方面的学位论文，查看下载次数最多的一篇论文的学位授予单位。</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1"/>
          <a:srcRect b="21413"/>
          <a:stretch>
            <a:fillRect/>
          </a:stretch>
        </p:blipFill>
        <p:spPr>
          <a:xfrm>
            <a:off x="1524000" y="1569085"/>
            <a:ext cx="9279890" cy="5196840"/>
          </a:xfrm>
          <a:prstGeom prst="rect">
            <a:avLst/>
          </a:prstGeom>
        </p:spPr>
      </p:pic>
      <p:sp>
        <p:nvSpPr>
          <p:cNvPr id="9" name="矩形: 圆角 8"/>
          <p:cNvSpPr/>
          <p:nvPr/>
        </p:nvSpPr>
        <p:spPr>
          <a:xfrm>
            <a:off x="1635211" y="2463854"/>
            <a:ext cx="8619642" cy="771525"/>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1635125" y="3429635"/>
            <a:ext cx="1720850" cy="2901950"/>
          </a:xfrm>
          <a:prstGeom prst="roundRect">
            <a:avLst/>
          </a:prstGeom>
          <a:noFill/>
          <a:ln w="57150"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17" name="文本框 16"/>
          <p:cNvSpPr txBox="1"/>
          <p:nvPr/>
        </p:nvSpPr>
        <p:spPr>
          <a:xfrm rot="16200000">
            <a:off x="1590191" y="4664497"/>
            <a:ext cx="2336800" cy="523220"/>
          </a:xfrm>
          <a:prstGeom prst="rect">
            <a:avLst/>
          </a:prstGeom>
          <a:solidFill>
            <a:srgbClr val="FFC000"/>
          </a:solidFill>
          <a:ln w="41275" cmpd="sng">
            <a:noFill/>
          </a:ln>
        </p:spPr>
        <p:txBody>
          <a:bodyPr vert="vert" wrap="square" rtlCol="0">
            <a:spAutoFit/>
          </a:bodyPr>
          <a:lstStyle/>
          <a:p>
            <a:r>
              <a:rPr lang="zh-CN" altLang="en-US" sz="2800" b="1" dirty="0">
                <a:latin typeface="隶书" panose="02010509060101010101" pitchFamily="49" charset="-122"/>
                <a:ea typeface="隶书" panose="02010509060101010101" pitchFamily="49" charset="-122"/>
                <a:cs typeface="Aharoni" panose="02010803020104030203" pitchFamily="2" charset="-79"/>
              </a:rPr>
              <a:t>分组筛选区</a:t>
            </a:r>
            <a:endParaRPr lang="zh-CN" altLang="en-US" sz="2800" b="1" dirty="0">
              <a:latin typeface="隶书" panose="02010509060101010101" pitchFamily="49" charset="-122"/>
              <a:ea typeface="隶书" panose="02010509060101010101" pitchFamily="49" charset="-122"/>
              <a:cs typeface="Aharoni" panose="02010803020104030203" pitchFamily="2" charset="-79"/>
            </a:endParaRPr>
          </a:p>
        </p:txBody>
      </p:sp>
      <p:sp>
        <p:nvSpPr>
          <p:cNvPr id="23" name="文本框 22"/>
          <p:cNvSpPr txBox="1"/>
          <p:nvPr/>
        </p:nvSpPr>
        <p:spPr>
          <a:xfrm>
            <a:off x="7740015" y="2576195"/>
            <a:ext cx="2334260" cy="521970"/>
          </a:xfrm>
          <a:prstGeom prst="rect">
            <a:avLst/>
          </a:prstGeom>
          <a:solidFill>
            <a:srgbClr val="FFC000"/>
          </a:solidFill>
          <a:ln w="41275" cmpd="sng">
            <a:noFill/>
          </a:ln>
        </p:spPr>
        <p:txBody>
          <a:bodyPr wrap="square" rtlCol="0">
            <a:spAutoFit/>
          </a:bodyPr>
          <a:lstStyle/>
          <a:p>
            <a:r>
              <a:rPr lang="zh-CN" altLang="en-US" sz="2800" b="1" dirty="0">
                <a:latin typeface="隶书" panose="02010509060101010101" pitchFamily="49" charset="-122"/>
                <a:ea typeface="隶书" panose="02010509060101010101" pitchFamily="49" charset="-122"/>
                <a:cs typeface="Aharoni" panose="02010803020104030203" pitchFamily="2" charset="-79"/>
              </a:rPr>
              <a:t>资源类型筛选</a:t>
            </a:r>
            <a:endParaRPr lang="zh-CN" altLang="en-US" sz="2800" b="1" dirty="0">
              <a:latin typeface="隶书" panose="02010509060101010101" pitchFamily="49" charset="-122"/>
              <a:ea typeface="隶书" panose="02010509060101010101" pitchFamily="49" charset="-122"/>
              <a:cs typeface="Aharoni" panose="02010803020104030203" pitchFamily="2" charset="-79"/>
            </a:endParaRPr>
          </a:p>
        </p:txBody>
      </p:sp>
      <p:sp>
        <p:nvSpPr>
          <p:cNvPr id="24" name="文本框 23"/>
          <p:cNvSpPr txBox="1"/>
          <p:nvPr/>
        </p:nvSpPr>
        <p:spPr>
          <a:xfrm>
            <a:off x="5618974" y="5101326"/>
            <a:ext cx="2528248" cy="521970"/>
          </a:xfrm>
          <a:prstGeom prst="rect">
            <a:avLst/>
          </a:prstGeom>
          <a:solidFill>
            <a:srgbClr val="FFC000"/>
          </a:solidFill>
          <a:ln w="41275" cmpd="sng">
            <a:noFill/>
          </a:ln>
        </p:spPr>
        <p:txBody>
          <a:bodyPr wrap="square" rtlCol="0">
            <a:spAutoFit/>
          </a:bodyPr>
          <a:lstStyle/>
          <a:p>
            <a:r>
              <a:rPr lang="zh-CN" altLang="en-US" sz="2800" b="1" dirty="0">
                <a:latin typeface="隶书" panose="02010509060101010101" pitchFamily="49" charset="-122"/>
                <a:ea typeface="隶书" panose="02010509060101010101" pitchFamily="49" charset="-122"/>
                <a:cs typeface="Aharoni" panose="02010803020104030203" pitchFamily="2" charset="-79"/>
              </a:rPr>
              <a:t>检索结果区</a:t>
            </a:r>
            <a:endParaRPr lang="zh-CN" altLang="en-US" sz="2800" b="1" dirty="0">
              <a:latin typeface="隶书" panose="02010509060101010101" pitchFamily="49" charset="-122"/>
              <a:ea typeface="隶书" panose="02010509060101010101" pitchFamily="49" charset="-122"/>
              <a:cs typeface="Aharoni" panose="02010803020104030203" pitchFamily="2" charset="-79"/>
            </a:endParaRPr>
          </a:p>
        </p:txBody>
      </p:sp>
      <p:sp>
        <p:nvSpPr>
          <p:cNvPr id="3" name="TextBox 6"/>
          <p:cNvSpPr txBox="1"/>
          <p:nvPr/>
        </p:nvSpPr>
        <p:spPr>
          <a:xfrm>
            <a:off x="1786890" y="154940"/>
            <a:ext cx="4426585" cy="58356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1200" cap="none" normalizeH="0" baseline="0" dirty="0">
                <a:latin typeface="黑体" panose="02010609060101010101" pitchFamily="49" charset="-122"/>
                <a:ea typeface="黑体" panose="02010609060101010101" pitchFamily="49" charset="-122"/>
                <a:cs typeface="+mj-cs"/>
              </a:rPr>
              <a:t>三、检索结果的处理</a:t>
            </a:r>
            <a:endParaRPr kumimoji="0" lang="zh-CN" altLang="en-US" sz="3200" i="0" u="none" strike="noStrike" kern="1200" cap="none" normalizeH="0" baseline="0" dirty="0">
              <a:latin typeface="黑体" panose="02010609060101010101" pitchFamily="49" charset="-122"/>
              <a:ea typeface="黑体" panose="02010609060101010101" pitchFamily="49" charset="-122"/>
              <a:cs typeface="+mj-cs"/>
            </a:endParaRPr>
          </a:p>
        </p:txBody>
      </p:sp>
      <p:sp>
        <p:nvSpPr>
          <p:cNvPr id="6" name="矩形 5"/>
          <p:cNvSpPr/>
          <p:nvPr/>
        </p:nvSpPr>
        <p:spPr>
          <a:xfrm>
            <a:off x="1786769" y="1028294"/>
            <a:ext cx="2347595" cy="460375"/>
          </a:xfrm>
          <a:prstGeom prst="rect">
            <a:avLst/>
          </a:prstGeom>
          <a:solidFill>
            <a:schemeClr val="bg1"/>
          </a:solidFill>
        </p:spPr>
        <p:txBody>
          <a:bodyPr wrap="non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（一）结果筛选</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barn(inVertical)">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barn(inVertical)">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randombar(horizontal)">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7" grpId="0" bldLvl="0" animBg="1"/>
      <p:bldP spid="23" grpId="0" bldLvl="0" animBg="1"/>
      <p:bldP spid="24" grpId="0" bldLvl="0" animBg="1"/>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1631092" y="1187598"/>
            <a:ext cx="3389671" cy="47815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lnSpc>
                <a:spcPct val="90000"/>
              </a:lnSpc>
              <a:spcBef>
                <a:spcPct val="0"/>
              </a:spcBef>
            </a:pPr>
            <a:r>
              <a:rPr lang="en-US" altLang="zh-CN"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r>
              <a:rPr lang="zh-CN" altLang="en-US"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分组筛选区</a:t>
            </a:r>
            <a:endParaRPr lang="zh-CN" altLang="en-US"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6" name="内容占位符 2"/>
          <p:cNvSpPr txBox="1"/>
          <p:nvPr/>
        </p:nvSpPr>
        <p:spPr>
          <a:xfrm>
            <a:off x="1796845" y="2448484"/>
            <a:ext cx="8760542" cy="4048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sz="2000" b="1" dirty="0">
              <a:latin typeface="微软雅黑" panose="020B0503020204020204" charset="-122"/>
              <a:ea typeface="微软雅黑" panose="020B0503020204020204" charset="-122"/>
            </a:endParaRPr>
          </a:p>
        </p:txBody>
      </p:sp>
      <p:sp>
        <p:nvSpPr>
          <p:cNvPr id="9" name="内容占位符 2"/>
          <p:cNvSpPr txBox="1"/>
          <p:nvPr/>
        </p:nvSpPr>
        <p:spPr>
          <a:xfrm>
            <a:off x="1796845" y="2825937"/>
            <a:ext cx="8760542" cy="404853"/>
          </a:xfrm>
          <a:prstGeom prst="rect">
            <a:avLst/>
          </a:prstGeom>
        </p:spPr>
        <p:txBody>
          <a:bodyPr vert="horz" lIns="91440" tIns="45720" rIns="91440" bIns="45720" rtlCol="0">
            <a:normAutofit fontScale="97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endParaRPr lang="en-US" altLang="zh-CN" sz="2000" b="1" dirty="0">
              <a:latin typeface="微软雅黑" panose="020B0503020204020204" charset="-122"/>
              <a:ea typeface="微软雅黑" panose="020B0503020204020204" charset="-122"/>
            </a:endParaRPr>
          </a:p>
        </p:txBody>
      </p:sp>
      <p:pic>
        <p:nvPicPr>
          <p:cNvPr id="8" name="图片 7"/>
          <p:cNvPicPr>
            <a:picLocks noChangeAspect="1"/>
          </p:cNvPicPr>
          <p:nvPr/>
        </p:nvPicPr>
        <p:blipFill>
          <a:blip r:embed="rId1"/>
          <a:stretch>
            <a:fillRect/>
          </a:stretch>
        </p:blipFill>
        <p:spPr>
          <a:xfrm>
            <a:off x="4646930" y="1187450"/>
            <a:ext cx="5684520" cy="5529580"/>
          </a:xfrm>
          <a:prstGeom prst="rect">
            <a:avLst/>
          </a:prstGeom>
        </p:spPr>
      </p:pic>
      <p:sp>
        <p:nvSpPr>
          <p:cNvPr id="11" name="内容占位符 2"/>
          <p:cNvSpPr txBox="1"/>
          <p:nvPr/>
        </p:nvSpPr>
        <p:spPr>
          <a:xfrm>
            <a:off x="1796845" y="2050942"/>
            <a:ext cx="8760542" cy="4048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ltLang="zh-CN" sz="20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1930775" y="1272380"/>
            <a:ext cx="2982896" cy="460375"/>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zh-CN" altLang="en-US"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endParaRPr lang="zh-CN" altLang="en-US" sz="24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内容占位符 2"/>
          <p:cNvSpPr txBox="1"/>
          <p:nvPr/>
        </p:nvSpPr>
        <p:spPr>
          <a:xfrm>
            <a:off x="1739005" y="1329192"/>
            <a:ext cx="8760542" cy="40485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b="1" dirty="0">
                <a:latin typeface="微软雅黑" panose="020B0503020204020204" charset="-122"/>
                <a:ea typeface="微软雅黑" panose="020B0503020204020204" charset="-122"/>
              </a:rPr>
              <a:t>分组可视化显示</a:t>
            </a:r>
            <a:endParaRPr lang="zh-CN" altLang="en-US" sz="2000" b="1" dirty="0">
              <a:latin typeface="微软雅黑" panose="020B0503020204020204" charset="-122"/>
              <a:ea typeface="微软雅黑" panose="020B0503020204020204" charset="-122"/>
            </a:endParaRPr>
          </a:p>
        </p:txBody>
      </p:sp>
      <p:pic>
        <p:nvPicPr>
          <p:cNvPr id="7" name="图片 6"/>
          <p:cNvPicPr>
            <a:picLocks noChangeAspect="1"/>
          </p:cNvPicPr>
          <p:nvPr/>
        </p:nvPicPr>
        <p:blipFill>
          <a:blip r:embed="rId1"/>
          <a:stretch>
            <a:fillRect/>
          </a:stretch>
        </p:blipFill>
        <p:spPr>
          <a:xfrm>
            <a:off x="1547318" y="1790857"/>
            <a:ext cx="9143999" cy="42817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761660" y="3392177"/>
            <a:ext cx="8609778" cy="747342"/>
          </a:xfrm>
          <a:prstGeom prst="rect">
            <a:avLst/>
          </a:prstGeom>
        </p:spPr>
      </p:pic>
      <p:sp>
        <p:nvSpPr>
          <p:cNvPr id="11" name="矩形 10"/>
          <p:cNvSpPr/>
          <p:nvPr/>
        </p:nvSpPr>
        <p:spPr>
          <a:xfrm>
            <a:off x="1942893" y="4552457"/>
            <a:ext cx="7382740" cy="645160"/>
          </a:xfrm>
          <a:prstGeom prst="rect">
            <a:avLst/>
          </a:prstGeom>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rPr>
              <a:t>单篇文献提供收藏、阅读、下载、引用等功能。</a:t>
            </a:r>
            <a:endParaRPr lang="zh-CN" altLang="en-US" sz="2400" dirty="0">
              <a:latin typeface="黑体" panose="02010609060101010101" pitchFamily="49" charset="-122"/>
              <a:ea typeface="黑体" panose="02010609060101010101" pitchFamily="49" charset="-122"/>
            </a:endParaRPr>
          </a:p>
        </p:txBody>
      </p:sp>
      <p:sp>
        <p:nvSpPr>
          <p:cNvPr id="12" name="矩形 11"/>
          <p:cNvSpPr/>
          <p:nvPr/>
        </p:nvSpPr>
        <p:spPr>
          <a:xfrm>
            <a:off x="1868752" y="1963798"/>
            <a:ext cx="7819322" cy="1198880"/>
          </a:xfrm>
          <a:prstGeom prst="rect">
            <a:avLst/>
          </a:prstGeom>
        </p:spPr>
        <p:txBody>
          <a:bodyPr wrap="square">
            <a:spAutoFit/>
          </a:bodyPr>
          <a:lstStyle/>
          <a:p>
            <a:pPr>
              <a:lnSpc>
                <a:spcPct val="150000"/>
              </a:lnSpc>
            </a:pPr>
            <a:r>
              <a:rPr lang="zh-CN" altLang="en-US" sz="2400" dirty="0">
                <a:latin typeface="黑体" panose="02010609060101010101" pitchFamily="49" charset="-122"/>
                <a:ea typeface="黑体" panose="02010609060101010101" pitchFamily="49" charset="-122"/>
              </a:rPr>
              <a:t>提供发表时间、相关度、被引、下载排序，索默认按发表时间 降序排序。</a:t>
            </a:r>
            <a:endParaRPr lang="zh-CN" altLang="en-US" sz="2400" dirty="0">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2"/>
          <a:stretch>
            <a:fillRect/>
          </a:stretch>
        </p:blipFill>
        <p:spPr>
          <a:xfrm>
            <a:off x="1837912" y="5448531"/>
            <a:ext cx="4228637" cy="727326"/>
          </a:xfrm>
          <a:prstGeom prst="rect">
            <a:avLst/>
          </a:prstGeom>
        </p:spPr>
      </p:pic>
      <p:pic>
        <p:nvPicPr>
          <p:cNvPr id="15" name="图片 14"/>
          <p:cNvPicPr>
            <a:picLocks noChangeAspect="1"/>
          </p:cNvPicPr>
          <p:nvPr/>
        </p:nvPicPr>
        <p:blipFill>
          <a:blip r:embed="rId3"/>
          <a:stretch>
            <a:fillRect/>
          </a:stretch>
        </p:blipFill>
        <p:spPr>
          <a:xfrm>
            <a:off x="6125933" y="5331452"/>
            <a:ext cx="2412586" cy="844405"/>
          </a:xfrm>
          <a:prstGeom prst="rect">
            <a:avLst/>
          </a:prstGeom>
        </p:spPr>
      </p:pic>
      <p:sp>
        <p:nvSpPr>
          <p:cNvPr id="6" name="矩形 5"/>
          <p:cNvSpPr/>
          <p:nvPr/>
        </p:nvSpPr>
        <p:spPr>
          <a:xfrm>
            <a:off x="1786769" y="1028294"/>
            <a:ext cx="2347595" cy="460375"/>
          </a:xfrm>
          <a:prstGeom prst="rect">
            <a:avLst/>
          </a:prstGeom>
          <a:solidFill>
            <a:schemeClr val="bg1"/>
          </a:solidFill>
        </p:spPr>
        <p:txBody>
          <a:bodyPr wrap="non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（二）结果排序</a:t>
            </a:r>
            <a:endParaRPr lang="zh-CN" altLang="en-US" sz="2000" b="1" dirty="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nvSpPr>
        <p:spPr bwMode="auto">
          <a:xfrm>
            <a:off x="7167374" y="337351"/>
            <a:ext cx="2087867" cy="1188829"/>
          </a:xfrm>
          <a:prstGeom prst="cloudCallout">
            <a:avLst>
              <a:gd name="adj1" fmla="val 13903"/>
              <a:gd name="adj2" fmla="val 103394"/>
            </a:avLst>
          </a:prstGeom>
          <a:solidFill>
            <a:srgbClr val="FFFF00"/>
          </a:solidFill>
          <a:ln w="9525">
            <a:solidFill>
              <a:schemeClr val="tx1"/>
            </a:solidFill>
            <a:round/>
          </a:ln>
          <a:effectLst/>
        </p:spPr>
        <p:txBody>
          <a:bodyPr/>
          <a:lstStyle/>
          <a:p>
            <a:pPr algn="just"/>
            <a:r>
              <a:rPr lang="zh-CN" altLang="en-US" sz="3200" b="1" dirty="0">
                <a:solidFill>
                  <a:srgbClr val="FF0000"/>
                </a:solidFill>
                <a:latin typeface="微软雅黑" panose="020B0503020204020204" charset="-122"/>
                <a:ea typeface="微软雅黑" panose="020B0503020204020204" charset="-122"/>
              </a:rPr>
              <a:t>案   例</a:t>
            </a:r>
            <a:endParaRPr lang="zh-CN" altLang="en-US" sz="3200" b="1" dirty="0">
              <a:solidFill>
                <a:srgbClr val="FF0000"/>
              </a:solidFill>
              <a:latin typeface="微软雅黑" panose="020B0503020204020204" charset="-122"/>
              <a:ea typeface="微软雅黑" panose="020B0503020204020204" charset="-122"/>
            </a:endParaRPr>
          </a:p>
          <a:p>
            <a:pPr algn="ctr"/>
            <a:endParaRPr lang="zh-CN" altLang="en-US" sz="2200" dirty="0"/>
          </a:p>
        </p:txBody>
      </p:sp>
      <p:grpSp>
        <p:nvGrpSpPr>
          <p:cNvPr id="4" name="组合 3"/>
          <p:cNvGrpSpPr/>
          <p:nvPr/>
        </p:nvGrpSpPr>
        <p:grpSpPr>
          <a:xfrm>
            <a:off x="2466365" y="2042897"/>
            <a:ext cx="6858000" cy="2066217"/>
            <a:chOff x="3862" y="2256"/>
            <a:chExt cx="11608" cy="3477"/>
          </a:xfrm>
        </p:grpSpPr>
        <p:sp>
          <p:nvSpPr>
            <p:cNvPr id="5" name="直角三角形 35"/>
            <p:cNvSpPr/>
            <p:nvPr/>
          </p:nvSpPr>
          <p:spPr>
            <a:xfrm rot="5400000" flipV="1">
              <a:off x="13722" y="4000"/>
              <a:ext cx="1943" cy="1522"/>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1" fmla="*/ 0 w 1233714"/>
                <a:gd name="connsiteY0-2" fmla="*/ 1349828 h 1349828"/>
                <a:gd name="connsiteX1-3" fmla="*/ 1233714 w 1233714"/>
                <a:gd name="connsiteY1-4" fmla="*/ 0 h 1349828"/>
                <a:gd name="connsiteX2-5" fmla="*/ 957942 w 1233714"/>
                <a:gd name="connsiteY2-6" fmla="*/ 1349828 h 1349828"/>
                <a:gd name="connsiteX3-7" fmla="*/ 0 w 1233714"/>
                <a:gd name="connsiteY3-8" fmla="*/ 1349828 h 1349828"/>
              </a:gdLst>
              <a:ahLst/>
              <a:cxnLst>
                <a:cxn ang="0">
                  <a:pos x="connsiteX0-1" y="connsiteY0-2"/>
                </a:cxn>
                <a:cxn ang="0">
                  <a:pos x="connsiteX1-3" y="connsiteY1-4"/>
                </a:cxn>
                <a:cxn ang="0">
                  <a:pos x="connsiteX2-5" y="connsiteY2-6"/>
                </a:cxn>
                <a:cxn ang="0">
                  <a:pos x="connsiteX3-7" y="connsiteY3-8"/>
                </a:cxn>
              </a:cxnLst>
              <a:rect l="l" t="t" r="r" b="b"/>
              <a:pathLst>
                <a:path w="1233714" h="1349828">
                  <a:moveTo>
                    <a:pt x="0" y="1349828"/>
                  </a:moveTo>
                  <a:lnTo>
                    <a:pt x="1233714" y="0"/>
                  </a:lnTo>
                  <a:lnTo>
                    <a:pt x="957942" y="1349828"/>
                  </a:lnTo>
                  <a:lnTo>
                    <a:pt x="0" y="1349828"/>
                  </a:lnTo>
                  <a:close/>
                </a:path>
              </a:pathLst>
            </a:cu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6" name="矩形 5"/>
            <p:cNvSpPr/>
            <p:nvPr/>
          </p:nvSpPr>
          <p:spPr>
            <a:xfrm>
              <a:off x="3862" y="2256"/>
              <a:ext cx="11608" cy="2979"/>
            </a:xfrm>
            <a:prstGeom prst="rect">
              <a:avLst/>
            </a:prstGeom>
            <a:solidFill>
              <a:srgbClr val="CBCBCB"/>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7" name="文本框 11"/>
            <p:cNvSpPr txBox="1"/>
            <p:nvPr/>
          </p:nvSpPr>
          <p:spPr>
            <a:xfrm>
              <a:off x="4043" y="2336"/>
              <a:ext cx="11343" cy="2251"/>
            </a:xfrm>
            <a:prstGeom prst="rect">
              <a:avLst/>
            </a:prstGeom>
            <a:solidFill>
              <a:srgbClr val="FFFF00"/>
            </a:solidFill>
            <a:ln>
              <a:solidFill>
                <a:srgbClr val="FF0000"/>
              </a:solidFill>
            </a:ln>
          </p:spPr>
          <p:txBody>
            <a:bodyPr wrap="square" rtlCol="0" anchor="t">
              <a:spAutoFit/>
            </a:bodyPr>
            <a:lstStyle/>
            <a:p>
              <a:pPr algn="just">
                <a:lnSpc>
                  <a:spcPct val="150000"/>
                </a:lnSpc>
              </a:pPr>
              <a:r>
                <a:rPr lang="zh-CN" altLang="en-US" b="1" dirty="0">
                  <a:solidFill>
                    <a:srgbClr val="000000"/>
                  </a:solidFill>
                  <a:latin typeface="微软雅黑" panose="020B0503020204020204" charset="-122"/>
                  <a:ea typeface="微软雅黑" panose="020B0503020204020204" charset="-122"/>
                </a:rPr>
                <a:t>阿司匹林是一种历史悠久的药物。它除了解热镇痛的作用外</a:t>
              </a:r>
              <a:r>
                <a:rPr lang="zh-CN" altLang="en-US"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微软雅黑" panose="020B0503020204020204" charset="-122"/>
                  <a:ea typeface="微软雅黑" panose="020B0503020204020204" charset="-122"/>
                </a:rPr>
                <a:t>还能抑制血小板聚集。人们很早就开始了阿司匹林治疗脑梗死的研究</a:t>
              </a:r>
              <a:r>
                <a:rPr lang="zh-CN" altLang="en-US" b="1" dirty="0">
                  <a:solidFill>
                    <a:srgbClr val="000000"/>
                  </a:solidFill>
                  <a:latin typeface="仿宋" panose="02010609060101010101" pitchFamily="49" charset="-122"/>
                  <a:ea typeface="仿宋" panose="02010609060101010101" pitchFamily="49" charset="-122"/>
                </a:rPr>
                <a:t>，</a:t>
              </a:r>
              <a:r>
                <a:rPr lang="zh-CN" altLang="en-US" b="1" dirty="0">
                  <a:solidFill>
                    <a:srgbClr val="000000"/>
                  </a:solidFill>
                  <a:latin typeface="微软雅黑" panose="020B0503020204020204" charset="-122"/>
                  <a:ea typeface="微软雅黑" panose="020B0503020204020204" charset="-122"/>
                </a:rPr>
                <a:t>我们现在想了解一下相关的内容。</a:t>
              </a:r>
              <a:endParaRPr lang="zh-CN" altLang="en-US" b="1" dirty="0">
                <a:solidFill>
                  <a:srgbClr val="000000"/>
                </a:solidFill>
                <a:latin typeface="微软雅黑" panose="020B0503020204020204" charset="-122"/>
                <a:ea typeface="微软雅黑" panose="020B0503020204020204" charset="-122"/>
              </a:endParaRPr>
            </a:p>
          </p:txBody>
        </p:sp>
      </p:grpSp>
      <p:pic>
        <p:nvPicPr>
          <p:cNvPr id="17411" name="Picture 3"/>
          <p:cNvPicPr>
            <a:picLocks noChangeAspect="1" noChangeArrowheads="1"/>
          </p:cNvPicPr>
          <p:nvPr/>
        </p:nvPicPr>
        <p:blipFill>
          <a:blip r:embed="rId1" cstate="print"/>
          <a:srcRect/>
          <a:stretch>
            <a:fillRect/>
          </a:stretch>
        </p:blipFill>
        <p:spPr bwMode="auto">
          <a:xfrm>
            <a:off x="7514689" y="4163394"/>
            <a:ext cx="2899544" cy="18373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b="29166"/>
          <a:stretch>
            <a:fillRect/>
          </a:stretch>
        </p:blipFill>
        <p:spPr>
          <a:xfrm>
            <a:off x="1561465" y="1916430"/>
            <a:ext cx="9106535" cy="4831715"/>
          </a:xfrm>
          <a:prstGeom prst="rect">
            <a:avLst/>
          </a:prstGeom>
          <a:ln>
            <a:solidFill>
              <a:srgbClr val="7030A0"/>
            </a:solidFill>
          </a:ln>
        </p:spPr>
      </p:pic>
      <p:sp>
        <p:nvSpPr>
          <p:cNvPr id="5" name="圆角矩形 26"/>
          <p:cNvSpPr/>
          <p:nvPr/>
        </p:nvSpPr>
        <p:spPr>
          <a:xfrm>
            <a:off x="4383243" y="417434"/>
            <a:ext cx="940401" cy="218576"/>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10" name="圆角矩形 20"/>
          <p:cNvSpPr/>
          <p:nvPr/>
        </p:nvSpPr>
        <p:spPr>
          <a:xfrm>
            <a:off x="3261889" y="4208836"/>
            <a:ext cx="6794078" cy="437305"/>
          </a:xfrm>
          <a:prstGeom prst="roundRect">
            <a:avLst/>
          </a:prstGeom>
          <a:noFill/>
          <a:ln w="127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14" name="矩形 13"/>
          <p:cNvSpPr/>
          <p:nvPr/>
        </p:nvSpPr>
        <p:spPr>
          <a:xfrm>
            <a:off x="3300463" y="4208836"/>
            <a:ext cx="3105960" cy="346230"/>
          </a:xfrm>
          <a:prstGeom prst="rect">
            <a:avLst/>
          </a:prstGeom>
          <a:solidFill>
            <a:srgbClr val="FFFF00">
              <a:alpha val="43000"/>
            </a:srgb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6" name="矩形 5"/>
          <p:cNvSpPr/>
          <p:nvPr/>
        </p:nvSpPr>
        <p:spPr>
          <a:xfrm>
            <a:off x="1786769" y="1028294"/>
            <a:ext cx="2347595" cy="460375"/>
          </a:xfrm>
          <a:prstGeom prst="rect">
            <a:avLst/>
          </a:prstGeom>
          <a:solidFill>
            <a:schemeClr val="bg1"/>
          </a:solidFill>
        </p:spPr>
        <p:txBody>
          <a:bodyPr wrap="non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（三）结果输出</a:t>
            </a:r>
            <a:endParaRPr lang="zh-CN" altLang="en-US" sz="2000" b="1" dirty="0">
              <a:solidFill>
                <a:srgbClr val="FF0000"/>
              </a:solidFill>
              <a:latin typeface="微软雅黑" panose="020B0503020204020204" charset="-122"/>
              <a:ea typeface="微软雅黑" panose="020B0503020204020204" charset="-122"/>
            </a:endParaRPr>
          </a:p>
        </p:txBody>
      </p:sp>
      <p:sp>
        <p:nvSpPr>
          <p:cNvPr id="26" name="矩形 25"/>
          <p:cNvSpPr/>
          <p:nvPr/>
        </p:nvSpPr>
        <p:spPr>
          <a:xfrm>
            <a:off x="6584690" y="3260332"/>
            <a:ext cx="201168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导出题录和摘要信息</a:t>
            </a:r>
            <a:endParaRPr lang="zh-CN" altLang="en-US" sz="1600" b="1" dirty="0">
              <a:latin typeface="微软雅黑" panose="020B0503020204020204" charset="-122"/>
              <a:ea typeface="微软雅黑" panose="020B0503020204020204" charset="-122"/>
            </a:endParaRPr>
          </a:p>
        </p:txBody>
      </p:sp>
      <p:sp>
        <p:nvSpPr>
          <p:cNvPr id="3" name="椭圆 2"/>
          <p:cNvSpPr/>
          <p:nvPr/>
        </p:nvSpPr>
        <p:spPr>
          <a:xfrm>
            <a:off x="4211320" y="3265170"/>
            <a:ext cx="749935" cy="47688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椭圆 3"/>
          <p:cNvSpPr/>
          <p:nvPr/>
        </p:nvSpPr>
        <p:spPr>
          <a:xfrm>
            <a:off x="5511800" y="3265170"/>
            <a:ext cx="749935" cy="47688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 name="矩形 6"/>
          <p:cNvSpPr/>
          <p:nvPr/>
        </p:nvSpPr>
        <p:spPr>
          <a:xfrm>
            <a:off x="5323580" y="2461502"/>
            <a:ext cx="196723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检索式</a:t>
            </a:r>
            <a:r>
              <a:rPr lang="en-US" altLang="zh-CN" sz="1600" b="1" dirty="0">
                <a:latin typeface="微软雅黑" panose="020B0503020204020204" charset="-122"/>
                <a:ea typeface="微软雅黑" panose="020B0503020204020204" charset="-122"/>
              </a:rPr>
              <a:t>      </a:t>
            </a:r>
            <a:r>
              <a:rPr lang="zh-CN" altLang="en-US" sz="1600" b="1" dirty="0">
                <a:latin typeface="微软雅黑" panose="020B0503020204020204" charset="-122"/>
                <a:ea typeface="微软雅黑" panose="020B0503020204020204" charset="-122"/>
              </a:rPr>
              <a:t>检索历史</a:t>
            </a:r>
            <a:endParaRPr lang="zh-CN" altLang="en-US" sz="1600" b="1" dirty="0">
              <a:latin typeface="微软雅黑" panose="020B0503020204020204" charset="-122"/>
              <a:ea typeface="微软雅黑" panose="020B0503020204020204" charset="-122"/>
            </a:endParaRPr>
          </a:p>
        </p:txBody>
      </p:sp>
      <p:cxnSp>
        <p:nvCxnSpPr>
          <p:cNvPr id="8" name="直接箭头连接符 7"/>
          <p:cNvCxnSpPr/>
          <p:nvPr/>
        </p:nvCxnSpPr>
        <p:spPr>
          <a:xfrm flipH="1">
            <a:off x="5579110" y="3591560"/>
            <a:ext cx="1006475" cy="22987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9" name="直接箭头连接符 8"/>
          <p:cNvCxnSpPr/>
          <p:nvPr/>
        </p:nvCxnSpPr>
        <p:spPr>
          <a:xfrm flipH="1">
            <a:off x="4679315" y="2824480"/>
            <a:ext cx="643890" cy="60896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1" name="直接箭头连接符 10"/>
          <p:cNvCxnSpPr/>
          <p:nvPr/>
        </p:nvCxnSpPr>
        <p:spPr>
          <a:xfrm flipH="1">
            <a:off x="6091555" y="2788920"/>
            <a:ext cx="643890" cy="64452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10" fill="hold"/>
                                        <p:tgtEl>
                                          <p:spTgt spid="26"/>
                                        </p:tgtEl>
                                        <p:attrNameLst>
                                          <p:attrName>ppt_x</p:attrName>
                                        </p:attrNameLst>
                                      </p:cBhvr>
                                      <p:tavLst>
                                        <p:tav tm="0">
                                          <p:val>
                                            <p:strVal val="#ppt_x"/>
                                          </p:val>
                                        </p:tav>
                                        <p:tav tm="100000">
                                          <p:val>
                                            <p:strVal val="#ppt_x"/>
                                          </p:val>
                                        </p:tav>
                                      </p:tavLst>
                                    </p:anim>
                                    <p:anim calcmode="lin" valueType="num">
                                      <p:cBhvr additive="base">
                                        <p:cTn id="20" dur="1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10" fill="hold"/>
                                        <p:tgtEl>
                                          <p:spTgt spid="7"/>
                                        </p:tgtEl>
                                        <p:attrNameLst>
                                          <p:attrName>ppt_x</p:attrName>
                                        </p:attrNameLst>
                                      </p:cBhvr>
                                      <p:tavLst>
                                        <p:tav tm="0">
                                          <p:val>
                                            <p:strVal val="#ppt_x"/>
                                          </p:val>
                                        </p:tav>
                                        <p:tav tm="100000">
                                          <p:val>
                                            <p:strVal val="#ppt_x"/>
                                          </p:val>
                                        </p:tav>
                                      </p:tavLst>
                                    </p:anim>
                                    <p:anim calcmode="lin" valueType="num">
                                      <p:cBhvr additive="base">
                                        <p:cTn id="26" dur="1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4" grpId="0" bldLvl="0" animBg="1"/>
      <p:bldP spid="26" grpId="0" bldLvl="0" animBg="1"/>
      <p:bldP spid="7"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rcRect l="757" r="22478"/>
          <a:stretch>
            <a:fillRect/>
          </a:stretch>
        </p:blipFill>
        <p:spPr>
          <a:xfrm>
            <a:off x="1718310" y="234950"/>
            <a:ext cx="8949690" cy="6229350"/>
          </a:xfrm>
          <a:prstGeom prst="rect">
            <a:avLst/>
          </a:prstGeom>
        </p:spPr>
      </p:pic>
      <p:grpSp>
        <p:nvGrpSpPr>
          <p:cNvPr id="11" name="组合 10"/>
          <p:cNvGrpSpPr/>
          <p:nvPr/>
        </p:nvGrpSpPr>
        <p:grpSpPr>
          <a:xfrm>
            <a:off x="7249709" y="2968090"/>
            <a:ext cx="938075" cy="660745"/>
            <a:chOff x="3779" y="3204"/>
            <a:chExt cx="3966" cy="2745"/>
          </a:xfrm>
          <a:solidFill>
            <a:srgbClr val="FFFF00"/>
          </a:solidFill>
        </p:grpSpPr>
        <p:sp>
          <p:nvSpPr>
            <p:cNvPr id="12" name="AutoShape 23"/>
            <p:cNvSpPr/>
            <p:nvPr/>
          </p:nvSpPr>
          <p:spPr>
            <a:xfrm rot="10800000">
              <a:off x="3779" y="4055"/>
              <a:ext cx="576" cy="555"/>
            </a:xfrm>
            <a:prstGeom prst="chevron">
              <a:avLst>
                <a:gd name="adj" fmla="val 50000"/>
              </a:avLst>
            </a:prstGeom>
            <a:grpFill/>
            <a:ln w="9525" cap="flat" cmpd="sng">
              <a:solidFill>
                <a:srgbClr val="FF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endParaRPr lang="zh-CN" altLang="zh-CN" sz="3600" b="1" dirty="0">
                <a:solidFill>
                  <a:srgbClr val="000000"/>
                </a:solidFill>
                <a:latin typeface="Bodoni MT Black" panose="02070A03080606020203" pitchFamily="18" charset="0"/>
                <a:ea typeface="宋体" panose="02010600030101010101" pitchFamily="2" charset="-122"/>
                <a:sym typeface="Bodoni MT Black" panose="02070A03080606020203" pitchFamily="18" charset="0"/>
              </a:endParaRPr>
            </a:p>
          </p:txBody>
        </p:sp>
        <p:sp>
          <p:nvSpPr>
            <p:cNvPr id="14" name="AutoShape 2"/>
            <p:cNvSpPr/>
            <p:nvPr/>
          </p:nvSpPr>
          <p:spPr>
            <a:xfrm>
              <a:off x="5000" y="3204"/>
              <a:ext cx="2745" cy="2745"/>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grpFill/>
            <a:ln w="12700" cap="flat" cmpd="sng">
              <a:solidFill>
                <a:srgbClr val="FF0000"/>
              </a:solidFill>
              <a:prstDash val="solid"/>
              <a:miter lim="800000"/>
              <a:headEnd type="none" w="med" len="med"/>
              <a:tailEnd type="none" w="med" len="med"/>
            </a:ln>
          </p:spPr>
          <p:txBody>
            <a:bodyPr/>
            <a:lstStyle/>
            <a:p>
              <a:endParaRPr lang="zh-CN" altLang="en-US" sz="1350"/>
            </a:p>
          </p:txBody>
        </p:sp>
      </p:grpSp>
      <p:sp>
        <p:nvSpPr>
          <p:cNvPr id="16" name="矩形 15"/>
          <p:cNvSpPr/>
          <p:nvPr/>
        </p:nvSpPr>
        <p:spPr>
          <a:xfrm>
            <a:off x="7569978" y="3173226"/>
            <a:ext cx="589280" cy="337185"/>
          </a:xfrm>
          <a:prstGeom prst="rect">
            <a:avLst/>
          </a:prstGeom>
        </p:spPr>
        <p:txBody>
          <a:bodyPr wrap="none">
            <a:spAutoFit/>
          </a:bodyPr>
          <a:lstStyle/>
          <a:p>
            <a:pPr algn="ctr">
              <a:spcBef>
                <a:spcPct val="0"/>
              </a:spcBef>
            </a:pPr>
            <a:r>
              <a:rPr lang="zh-CN" altLang="en-US" sz="1600" b="1" dirty="0">
                <a:latin typeface="微软雅黑" panose="020B0503020204020204" charset="-122"/>
                <a:ea typeface="微软雅黑" panose="020B0503020204020204" charset="-122"/>
                <a:sym typeface="Calibri" panose="020F0502020204030204" pitchFamily="34" charset="0"/>
              </a:rPr>
              <a:t>摘要</a:t>
            </a:r>
            <a:endParaRPr lang="zh-CN" altLang="en-US" sz="1600" b="1" dirty="0">
              <a:latin typeface="微软雅黑" panose="020B0503020204020204" charset="-122"/>
              <a:ea typeface="微软雅黑" panose="020B0503020204020204" charset="-122"/>
              <a:sym typeface="Calibri" panose="020F0502020204030204" pitchFamily="34" charset="0"/>
            </a:endParaRPr>
          </a:p>
        </p:txBody>
      </p:sp>
      <p:sp>
        <p:nvSpPr>
          <p:cNvPr id="24" name="AutoShape 23"/>
          <p:cNvSpPr/>
          <p:nvPr/>
        </p:nvSpPr>
        <p:spPr>
          <a:xfrm rot="10800000">
            <a:off x="4515377" y="438476"/>
            <a:ext cx="136241" cy="133593"/>
          </a:xfrm>
          <a:prstGeom prst="chevron">
            <a:avLst>
              <a:gd name="adj" fmla="val 50000"/>
            </a:avLst>
          </a:prstGeom>
          <a:solidFill>
            <a:srgbClr val="FFFF00"/>
          </a:solidFill>
          <a:ln w="9525" cap="flat" cmpd="sng">
            <a:solidFill>
              <a:srgbClr val="FF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endParaRPr lang="zh-CN" altLang="zh-CN" sz="3600" b="1" dirty="0">
              <a:solidFill>
                <a:srgbClr val="000000"/>
              </a:solidFill>
              <a:latin typeface="Bodoni MT Black" panose="02070A03080606020203" pitchFamily="18" charset="0"/>
              <a:ea typeface="宋体" panose="02010600030101010101" pitchFamily="2" charset="-122"/>
              <a:sym typeface="Bodoni MT Black" panose="02070A03080606020203" pitchFamily="18" charset="0"/>
            </a:endParaRPr>
          </a:p>
        </p:txBody>
      </p:sp>
      <p:sp>
        <p:nvSpPr>
          <p:cNvPr id="26" name="矩形 25"/>
          <p:cNvSpPr/>
          <p:nvPr/>
        </p:nvSpPr>
        <p:spPr>
          <a:xfrm>
            <a:off x="5121015" y="235192"/>
            <a:ext cx="155702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期刊</a:t>
            </a:r>
            <a:r>
              <a:rPr lang="en-US" altLang="zh-CN" sz="1600" b="1" dirty="0">
                <a:latin typeface="微软雅黑" panose="020B0503020204020204" charset="-122"/>
                <a:ea typeface="微软雅黑" panose="020B0503020204020204" charset="-122"/>
              </a:rPr>
              <a:t>+</a:t>
            </a:r>
            <a:r>
              <a:rPr lang="zh-CN" altLang="en-US" sz="1600" b="1" dirty="0">
                <a:latin typeface="微软雅黑" panose="020B0503020204020204" charset="-122"/>
                <a:ea typeface="微软雅黑" panose="020B0503020204020204" charset="-122"/>
              </a:rPr>
              <a:t>发表期数</a:t>
            </a:r>
            <a:endParaRPr lang="zh-CN" altLang="en-US" sz="1600" b="1" dirty="0">
              <a:latin typeface="微软雅黑" panose="020B0503020204020204" charset="-122"/>
              <a:ea typeface="微软雅黑" panose="020B0503020204020204" charset="-122"/>
            </a:endParaRPr>
          </a:p>
        </p:txBody>
      </p:sp>
      <p:sp>
        <p:nvSpPr>
          <p:cNvPr id="3" name="AutoShape 2"/>
          <p:cNvSpPr/>
          <p:nvPr/>
        </p:nvSpPr>
        <p:spPr>
          <a:xfrm>
            <a:off x="6969125" y="3721100"/>
            <a:ext cx="810260" cy="757555"/>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FFF00"/>
          </a:solidFill>
          <a:ln w="12700" cap="flat" cmpd="sng">
            <a:solidFill>
              <a:srgbClr val="FF0000"/>
            </a:solidFill>
            <a:prstDash val="solid"/>
            <a:miter lim="800000"/>
            <a:headEnd type="none" w="med" len="med"/>
            <a:tailEnd type="none" w="med" len="med"/>
          </a:ln>
        </p:spPr>
        <p:txBody>
          <a:bodyPr/>
          <a:lstStyle/>
          <a:p>
            <a:endParaRPr lang="en-US" altLang="zh-CN" sz="1350"/>
          </a:p>
        </p:txBody>
      </p:sp>
      <p:sp>
        <p:nvSpPr>
          <p:cNvPr id="4" name="AutoShape 23"/>
          <p:cNvSpPr/>
          <p:nvPr/>
        </p:nvSpPr>
        <p:spPr>
          <a:xfrm rot="10800000">
            <a:off x="6678209" y="4032723"/>
            <a:ext cx="136241" cy="133593"/>
          </a:xfrm>
          <a:prstGeom prst="chevron">
            <a:avLst>
              <a:gd name="adj" fmla="val 50000"/>
            </a:avLst>
          </a:prstGeom>
          <a:solidFill>
            <a:srgbClr val="FFFF00"/>
          </a:solidFill>
          <a:ln w="9525" cap="flat" cmpd="sng">
            <a:solidFill>
              <a:srgbClr val="FF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00000"/>
              </a:lnSpc>
              <a:spcBef>
                <a:spcPct val="0"/>
              </a:spcBef>
              <a:buNone/>
            </a:pPr>
            <a:endParaRPr lang="zh-CN" altLang="zh-CN" sz="3600" b="1" dirty="0">
              <a:solidFill>
                <a:srgbClr val="000000"/>
              </a:solidFill>
              <a:latin typeface="Bodoni MT Black" panose="02070A03080606020203" pitchFamily="18" charset="0"/>
              <a:ea typeface="宋体" panose="02010600030101010101" pitchFamily="2" charset="-122"/>
              <a:sym typeface="Bodoni MT Black" panose="02070A03080606020203" pitchFamily="18" charset="0"/>
            </a:endParaRPr>
          </a:p>
        </p:txBody>
      </p:sp>
      <p:sp>
        <p:nvSpPr>
          <p:cNvPr id="8" name="矩形 7"/>
          <p:cNvSpPr/>
          <p:nvPr/>
        </p:nvSpPr>
        <p:spPr>
          <a:xfrm>
            <a:off x="6987048" y="3882521"/>
            <a:ext cx="792480" cy="337185"/>
          </a:xfrm>
          <a:prstGeom prst="rect">
            <a:avLst/>
          </a:prstGeom>
        </p:spPr>
        <p:txBody>
          <a:bodyPr wrap="none">
            <a:spAutoFit/>
          </a:bodyPr>
          <a:lstStyle/>
          <a:p>
            <a:pPr algn="ctr">
              <a:spcBef>
                <a:spcPct val="0"/>
              </a:spcBef>
            </a:pPr>
            <a:r>
              <a:rPr lang="zh-CN" altLang="en-US" sz="1600" b="1" dirty="0">
                <a:latin typeface="微软雅黑" panose="020B0503020204020204" charset="-122"/>
                <a:ea typeface="微软雅黑" panose="020B0503020204020204" charset="-122"/>
                <a:sym typeface="Calibri" panose="020F0502020204030204" pitchFamily="34" charset="0"/>
              </a:rPr>
              <a:t>关键词</a:t>
            </a:r>
            <a:endParaRPr lang="zh-CN" altLang="en-US" sz="1600" b="1" dirty="0">
              <a:latin typeface="微软雅黑" panose="020B0503020204020204" charset="-122"/>
              <a:ea typeface="微软雅黑" panose="020B0503020204020204" charset="-122"/>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2"/>
          <p:cNvSpPr/>
          <p:nvPr/>
        </p:nvSpPr>
        <p:spPr>
          <a:xfrm>
            <a:off x="5658005" y="404037"/>
            <a:ext cx="775346" cy="723427"/>
          </a:xfrm>
          <a:custGeom>
            <a:avLst/>
            <a:gdLst/>
            <a:ahLst/>
            <a:cxnLst>
              <a:cxn ang="0">
                <a:pos x="131774663" y="22603198"/>
              </a:cxn>
              <a:cxn ang="0">
                <a:pos x="131774663" y="131774663"/>
              </a:cxn>
              <a:cxn ang="0">
                <a:pos x="22603198" y="131774663"/>
              </a:cxn>
              <a:cxn ang="0">
                <a:pos x="22603198" y="22603198"/>
              </a:cxn>
              <a:cxn ang="0">
                <a:pos x="131774663" y="22603198"/>
              </a:cxn>
            </a:cxnLst>
            <a:rect l="0" t="0" r="0" b="0"/>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solidFill>
          <a:ln w="12700" cap="flat" cmpd="sng">
            <a:solidFill>
              <a:srgbClr val="0066FF"/>
            </a:solidFill>
            <a:prstDash val="solid"/>
            <a:miter lim="800000"/>
            <a:headEnd type="none" w="med" len="med"/>
            <a:tailEnd type="none" w="med" len="med"/>
          </a:ln>
        </p:spPr>
        <p:txBody>
          <a:bodyPr/>
          <a:lstStyle/>
          <a:p>
            <a:endParaRPr lang="en-US" altLang="zh-CN" sz="1350" dirty="0"/>
          </a:p>
          <a:p>
            <a:r>
              <a:rPr lang="en-US" altLang="zh-CN" sz="1350" dirty="0"/>
              <a:t>    </a:t>
            </a:r>
            <a:r>
              <a:rPr lang="zh-CN" altLang="en-US" b="1" dirty="0">
                <a:solidFill>
                  <a:srgbClr val="FF0000"/>
                </a:solidFill>
                <a:latin typeface="微软雅黑" panose="020B0503020204020204" charset="-122"/>
                <a:ea typeface="微软雅黑" panose="020B0503020204020204" charset="-122"/>
              </a:rPr>
              <a:t>下载</a:t>
            </a:r>
            <a:endParaRPr lang="zh-CN" altLang="en-US" b="1" dirty="0">
              <a:solidFill>
                <a:srgbClr val="FF0000"/>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1"/>
          <a:stretch>
            <a:fillRect/>
          </a:stretch>
        </p:blipFill>
        <p:spPr>
          <a:xfrm>
            <a:off x="1559511" y="319871"/>
            <a:ext cx="9144000" cy="6378331"/>
          </a:xfrm>
          <a:prstGeom prst="rect">
            <a:avLst/>
          </a:prstGeom>
        </p:spPr>
      </p:pic>
      <p:pic>
        <p:nvPicPr>
          <p:cNvPr id="5" name="图片 4"/>
          <p:cNvPicPr>
            <a:picLocks noChangeAspect="1"/>
          </p:cNvPicPr>
          <p:nvPr/>
        </p:nvPicPr>
        <p:blipFill>
          <a:blip r:embed="rId2"/>
          <a:stretch>
            <a:fillRect/>
          </a:stretch>
        </p:blipFill>
        <p:spPr>
          <a:xfrm>
            <a:off x="2444411" y="3125264"/>
            <a:ext cx="6877050" cy="2276475"/>
          </a:xfrm>
          <a:prstGeom prst="rect">
            <a:avLst/>
          </a:prstGeom>
          <a:ln>
            <a:solidFill>
              <a:srgbClr val="FF0000"/>
            </a:solidFill>
          </a:ln>
        </p:spPr>
      </p:pic>
      <p:pic>
        <p:nvPicPr>
          <p:cNvPr id="6" name="图片 5"/>
          <p:cNvPicPr>
            <a:picLocks noChangeAspect="1"/>
          </p:cNvPicPr>
          <p:nvPr/>
        </p:nvPicPr>
        <p:blipFill>
          <a:blip r:embed="rId3"/>
          <a:stretch>
            <a:fillRect/>
          </a:stretch>
        </p:blipFill>
        <p:spPr>
          <a:xfrm>
            <a:off x="1524000" y="86460"/>
            <a:ext cx="9144000" cy="5710658"/>
          </a:xfrm>
          <a:prstGeom prst="rect">
            <a:avLst/>
          </a:prstGeom>
          <a:ln>
            <a:solidFill>
              <a:srgbClr val="0066FF"/>
            </a:solidFill>
          </a:ln>
        </p:spPr>
      </p:pic>
      <p:pic>
        <p:nvPicPr>
          <p:cNvPr id="9" name="Picture 3"/>
          <p:cNvPicPr>
            <a:picLocks noChangeAspect="1" noChangeArrowheads="1"/>
          </p:cNvPicPr>
          <p:nvPr/>
        </p:nvPicPr>
        <p:blipFill>
          <a:blip r:embed="rId4" cstate="print"/>
          <a:srcRect/>
          <a:stretch>
            <a:fillRect/>
          </a:stretch>
        </p:blipFill>
        <p:spPr bwMode="auto">
          <a:xfrm>
            <a:off x="6307724" y="1597996"/>
            <a:ext cx="4061002" cy="2613420"/>
          </a:xfrm>
          <a:prstGeom prst="rect">
            <a:avLst/>
          </a:prstGeom>
          <a:ln>
            <a:noFill/>
          </a:ln>
          <a:effectLst>
            <a:outerShdw blurRad="292100" dist="139700" dir="2700000" algn="tl" rotWithShape="0">
              <a:srgbClr val="333333">
                <a:alpha val="65000"/>
              </a:srgbClr>
            </a:outerShdw>
          </a:effectLst>
        </p:spPr>
      </p:pic>
      <p:pic>
        <p:nvPicPr>
          <p:cNvPr id="10" name="Picture 4"/>
          <p:cNvPicPr>
            <a:picLocks noChangeAspect="1" noChangeArrowheads="1"/>
          </p:cNvPicPr>
          <p:nvPr/>
        </p:nvPicPr>
        <p:blipFill>
          <a:blip r:embed="rId5" cstate="print"/>
          <a:srcRect/>
          <a:stretch>
            <a:fillRect/>
          </a:stretch>
        </p:blipFill>
        <p:spPr bwMode="auto">
          <a:xfrm>
            <a:off x="6307725" y="4211416"/>
            <a:ext cx="4061002" cy="2620312"/>
          </a:xfrm>
          <a:prstGeom prst="rect">
            <a:avLst/>
          </a:prstGeom>
          <a:noFill/>
          <a:ln w="9525">
            <a:noFill/>
            <a:miter lim="800000"/>
            <a:headEnd/>
            <a:tailEnd/>
          </a:ln>
          <a:effectLst/>
        </p:spPr>
      </p:pic>
      <p:pic>
        <p:nvPicPr>
          <p:cNvPr id="2" name="图片 1"/>
          <p:cNvPicPr>
            <a:picLocks noChangeAspect="1"/>
          </p:cNvPicPr>
          <p:nvPr/>
        </p:nvPicPr>
        <p:blipFill>
          <a:blip r:embed="rId6"/>
          <a:stretch>
            <a:fillRect/>
          </a:stretch>
        </p:blipFill>
        <p:spPr>
          <a:xfrm>
            <a:off x="7572112" y="2363910"/>
            <a:ext cx="2265939" cy="145519"/>
          </a:xfrm>
          <a:prstGeom prst="rect">
            <a:avLst/>
          </a:prstGeom>
        </p:spPr>
      </p:pic>
      <p:pic>
        <p:nvPicPr>
          <p:cNvPr id="12" name="图片 11"/>
          <p:cNvPicPr>
            <a:picLocks noChangeAspect="1"/>
          </p:cNvPicPr>
          <p:nvPr/>
        </p:nvPicPr>
        <p:blipFill>
          <a:blip r:embed="rId6"/>
          <a:stretch>
            <a:fillRect/>
          </a:stretch>
        </p:blipFill>
        <p:spPr>
          <a:xfrm>
            <a:off x="7451932" y="4969612"/>
            <a:ext cx="2386119" cy="153237"/>
          </a:xfrm>
          <a:prstGeom prst="rect">
            <a:avLst/>
          </a:prstGeom>
        </p:spPr>
      </p:pic>
      <p:cxnSp>
        <p:nvCxnSpPr>
          <p:cNvPr id="3" name="直接箭头连接符 2"/>
          <p:cNvCxnSpPr/>
          <p:nvPr/>
        </p:nvCxnSpPr>
        <p:spPr>
          <a:xfrm flipV="1">
            <a:off x="3796665" y="2726690"/>
            <a:ext cx="2797810" cy="306260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7" name="直接箭头连接符 6"/>
          <p:cNvCxnSpPr/>
          <p:nvPr/>
        </p:nvCxnSpPr>
        <p:spPr>
          <a:xfrm flipV="1">
            <a:off x="4890770" y="5198110"/>
            <a:ext cx="1668145" cy="71501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249"/>
                                          </p:stCondLst>
                                        </p:cTn>
                                        <p:tgtEl>
                                          <p:spTgt spid="5"/>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90"/>
                                          </p:val>
                                        </p:tav>
                                        <p:tav tm="100000">
                                          <p:val>
                                            <p:fltVal val="0"/>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xit" presetSubtype="0" fill="hold" nodeType="clickEffect">
                                  <p:stCondLst>
                                    <p:cond delay="0"/>
                                  </p:stCondLst>
                                  <p:childTnLst>
                                    <p:animEffect transition="out" filter="fade">
                                      <p:cBhvr>
                                        <p:cTn id="23" dur="250"/>
                                        <p:tgtEl>
                                          <p:spTgt spid="6"/>
                                        </p:tgtEl>
                                      </p:cBhvr>
                                    </p:animEffect>
                                    <p:anim calcmode="lin" valueType="num">
                                      <p:cBhvr>
                                        <p:cTn id="24" dur="250"/>
                                        <p:tgtEl>
                                          <p:spTgt spid="6"/>
                                        </p:tgtEl>
                                        <p:attrNameLst>
                                          <p:attrName>ppt_x</p:attrName>
                                        </p:attrNameLst>
                                      </p:cBhvr>
                                      <p:tavLst>
                                        <p:tav tm="0">
                                          <p:val>
                                            <p:strVal val="ppt_x"/>
                                          </p:val>
                                        </p:tav>
                                        <p:tav tm="100000">
                                          <p:val>
                                            <p:strVal val="ppt_x"/>
                                          </p:val>
                                        </p:tav>
                                      </p:tavLst>
                                    </p:anim>
                                    <p:anim calcmode="lin" valueType="num">
                                      <p:cBhvr>
                                        <p:cTn id="25" dur="250"/>
                                        <p:tgtEl>
                                          <p:spTgt spid="6"/>
                                        </p:tgtEl>
                                        <p:attrNameLst>
                                          <p:attrName>ppt_y</p:attrName>
                                        </p:attrNameLst>
                                      </p:cBhvr>
                                      <p:tavLst>
                                        <p:tav tm="0">
                                          <p:val>
                                            <p:strVal val="ppt_y"/>
                                          </p:val>
                                        </p:tav>
                                        <p:tav tm="100000">
                                          <p:val>
                                            <p:strVal val="ppt_y+.1"/>
                                          </p:val>
                                        </p:tav>
                                      </p:tavLst>
                                    </p:anim>
                                    <p:set>
                                      <p:cBhvr>
                                        <p:cTn id="26" dur="1" fill="hold">
                                          <p:stCondLst>
                                            <p:cond delay="249"/>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90"/>
                                          </p:val>
                                        </p:tav>
                                        <p:tav tm="100000">
                                          <p:val>
                                            <p:fltVal val="0"/>
                                          </p:val>
                                        </p:tav>
                                      </p:tavLst>
                                    </p:anim>
                                    <p:animEffect transition="in" filter="fade">
                                      <p:cBhvr>
                                        <p:cTn id="34" dur="500"/>
                                        <p:tgtEl>
                                          <p:spTgt spid="9"/>
                                        </p:tgtEl>
                                      </p:cBhvr>
                                    </p:animEffect>
                                  </p:childTnLst>
                                </p:cTn>
                              </p:par>
                              <p:par>
                                <p:cTn id="35" presetID="3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style.rotation</p:attrName>
                                        </p:attrNameLst>
                                      </p:cBhvr>
                                      <p:tavLst>
                                        <p:tav tm="0">
                                          <p:val>
                                            <p:fltVal val="90"/>
                                          </p:val>
                                        </p:tav>
                                        <p:tav tm="100000">
                                          <p:val>
                                            <p:fltVal val="0"/>
                                          </p:val>
                                        </p:tav>
                                      </p:tavLst>
                                    </p:anim>
                                    <p:animEffect transition="in" filter="fade">
                                      <p:cBhvr>
                                        <p:cTn id="40" dur="500"/>
                                        <p:tgtEl>
                                          <p:spTgt spid="10"/>
                                        </p:tgtEl>
                                      </p:cBhvr>
                                    </p:animEffect>
                                  </p:childTnLst>
                                </p:cTn>
                              </p:par>
                              <p:par>
                                <p:cTn id="41" presetID="31" presetClass="entr" presetSubtype="0" fill="hold"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 calcmode="lin" valueType="num">
                                      <p:cBhvr>
                                        <p:cTn id="45" dur="500" fill="hold"/>
                                        <p:tgtEl>
                                          <p:spTgt spid="2"/>
                                        </p:tgtEl>
                                        <p:attrNameLst>
                                          <p:attrName>style.rotation</p:attrName>
                                        </p:attrNameLst>
                                      </p:cBhvr>
                                      <p:tavLst>
                                        <p:tav tm="0">
                                          <p:val>
                                            <p:fltVal val="90"/>
                                          </p:val>
                                        </p:tav>
                                        <p:tav tm="100000">
                                          <p:val>
                                            <p:fltVal val="0"/>
                                          </p:val>
                                        </p:tav>
                                      </p:tavLst>
                                    </p:anim>
                                    <p:animEffect transition="in" filter="fade">
                                      <p:cBhvr>
                                        <p:cTn id="46" dur="500"/>
                                        <p:tgtEl>
                                          <p:spTgt spid="2"/>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 calcmode="lin" valueType="num">
                                      <p:cBhvr>
                                        <p:cTn id="51" dur="500" fill="hold"/>
                                        <p:tgtEl>
                                          <p:spTgt spid="12"/>
                                        </p:tgtEl>
                                        <p:attrNameLst>
                                          <p:attrName>style.rotation</p:attrName>
                                        </p:attrNameLst>
                                      </p:cBhvr>
                                      <p:tavLst>
                                        <p:tav tm="0">
                                          <p:val>
                                            <p:fltVal val="90"/>
                                          </p:val>
                                        </p:tav>
                                        <p:tav tm="100000">
                                          <p:val>
                                            <p:fltVal val="0"/>
                                          </p:val>
                                        </p:tav>
                                      </p:tavLst>
                                    </p:anim>
                                    <p:animEffect transition="in" filter="fade">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1524000" y="727716"/>
            <a:ext cx="9144000" cy="2701284"/>
          </a:xfrm>
          <a:prstGeom prst="rect">
            <a:avLst/>
          </a:prstGeom>
        </p:spPr>
      </p:pic>
      <p:pic>
        <p:nvPicPr>
          <p:cNvPr id="6" name="图片 5"/>
          <p:cNvPicPr>
            <a:picLocks noChangeAspect="1"/>
          </p:cNvPicPr>
          <p:nvPr/>
        </p:nvPicPr>
        <p:blipFill>
          <a:blip r:embed="rId2"/>
          <a:stretch>
            <a:fillRect/>
          </a:stretch>
        </p:blipFill>
        <p:spPr>
          <a:xfrm>
            <a:off x="1524000" y="3396831"/>
            <a:ext cx="9144000" cy="3429000"/>
          </a:xfrm>
          <a:prstGeom prst="rect">
            <a:avLst/>
          </a:prstGeom>
        </p:spPr>
      </p:pic>
      <p:sp>
        <p:nvSpPr>
          <p:cNvPr id="10" name="圆角矩形 20"/>
          <p:cNvSpPr/>
          <p:nvPr/>
        </p:nvSpPr>
        <p:spPr>
          <a:xfrm>
            <a:off x="2695851" y="4065974"/>
            <a:ext cx="1074200" cy="239697"/>
          </a:xfrm>
          <a:prstGeom prst="roundRect">
            <a:avLst/>
          </a:prstGeom>
          <a:noFill/>
          <a:ln w="1905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sp>
        <p:nvSpPr>
          <p:cNvPr id="2" name="矩形 1"/>
          <p:cNvSpPr/>
          <p:nvPr/>
        </p:nvSpPr>
        <p:spPr>
          <a:xfrm>
            <a:off x="1698841" y="727716"/>
            <a:ext cx="4446282" cy="584775"/>
          </a:xfrm>
          <a:prstGeom prst="rect">
            <a:avLst/>
          </a:prstGeom>
          <a:solidFill>
            <a:schemeClr val="bg1"/>
          </a:solidFill>
          <a:ln>
            <a:solidFill>
              <a:srgbClr val="FF0000"/>
            </a:solidFill>
          </a:ln>
        </p:spPr>
        <p:txBody>
          <a:bodyPr wrap="none">
            <a:spAutoFit/>
          </a:bodyPr>
          <a:lstStyle/>
          <a:p>
            <a:r>
              <a:rPr lang="en-US" altLang="zh-CN" sz="3200" b="1" dirty="0">
                <a:latin typeface="微软雅黑" panose="020B0503020204020204" charset="-122"/>
                <a:ea typeface="微软雅黑" panose="020B0503020204020204" charset="-122"/>
              </a:rPr>
              <a:t>CAJViewer</a:t>
            </a:r>
            <a:r>
              <a:rPr lang="zh-CN" altLang="en-US" sz="3200" b="1" dirty="0">
                <a:latin typeface="微软雅黑" panose="020B0503020204020204" charset="-122"/>
                <a:ea typeface="微软雅黑" panose="020B0503020204020204" charset="-122"/>
              </a:rPr>
              <a:t>阅读器下载</a:t>
            </a:r>
            <a:endParaRPr lang="zh-CN" altLang="en-US" sz="3200" b="1" dirty="0">
              <a:latin typeface="微软雅黑" panose="020B0503020204020204" charset="-122"/>
              <a:ea typeface="微软雅黑" panose="020B0503020204020204" charset="-122"/>
            </a:endParaRPr>
          </a:p>
        </p:txBody>
      </p:sp>
    </p:spTree>
  </p:cSld>
  <p:clrMapOvr>
    <a:masterClrMapping/>
  </p:clrMapOvr>
  <p:transition>
    <p:randomBa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1" y="1"/>
            <a:ext cx="8700117" cy="4001447"/>
          </a:xfrm>
          <a:prstGeom prst="rect">
            <a:avLst/>
          </a:prstGeom>
          <a:ln>
            <a:solidFill>
              <a:srgbClr val="0066FF"/>
            </a:solidFill>
          </a:ln>
        </p:spPr>
      </p:pic>
      <p:pic>
        <p:nvPicPr>
          <p:cNvPr id="3" name="图片 2"/>
          <p:cNvPicPr>
            <a:picLocks noChangeAspect="1"/>
          </p:cNvPicPr>
          <p:nvPr/>
        </p:nvPicPr>
        <p:blipFill>
          <a:blip r:embed="rId2"/>
          <a:stretch>
            <a:fillRect/>
          </a:stretch>
        </p:blipFill>
        <p:spPr>
          <a:xfrm>
            <a:off x="2394012" y="3392279"/>
            <a:ext cx="8167456" cy="3805292"/>
          </a:xfrm>
          <a:prstGeom prst="rect">
            <a:avLst/>
          </a:prstGeom>
          <a:ln>
            <a:solidFill>
              <a:srgbClr val="0066FF"/>
            </a:solid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332813" y="1260641"/>
            <a:ext cx="3718083" cy="693002"/>
          </a:xfrm>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200" b="1" spc="38" dirty="0">
                <a:ln w="11430"/>
                <a:solidFill>
                  <a:srgbClr val="FF0000"/>
                </a:solidFill>
                <a:latin typeface="微软雅黑" panose="020B0503020204020204" charset="-122"/>
                <a:ea typeface="微软雅黑" panose="020B0503020204020204" charset="-122"/>
              </a:rPr>
              <a:t>检索案例</a:t>
            </a:r>
            <a:endParaRPr lang="zh-CN" altLang="en-US" sz="3200"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37376" y="2667000"/>
            <a:ext cx="7736357" cy="1921778"/>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defTabSz="685800">
              <a:lnSpc>
                <a:spcPct val="170000"/>
              </a:lnSpc>
              <a:spcBef>
                <a:spcPts val="750"/>
              </a:spcBef>
              <a:defRPr/>
            </a:pPr>
            <a:r>
              <a:rPr lang="zh-CN" altLang="en-US" sz="2400" b="1" dirty="0">
                <a:latin typeface="微软雅黑" panose="020B0503020204020204" charset="-122"/>
                <a:ea typeface="微软雅黑" panose="020B0503020204020204" charset="-122"/>
              </a:rPr>
              <a:t>      </a:t>
            </a:r>
            <a:r>
              <a:rPr lang="en-US" altLang="zh-CN" sz="2400" b="1" dirty="0">
                <a:latin typeface="微软雅黑" panose="020B0503020204020204" charset="-122"/>
                <a:ea typeface="微软雅黑" panose="020B0503020204020204" charset="-122"/>
              </a:rPr>
              <a:t>1</a:t>
            </a:r>
            <a:r>
              <a:rPr lang="zh-CN" altLang="en-US" sz="2400" b="1" dirty="0">
                <a:latin typeface="微软雅黑" panose="020B0503020204020204" charset="-122"/>
                <a:ea typeface="微软雅黑" panose="020B0503020204020204" charset="-122"/>
              </a:rPr>
              <a:t>、 利用</a:t>
            </a:r>
            <a:r>
              <a:rPr lang="en-US" altLang="zh-CN" sz="2400" b="1" dirty="0">
                <a:latin typeface="微软雅黑" panose="020B0503020204020204" charset="-122"/>
                <a:ea typeface="微软雅黑" panose="020B0503020204020204" charset="-122"/>
              </a:rPr>
              <a:t>CNKI</a:t>
            </a:r>
            <a:r>
              <a:rPr lang="zh-CN" altLang="en-US" sz="2400" b="1" dirty="0">
                <a:latin typeface="微软雅黑" panose="020B0503020204020204" charset="-122"/>
                <a:ea typeface="微软雅黑" panose="020B0503020204020204" charset="-122"/>
              </a:rPr>
              <a:t>检索</a:t>
            </a:r>
            <a:r>
              <a:rPr lang="en-US" altLang="zh-CN" sz="2400" b="1" dirty="0">
                <a:latin typeface="微软雅黑" panose="020B0503020204020204" charset="-122"/>
                <a:ea typeface="微软雅黑" panose="020B0503020204020204" charset="-122"/>
              </a:rPr>
              <a:t>2010</a:t>
            </a:r>
            <a:r>
              <a:rPr lang="zh-CN" altLang="en-US" sz="2400" b="1" dirty="0">
                <a:latin typeface="微软雅黑" panose="020B0503020204020204" charset="-122"/>
                <a:ea typeface="微软雅黑" panose="020B0503020204020204" charset="-122"/>
              </a:rPr>
              <a:t>年至今山东大学齐鲁医院张运教授发表的有关动脉粥样硬化易损斑块研究的期刊论文。</a:t>
            </a:r>
            <a:endParaRPr lang="en-US" altLang="zh-CN" sz="2400" b="1" dirty="0">
              <a:latin typeface="微软雅黑" panose="020B0503020204020204" charset="-122"/>
              <a:ea typeface="微软雅黑" panose="020B0503020204020204" charset="-122"/>
            </a:endParaRPr>
          </a:p>
          <a:p>
            <a:pPr marL="171450" indent="-171450" defTabSz="685800">
              <a:lnSpc>
                <a:spcPct val="170000"/>
              </a:lnSpc>
              <a:spcBef>
                <a:spcPts val="750"/>
              </a:spcBef>
              <a:defRPr/>
            </a:pPr>
            <a:r>
              <a:rPr lang="en-US" altLang="zh-CN" sz="2400" b="1" dirty="0">
                <a:latin typeface="微软雅黑" panose="020B0503020204020204" charset="-122"/>
                <a:ea typeface="微软雅黑" panose="020B0503020204020204" charset="-122"/>
              </a:rPr>
              <a:t>      </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2650" y="1547337"/>
            <a:ext cx="2139950" cy="977226"/>
          </a:xfrm>
        </p:spPr>
        <p:txBody>
          <a:bodyPr>
            <a:normAutofit/>
          </a:bodyPr>
          <a:lstStyle/>
          <a:p>
            <a:r>
              <a:rPr lang="zh-CN" altLang="en-US" sz="2800" b="1" dirty="0">
                <a:ln w="10541" cmpd="sng">
                  <a:solidFill>
                    <a:srgbClr val="7D7D7D">
                      <a:tint val="100000"/>
                      <a:shade val="100000"/>
                      <a:satMod val="110000"/>
                    </a:srgbClr>
                  </a:solidFill>
                  <a:prstDash val="solid"/>
                </a:ln>
                <a:solidFill>
                  <a:srgbClr val="FF0000"/>
                </a:solidFill>
                <a:latin typeface="微软雅黑" panose="020B0503020204020204" charset="-122"/>
                <a:ea typeface="微软雅黑" panose="020B0503020204020204" charset="-122"/>
              </a:rPr>
              <a:t>课题分析</a:t>
            </a:r>
            <a:endParaRPr lang="zh-CN" altLang="en-US" sz="2800" b="1" dirty="0">
              <a:ln w="10541" cmpd="sng">
                <a:solidFill>
                  <a:srgbClr val="7D7D7D">
                    <a:tint val="100000"/>
                    <a:shade val="100000"/>
                    <a:satMod val="110000"/>
                  </a:srgbClr>
                </a:solidFill>
                <a:prstDash val="solid"/>
              </a:ln>
              <a:solidFill>
                <a:srgbClr val="FF0000"/>
              </a:solidFill>
              <a:latin typeface="微软雅黑" panose="020B0503020204020204" charset="-122"/>
              <a:ea typeface="微软雅黑" panose="020B0503020204020204" charset="-122"/>
            </a:endParaRPr>
          </a:p>
        </p:txBody>
      </p:sp>
      <p:sp>
        <p:nvSpPr>
          <p:cNvPr id="4" name="TextBox 3"/>
          <p:cNvSpPr txBox="1"/>
          <p:nvPr/>
        </p:nvSpPr>
        <p:spPr>
          <a:xfrm>
            <a:off x="6483906" y="578836"/>
            <a:ext cx="1280028" cy="36830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b="1" dirty="0">
                <a:solidFill>
                  <a:schemeClr val="bg1"/>
                </a:solidFill>
                <a:latin typeface="微软雅黑" panose="020B0503020204020204" charset="-122"/>
                <a:ea typeface="微软雅黑" panose="020B0503020204020204" charset="-122"/>
              </a:rPr>
              <a:t>检索案例</a:t>
            </a:r>
            <a:endParaRPr lang="zh-CN" altLang="en-US" b="1" dirty="0">
              <a:solidFill>
                <a:schemeClr val="bg1"/>
              </a:solidFill>
              <a:latin typeface="微软雅黑" panose="020B0503020204020204" charset="-122"/>
              <a:ea typeface="微软雅黑" panose="020B0503020204020204" charset="-122"/>
            </a:endParaRPr>
          </a:p>
        </p:txBody>
      </p:sp>
      <p:sp>
        <p:nvSpPr>
          <p:cNvPr id="5" name="内容占位符 2"/>
          <p:cNvSpPr txBox="1"/>
          <p:nvPr/>
        </p:nvSpPr>
        <p:spPr>
          <a:xfrm>
            <a:off x="2146564" y="3562097"/>
            <a:ext cx="1036903" cy="643151"/>
          </a:xfrm>
          <a:prstGeom prst="rect">
            <a:avLst/>
          </a:prstGeom>
        </p:spPr>
        <p:txBody>
          <a:bodyPr vert="horz" lIns="68580" tIns="34290" rIns="68580" bIns="34290" rtlCol="0">
            <a:noAutofit/>
          </a:bodyPr>
          <a:lstStyle/>
          <a:p>
            <a:pPr marL="171450" indent="-171450" defTabSz="685800">
              <a:lnSpc>
                <a:spcPct val="170000"/>
              </a:lnSpc>
              <a:spcBef>
                <a:spcPts val="750"/>
              </a:spcBef>
              <a:buFont typeface="Wingdings" panose="05000000000000000000" pitchFamily="2" charset="2"/>
              <a:buChar char="Ø"/>
              <a:defRPr/>
            </a:pPr>
            <a:r>
              <a:rPr lang="zh-CN" altLang="en-US" sz="2200" b="1" dirty="0">
                <a:latin typeface="微软雅黑" panose="020B0503020204020204" charset="-122"/>
                <a:ea typeface="微软雅黑" panose="020B0503020204020204" charset="-122"/>
              </a:rPr>
              <a:t>作者：</a:t>
            </a:r>
            <a:endParaRPr lang="zh-CN" altLang="en-US" sz="2200" b="1" dirty="0">
              <a:latin typeface="微软雅黑" panose="020B0503020204020204" charset="-122"/>
              <a:ea typeface="微软雅黑" panose="020B0503020204020204" charset="-122"/>
            </a:endParaRPr>
          </a:p>
        </p:txBody>
      </p:sp>
      <p:sp>
        <p:nvSpPr>
          <p:cNvPr id="7" name="内容占位符 2"/>
          <p:cNvSpPr txBox="1"/>
          <p:nvPr/>
        </p:nvSpPr>
        <p:spPr>
          <a:xfrm>
            <a:off x="2154380" y="4315298"/>
            <a:ext cx="3386829" cy="643151"/>
          </a:xfrm>
          <a:prstGeom prst="rect">
            <a:avLst/>
          </a:prstGeom>
        </p:spPr>
        <p:txBody>
          <a:bodyPr vert="horz" lIns="68580" tIns="34290" rIns="68580" bIns="34290" rtlCol="0">
            <a:normAutofit/>
          </a:bodyPr>
          <a:lstStyle/>
          <a:p>
            <a:pPr marL="171450" indent="-171450" defTabSz="685800">
              <a:lnSpc>
                <a:spcPct val="170000"/>
              </a:lnSpc>
              <a:spcBef>
                <a:spcPts val="750"/>
              </a:spcBef>
              <a:buFont typeface="Wingdings" panose="05000000000000000000" pitchFamily="2" charset="2"/>
              <a:buChar char="Ø"/>
              <a:defRPr/>
            </a:pPr>
            <a:r>
              <a:rPr lang="zh-CN" altLang="en-US" sz="2200" b="1" dirty="0">
                <a:latin typeface="微软雅黑" panose="020B0503020204020204" charset="-122"/>
                <a:ea typeface="微软雅黑" panose="020B0503020204020204" charset="-122"/>
              </a:rPr>
              <a:t>限定时间：</a:t>
            </a:r>
            <a:r>
              <a:rPr lang="en-US" altLang="zh-CN" sz="2200" b="1" dirty="0">
                <a:latin typeface="微软雅黑" panose="020B0503020204020204" charset="-122"/>
                <a:ea typeface="微软雅黑" panose="020B0503020204020204" charset="-122"/>
              </a:rPr>
              <a:t>2010-2025</a:t>
            </a:r>
            <a:endParaRPr lang="zh-CN" altLang="en-US" sz="2200" b="1" dirty="0">
              <a:latin typeface="微软雅黑" panose="020B0503020204020204" charset="-122"/>
              <a:ea typeface="微软雅黑" panose="020B0503020204020204" charset="-122"/>
            </a:endParaRPr>
          </a:p>
        </p:txBody>
      </p:sp>
      <p:sp>
        <p:nvSpPr>
          <p:cNvPr id="9" name="TextBox 8"/>
          <p:cNvSpPr txBox="1"/>
          <p:nvPr/>
        </p:nvSpPr>
        <p:spPr>
          <a:xfrm>
            <a:off x="3640504" y="2953449"/>
            <a:ext cx="3386829" cy="429895"/>
          </a:xfrm>
          <a:prstGeom prst="rect">
            <a:avLst/>
          </a:prstGeom>
          <a:noFill/>
        </p:spPr>
        <p:txBody>
          <a:bodyPr wrap="square" rtlCol="0">
            <a:spAutoFit/>
          </a:bodyPr>
          <a:lstStyle/>
          <a:p>
            <a:r>
              <a:rPr lang="zh-CN" altLang="en-US" sz="2200" b="1" dirty="0">
                <a:latin typeface="微软雅黑" panose="020B0503020204020204" charset="-122"/>
                <a:ea typeface="微软雅黑" panose="020B0503020204020204" charset="-122"/>
              </a:rPr>
              <a:t>动脉粥样硬化</a:t>
            </a:r>
            <a:r>
              <a:rPr lang="zh-CN" altLang="en-US" sz="2200" b="1" dirty="0">
                <a:latin typeface="+mn-ea"/>
              </a:rPr>
              <a:t>，</a:t>
            </a:r>
            <a:r>
              <a:rPr lang="zh-CN" altLang="en-US" sz="2200" b="1" dirty="0">
                <a:latin typeface="微软雅黑" panose="020B0503020204020204" charset="-122"/>
                <a:ea typeface="微软雅黑" panose="020B0503020204020204" charset="-122"/>
              </a:rPr>
              <a:t>易损斑块</a:t>
            </a:r>
            <a:endParaRPr lang="zh-CN" altLang="en-US" sz="2200" b="1" dirty="0">
              <a:latin typeface="微软雅黑" panose="020B0503020204020204" charset="-122"/>
              <a:ea typeface="微软雅黑" panose="020B0503020204020204" charset="-122"/>
            </a:endParaRPr>
          </a:p>
        </p:txBody>
      </p:sp>
      <p:sp>
        <p:nvSpPr>
          <p:cNvPr id="10" name="TextBox 9"/>
          <p:cNvSpPr txBox="1"/>
          <p:nvPr/>
        </p:nvSpPr>
        <p:spPr>
          <a:xfrm>
            <a:off x="3273603" y="3715984"/>
            <a:ext cx="857803" cy="429895"/>
          </a:xfrm>
          <a:prstGeom prst="rect">
            <a:avLst/>
          </a:prstGeom>
          <a:noFill/>
        </p:spPr>
        <p:txBody>
          <a:bodyPr wrap="square" rtlCol="0">
            <a:spAutoFit/>
          </a:bodyPr>
          <a:lstStyle/>
          <a:p>
            <a:r>
              <a:rPr lang="zh-CN" altLang="en-US" sz="2200" b="1" dirty="0">
                <a:latin typeface="微软雅黑" panose="020B0503020204020204" charset="-122"/>
                <a:ea typeface="微软雅黑" panose="020B0503020204020204" charset="-122"/>
              </a:rPr>
              <a:t>张运</a:t>
            </a:r>
            <a:endParaRPr lang="zh-CN" altLang="en-US" sz="2200" b="1" dirty="0">
              <a:latin typeface="微软雅黑" panose="020B0503020204020204" charset="-122"/>
              <a:ea typeface="微软雅黑" panose="020B0503020204020204" charset="-122"/>
            </a:endParaRPr>
          </a:p>
        </p:txBody>
      </p:sp>
      <p:sp>
        <p:nvSpPr>
          <p:cNvPr id="11" name="TextBox 10"/>
          <p:cNvSpPr txBox="1"/>
          <p:nvPr/>
        </p:nvSpPr>
        <p:spPr>
          <a:xfrm>
            <a:off x="4396751" y="3739453"/>
            <a:ext cx="1409329" cy="429895"/>
          </a:xfrm>
          <a:prstGeom prst="rect">
            <a:avLst/>
          </a:prstGeom>
          <a:noFill/>
        </p:spPr>
        <p:txBody>
          <a:bodyPr wrap="square" rtlCol="0">
            <a:spAutoFit/>
          </a:bodyPr>
          <a:lstStyle/>
          <a:p>
            <a:r>
              <a:rPr lang="zh-CN" altLang="en-US" sz="2200" b="1" dirty="0">
                <a:latin typeface="微软雅黑" panose="020B0503020204020204" charset="-122"/>
                <a:ea typeface="微软雅黑" panose="020B0503020204020204" charset="-122"/>
              </a:rPr>
              <a:t>作者单位：</a:t>
            </a:r>
            <a:endParaRPr lang="zh-CN" altLang="en-US" sz="2200" b="1" dirty="0">
              <a:latin typeface="微软雅黑" panose="020B0503020204020204" charset="-122"/>
              <a:ea typeface="微软雅黑" panose="020B0503020204020204" charset="-122"/>
            </a:endParaRPr>
          </a:p>
        </p:txBody>
      </p:sp>
      <p:sp>
        <p:nvSpPr>
          <p:cNvPr id="12" name="TextBox 11"/>
          <p:cNvSpPr txBox="1"/>
          <p:nvPr/>
        </p:nvSpPr>
        <p:spPr>
          <a:xfrm>
            <a:off x="5793546" y="3730861"/>
            <a:ext cx="2495238" cy="429895"/>
          </a:xfrm>
          <a:prstGeom prst="rect">
            <a:avLst/>
          </a:prstGeom>
          <a:noFill/>
        </p:spPr>
        <p:txBody>
          <a:bodyPr wrap="square" rtlCol="0">
            <a:spAutoFit/>
          </a:bodyPr>
          <a:lstStyle/>
          <a:p>
            <a:r>
              <a:rPr lang="zh-CN" altLang="en-US" sz="2200" b="1" dirty="0">
                <a:latin typeface="微软雅黑" panose="020B0503020204020204" charset="-122"/>
                <a:ea typeface="微软雅黑" panose="020B0503020204020204" charset="-122"/>
              </a:rPr>
              <a:t>山东大学齐鲁医院</a:t>
            </a:r>
            <a:endParaRPr lang="zh-CN" altLang="en-US" sz="2200" b="1" dirty="0">
              <a:latin typeface="微软雅黑" panose="020B0503020204020204" charset="-122"/>
              <a:ea typeface="微软雅黑" panose="020B0503020204020204" charset="-122"/>
            </a:endParaRPr>
          </a:p>
        </p:txBody>
      </p:sp>
      <p:sp>
        <p:nvSpPr>
          <p:cNvPr id="13" name="内容占位符 2"/>
          <p:cNvSpPr txBox="1"/>
          <p:nvPr/>
        </p:nvSpPr>
        <p:spPr>
          <a:xfrm>
            <a:off x="4812311" y="1255784"/>
            <a:ext cx="5178356" cy="1523767"/>
          </a:xfrm>
          <a:prstGeom prst="rect">
            <a:avLst/>
          </a:prstGeom>
        </p:spPr>
        <p:style>
          <a:lnRef idx="0">
            <a:schemeClr val="accent3"/>
          </a:lnRef>
          <a:fillRef idx="3">
            <a:schemeClr val="accent3"/>
          </a:fillRef>
          <a:effectRef idx="3">
            <a:schemeClr val="accent3"/>
          </a:effectRef>
          <a:fontRef idx="minor">
            <a:schemeClr val="lt1"/>
          </a:fontRef>
        </p:style>
        <p:txBody>
          <a:bodyPr vert="horz" lIns="68580" tIns="34290" rIns="68580" bIns="34290"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71450" indent="-171450" defTabSz="685800">
              <a:lnSpc>
                <a:spcPct val="170000"/>
              </a:lnSpc>
              <a:spcBef>
                <a:spcPts val="750"/>
              </a:spcBef>
              <a:defRPr/>
            </a:pPr>
            <a:r>
              <a:rPr lang="zh-CN" altLang="en-US" sz="20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r>
              <a:rPr lang="zh-CN" altLang="en-US" sz="2000" b="1" spc="38" dirty="0">
                <a:ln w="11430"/>
                <a:solidFill>
                  <a:srgbClr val="FF0000"/>
                </a:solidFill>
                <a:latin typeface="微软雅黑" panose="020B0503020204020204" charset="-122"/>
                <a:ea typeface="微软雅黑" panose="020B0503020204020204" charset="-122"/>
              </a:rPr>
              <a:t>利用</a:t>
            </a:r>
            <a:r>
              <a:rPr lang="en-US" altLang="zh-CN" sz="2000" b="1" spc="38" dirty="0">
                <a:ln w="11430"/>
                <a:solidFill>
                  <a:srgbClr val="FF0000"/>
                </a:solidFill>
                <a:latin typeface="微软雅黑" panose="020B0503020204020204" charset="-122"/>
                <a:ea typeface="微软雅黑" panose="020B0503020204020204" charset="-122"/>
              </a:rPr>
              <a:t>CNKI</a:t>
            </a:r>
            <a:r>
              <a:rPr lang="zh-CN" altLang="en-US" sz="2000" b="1" spc="38" dirty="0">
                <a:ln w="11430"/>
                <a:solidFill>
                  <a:srgbClr val="FF0000"/>
                </a:solidFill>
                <a:latin typeface="微软雅黑" panose="020B0503020204020204" charset="-122"/>
                <a:ea typeface="微软雅黑" panose="020B0503020204020204" charset="-122"/>
              </a:rPr>
              <a:t>检索</a:t>
            </a:r>
            <a:r>
              <a:rPr lang="en-US" altLang="zh-CN" sz="2000" b="1" spc="38" dirty="0">
                <a:ln w="11430"/>
                <a:solidFill>
                  <a:srgbClr val="FF0000"/>
                </a:solidFill>
                <a:latin typeface="微软雅黑" panose="020B0503020204020204" charset="-122"/>
                <a:ea typeface="微软雅黑" panose="020B0503020204020204" charset="-122"/>
              </a:rPr>
              <a:t>2010</a:t>
            </a:r>
            <a:r>
              <a:rPr lang="zh-CN" altLang="en-US" sz="2000" b="1" spc="38" dirty="0">
                <a:ln w="11430"/>
                <a:solidFill>
                  <a:srgbClr val="FF0000"/>
                </a:solidFill>
                <a:latin typeface="微软雅黑" panose="020B0503020204020204" charset="-122"/>
                <a:ea typeface="微软雅黑" panose="020B0503020204020204" charset="-122"/>
              </a:rPr>
              <a:t>年至今齐鲁医院张运教授发表的有关动脉粥样硬化易损斑块研究的期刊论文。</a:t>
            </a:r>
            <a:endParaRPr lang="en-US" altLang="zh-CN" sz="2000" b="1" spc="38" dirty="0">
              <a:ln w="11430"/>
              <a:solidFill>
                <a:srgbClr val="FF0000"/>
              </a:solidFill>
              <a:latin typeface="微软雅黑" panose="020B0503020204020204" charset="-122"/>
              <a:ea typeface="微软雅黑" panose="020B0503020204020204" charset="-122"/>
            </a:endParaRPr>
          </a:p>
          <a:p>
            <a:pPr marL="171450" indent="-171450" defTabSz="685800">
              <a:lnSpc>
                <a:spcPct val="170000"/>
              </a:lnSpc>
              <a:spcBef>
                <a:spcPts val="750"/>
              </a:spcBef>
              <a:defRPr/>
            </a:pPr>
            <a:r>
              <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15" name="AutoShape 21"/>
          <p:cNvSpPr/>
          <p:nvPr/>
        </p:nvSpPr>
        <p:spPr>
          <a:xfrm>
            <a:off x="1877916" y="3000036"/>
            <a:ext cx="6446998" cy="2630524"/>
          </a:xfrm>
          <a:prstGeom prst="roundRect">
            <a:avLst>
              <a:gd name="adj" fmla="val 8574"/>
            </a:avLst>
          </a:prstGeom>
          <a:noFill/>
          <a:ln w="12700" cap="flat" cmpd="sng">
            <a:solidFill>
              <a:srgbClr val="80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50000"/>
              </a:lnSpc>
              <a:spcBef>
                <a:spcPct val="0"/>
              </a:spcBef>
              <a:buNone/>
            </a:pPr>
            <a:endParaRPr lang="zh-CN" altLang="zh-CN" sz="1800" dirty="0">
              <a:solidFill>
                <a:srgbClr val="000000"/>
              </a:solidFill>
              <a:latin typeface="微软雅黑" panose="020B0503020204020204" charset="-122"/>
              <a:ea typeface="微软雅黑" panose="020B0503020204020204" charset="-122"/>
              <a:sym typeface="Bodoni MT Black" panose="02070A03080606020203" pitchFamily="18" charset="0"/>
            </a:endParaRPr>
          </a:p>
        </p:txBody>
      </p:sp>
      <p:sp>
        <p:nvSpPr>
          <p:cNvPr id="14" name="内容占位符 2"/>
          <p:cNvSpPr txBox="1"/>
          <p:nvPr/>
        </p:nvSpPr>
        <p:spPr>
          <a:xfrm>
            <a:off x="2112697" y="2825497"/>
            <a:ext cx="1257036" cy="643151"/>
          </a:xfrm>
          <a:prstGeom prst="rect">
            <a:avLst/>
          </a:prstGeom>
        </p:spPr>
        <p:txBody>
          <a:bodyPr vert="horz" lIns="68580" tIns="34290" rIns="68580" bIns="34290" rtlCol="0">
            <a:noAutofit/>
          </a:bodyPr>
          <a:lstStyle/>
          <a:p>
            <a:pPr marL="171450" indent="-171450" defTabSz="685800">
              <a:lnSpc>
                <a:spcPct val="170000"/>
              </a:lnSpc>
              <a:spcBef>
                <a:spcPts val="750"/>
              </a:spcBef>
              <a:buFont typeface="Wingdings" panose="05000000000000000000" pitchFamily="2" charset="2"/>
              <a:buChar char="Ø"/>
              <a:defRPr/>
            </a:pPr>
            <a:r>
              <a:rPr lang="zh-CN" altLang="en-US" sz="2200" b="1" dirty="0">
                <a:latin typeface="微软雅黑" panose="020B0503020204020204" charset="-122"/>
                <a:ea typeface="微软雅黑" panose="020B0503020204020204" charset="-122"/>
              </a:rPr>
              <a:t>关键词：</a:t>
            </a:r>
            <a:endParaRPr lang="zh-CN" altLang="en-US" sz="2200" b="1" dirty="0">
              <a:latin typeface="微软雅黑" panose="020B0503020204020204" charset="-122"/>
              <a:ea typeface="微软雅黑" panose="020B0503020204020204" charset="-122"/>
            </a:endParaRPr>
          </a:p>
        </p:txBody>
      </p:sp>
      <p:sp>
        <p:nvSpPr>
          <p:cNvPr id="3" name="内容占位符 2"/>
          <p:cNvSpPr txBox="1"/>
          <p:nvPr/>
        </p:nvSpPr>
        <p:spPr>
          <a:xfrm>
            <a:off x="2156920" y="4917278"/>
            <a:ext cx="3386829" cy="643151"/>
          </a:xfrm>
          <a:prstGeom prst="rect">
            <a:avLst/>
          </a:prstGeom>
        </p:spPr>
        <p:txBody>
          <a:bodyPr vert="horz" lIns="68580" tIns="34290" rIns="68580" bIns="34290" rtlCol="0">
            <a:normAutofit/>
          </a:bodyPr>
          <a:lstStyle/>
          <a:p>
            <a:pPr marL="171450" indent="-171450" defTabSz="685800">
              <a:lnSpc>
                <a:spcPct val="170000"/>
              </a:lnSpc>
              <a:spcBef>
                <a:spcPts val="750"/>
              </a:spcBef>
              <a:buFont typeface="Wingdings" panose="05000000000000000000" pitchFamily="2" charset="2"/>
              <a:buChar char="Ø"/>
              <a:defRPr/>
            </a:pPr>
            <a:r>
              <a:rPr lang="zh-CN" altLang="en-US" sz="2200" b="1" dirty="0">
                <a:latin typeface="微软雅黑" panose="020B0503020204020204" charset="-122"/>
                <a:ea typeface="微软雅黑" panose="020B0503020204020204" charset="-122"/>
              </a:rPr>
              <a:t>范围：期刊</a:t>
            </a:r>
            <a:endParaRPr lang="zh-CN" altLang="en-US" sz="2200" b="1" dirty="0">
              <a:latin typeface="微软雅黑" panose="020B0503020204020204" charset="-122"/>
              <a:ea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custDataLst>
              <p:tags r:id="rId1"/>
            </p:custDataLst>
          </p:nvPr>
        </p:nvSpPr>
        <p:spPr bwMode="black">
          <a:xfrm>
            <a:off x="5982620" y="2328953"/>
            <a:ext cx="3182541" cy="521970"/>
          </a:xfrm>
          <a:prstGeom prst="rect">
            <a:avLst/>
          </a:prstGeom>
          <a:noFill/>
          <a:ln>
            <a:noFill/>
          </a:ln>
          <a:effectLst/>
        </p:spPr>
        <p:txBody>
          <a:bodyPr>
            <a:sp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一、概述</a:t>
            </a:r>
            <a:endParaRPr lang="zh-CN" altLang="en-US" sz="2800" b="1" dirty="0">
              <a:latin typeface="微软雅黑" panose="020B0503020204020204" charset="-122"/>
              <a:ea typeface="微软雅黑" panose="020B0503020204020204" charset="-122"/>
            </a:endParaRPr>
          </a:p>
        </p:txBody>
      </p:sp>
      <p:sp>
        <p:nvSpPr>
          <p:cNvPr id="22" name="Line 4"/>
          <p:cNvSpPr>
            <a:spLocks noChangeShapeType="1"/>
          </p:cNvSpPr>
          <p:nvPr>
            <p:custDataLst>
              <p:tags r:id="rId2"/>
            </p:custDataLst>
          </p:nvPr>
        </p:nvSpPr>
        <p:spPr bwMode="black">
          <a:xfrm flipV="1">
            <a:off x="5315585" y="3702685"/>
            <a:ext cx="3159125" cy="11430"/>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15" name="Group 94"/>
          <p:cNvGrpSpPr/>
          <p:nvPr>
            <p:custDataLst>
              <p:tags r:id="rId3"/>
            </p:custDataLst>
          </p:nvPr>
        </p:nvGrpSpPr>
        <p:grpSpPr bwMode="auto">
          <a:xfrm>
            <a:off x="4741332" y="3328036"/>
            <a:ext cx="575735" cy="484436"/>
            <a:chOff x="2543" y="1006"/>
            <a:chExt cx="416" cy="416"/>
          </a:xfrm>
        </p:grpSpPr>
        <p:sp>
          <p:nvSpPr>
            <p:cNvPr id="25" name="Oval 52"/>
            <p:cNvSpPr>
              <a:spLocks noChangeArrowheads="1"/>
            </p:cNvSpPr>
            <p:nvPr>
              <p:custDataLst>
                <p:tags r:id="rId4"/>
              </p:custDataLst>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17" name="Group 53"/>
            <p:cNvGrpSpPr/>
            <p:nvPr/>
          </p:nvGrpSpPr>
          <p:grpSpPr bwMode="auto">
            <a:xfrm rot="-2288454">
              <a:off x="2579" y="1033"/>
              <a:ext cx="348" cy="356"/>
              <a:chOff x="887" y="2040"/>
              <a:chExt cx="432" cy="422"/>
            </a:xfrm>
          </p:grpSpPr>
          <p:pic>
            <p:nvPicPr>
              <p:cNvPr id="28" name="Picture 54" descr="circuler_1"/>
              <p:cNvPicPr>
                <a:picLocks noChangeAspect="1" noChangeArrowheads="1"/>
              </p:cNvPicPr>
              <p:nvPr>
                <p:custDataLst>
                  <p:tags r:id="rId5"/>
                </p:custDataLst>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29" name="Oval 55"/>
              <p:cNvSpPr>
                <a:spLocks noChangeArrowheads="1"/>
              </p:cNvSpPr>
              <p:nvPr>
                <p:custDataLst>
                  <p:tags r:id="rId7"/>
                </p:custDataLst>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30" name="Picture 56" descr="Picture2"/>
              <p:cNvPicPr>
                <a:picLocks noChangeAspect="1" noChangeArrowheads="1"/>
              </p:cNvPicPr>
              <p:nvPr>
                <p:custDataLst>
                  <p:tags r:id="rId8"/>
                </p:custDataLst>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27" name="Picture 57"/>
            <p:cNvPicPr>
              <a:picLocks noChangeAspect="1" noChangeArrowheads="1"/>
            </p:cNvPicPr>
            <p:nvPr>
              <p:custDataLst>
                <p:tags r:id="rId10"/>
              </p:custDataLst>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5" name="Line 4"/>
          <p:cNvSpPr>
            <a:spLocks noChangeShapeType="1"/>
          </p:cNvSpPr>
          <p:nvPr>
            <p:custDataLst>
              <p:tags r:id="rId12"/>
            </p:custDataLst>
          </p:nvPr>
        </p:nvSpPr>
        <p:spPr bwMode="black">
          <a:xfrm>
            <a:off x="5870575" y="2912745"/>
            <a:ext cx="3087370" cy="15875"/>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24" name="Group 94"/>
          <p:cNvGrpSpPr/>
          <p:nvPr>
            <p:custDataLst>
              <p:tags r:id="rId13"/>
            </p:custDataLst>
          </p:nvPr>
        </p:nvGrpSpPr>
        <p:grpSpPr bwMode="auto">
          <a:xfrm>
            <a:off x="5300133" y="2540634"/>
            <a:ext cx="584200" cy="464228"/>
            <a:chOff x="2543" y="1006"/>
            <a:chExt cx="416" cy="416"/>
          </a:xfrm>
        </p:grpSpPr>
        <p:sp>
          <p:nvSpPr>
            <p:cNvPr id="37" name="Oval 52"/>
            <p:cNvSpPr>
              <a:spLocks noChangeArrowheads="1"/>
            </p:cNvSpPr>
            <p:nvPr>
              <p:custDataLst>
                <p:tags r:id="rId14"/>
              </p:custDataLst>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26" name="Group 53"/>
            <p:cNvGrpSpPr/>
            <p:nvPr/>
          </p:nvGrpSpPr>
          <p:grpSpPr bwMode="auto">
            <a:xfrm rot="-2288454">
              <a:off x="2579" y="1033"/>
              <a:ext cx="348" cy="356"/>
              <a:chOff x="887" y="2040"/>
              <a:chExt cx="432" cy="422"/>
            </a:xfrm>
          </p:grpSpPr>
          <p:pic>
            <p:nvPicPr>
              <p:cNvPr id="40" name="Picture 54" descr="circuler_1"/>
              <p:cNvPicPr>
                <a:picLocks noChangeAspect="1" noChangeArrowheads="1"/>
              </p:cNvPicPr>
              <p:nvPr>
                <p:custDataLst>
                  <p:tags r:id="rId15"/>
                </p:custDataLst>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41" name="Oval 55"/>
              <p:cNvSpPr>
                <a:spLocks noChangeArrowheads="1"/>
              </p:cNvSpPr>
              <p:nvPr>
                <p:custDataLst>
                  <p:tags r:id="rId16"/>
                </p:custDataLst>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42" name="Picture 56" descr="Picture2"/>
              <p:cNvPicPr>
                <a:picLocks noChangeAspect="1" noChangeArrowheads="1"/>
              </p:cNvPicPr>
              <p:nvPr>
                <p:custDataLst>
                  <p:tags r:id="rId17"/>
                </p:custDataLst>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39" name="Picture 57"/>
            <p:cNvPicPr>
              <a:picLocks noChangeAspect="1" noChangeArrowheads="1"/>
            </p:cNvPicPr>
            <p:nvPr>
              <p:custDataLst>
                <p:tags r:id="rId18"/>
              </p:custDataLst>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45" name="Line 4"/>
          <p:cNvSpPr>
            <a:spLocks noChangeShapeType="1"/>
          </p:cNvSpPr>
          <p:nvPr/>
        </p:nvSpPr>
        <p:spPr bwMode="black">
          <a:xfrm flipV="1">
            <a:off x="4741332" y="4556519"/>
            <a:ext cx="3494327" cy="20538"/>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47" name="Group 94"/>
          <p:cNvGrpSpPr/>
          <p:nvPr/>
        </p:nvGrpSpPr>
        <p:grpSpPr bwMode="auto">
          <a:xfrm>
            <a:off x="4166800" y="4190790"/>
            <a:ext cx="575735" cy="484436"/>
            <a:chOff x="2543" y="1006"/>
            <a:chExt cx="416" cy="416"/>
          </a:xfrm>
        </p:grpSpPr>
        <p:sp>
          <p:nvSpPr>
            <p:cNvPr id="48"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49" name="Group 53"/>
            <p:cNvGrpSpPr/>
            <p:nvPr/>
          </p:nvGrpSpPr>
          <p:grpSpPr bwMode="auto">
            <a:xfrm rot="-2288454">
              <a:off x="2579" y="1033"/>
              <a:ext cx="348" cy="356"/>
              <a:chOff x="887" y="2040"/>
              <a:chExt cx="432" cy="422"/>
            </a:xfrm>
          </p:grpSpPr>
          <p:pic>
            <p:nvPicPr>
              <p:cNvPr id="51" name="Picture 54" descr="circuler_1"/>
              <p:cNvPicPr>
                <a:picLocks noChangeAspect="1" noChangeArrowheads="1"/>
              </p:cNvPicPr>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52" name="Oval 55"/>
              <p:cNvSpPr>
                <a:spLocks noChangeArrowheads="1"/>
              </p:cNvSpPr>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53" name="Picture 56" descr="Picture2"/>
              <p:cNvPicPr>
                <a:picLocks noChangeAspect="1" noChangeArrowheads="1"/>
              </p:cNvPicPr>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50" name="Picture 57"/>
            <p:cNvPicPr>
              <a:picLocks noChangeAspect="1" noChangeArrowheads="1"/>
            </p:cNvPicPr>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2" name="文本框 31"/>
          <p:cNvSpPr txBox="1"/>
          <p:nvPr/>
        </p:nvSpPr>
        <p:spPr>
          <a:xfrm>
            <a:off x="4859655" y="3991610"/>
            <a:ext cx="4572000" cy="521970"/>
          </a:xfrm>
          <a:prstGeom prst="rect">
            <a:avLst/>
          </a:prstGeom>
          <a:noFill/>
        </p:spPr>
        <p:txBody>
          <a:bodyPr wrap="square" rtlCol="0" anchor="t">
            <a:spAutoFit/>
          </a:bodyPr>
          <a:lstStyle/>
          <a:p>
            <a:pPr eaLnBrk="0" hangingPunct="0">
              <a:defRPr/>
            </a:pPr>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三、检查结果的处理</a:t>
            </a:r>
            <a:endPar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33" name="Rectangle 8"/>
          <p:cNvSpPr>
            <a:spLocks noChangeArrowheads="1"/>
          </p:cNvSpPr>
          <p:nvPr>
            <p:custDataLst>
              <p:tags r:id="rId19"/>
            </p:custDataLst>
          </p:nvPr>
        </p:nvSpPr>
        <p:spPr bwMode="black">
          <a:xfrm>
            <a:off x="5414010" y="3144520"/>
            <a:ext cx="3264535" cy="548005"/>
          </a:xfrm>
          <a:prstGeom prst="rect">
            <a:avLst/>
          </a:prstGeom>
          <a:noFill/>
          <a:ln>
            <a:noFill/>
          </a:ln>
          <a:effectLst/>
        </p:spPr>
        <p:txBody>
          <a:bodyPr wrap="square">
            <a:no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二、检索功能</a:t>
            </a:r>
            <a:endParaRPr lang="en-US" altLang="zh-CN" sz="2800" b="1" dirty="0">
              <a:latin typeface="微软雅黑" panose="020B0503020204020204" charset="-122"/>
              <a:ea typeface="微软雅黑" panose="020B0503020204020204" charset="-122"/>
            </a:endParaRPr>
          </a:p>
        </p:txBody>
      </p:sp>
      <p:sp>
        <p:nvSpPr>
          <p:cNvPr id="4" name="标题 1"/>
          <p:cNvSpPr txBox="1"/>
          <p:nvPr/>
        </p:nvSpPr>
        <p:spPr>
          <a:xfrm>
            <a:off x="3052675" y="1185969"/>
            <a:ext cx="6374765" cy="826135"/>
          </a:xfrm>
          <a:prstGeom prst="rect">
            <a:avLst/>
          </a:prstGeom>
        </p:spPr>
        <p:txBody>
          <a:bodyPr vert="horz" lIns="68580" tIns="34290" rIns="68580" bIns="34290" rtlCol="0" anchor="b">
            <a:normAutofit fontScale="92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defTabSz="685800">
              <a:lnSpc>
                <a:spcPct val="90000"/>
              </a:lnSpc>
              <a:spcBef>
                <a:spcPct val="0"/>
              </a:spcBef>
              <a:defRPr/>
            </a:pP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rPr>
              <a:t>第二节 </a:t>
            </a: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sym typeface="+mn-ea"/>
              </a:rPr>
              <a:t>重庆维普</a:t>
            </a:r>
            <a:r>
              <a:rPr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中文期刊服务平台</a:t>
            </a:r>
            <a:endPar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endParaRPr>
          </a:p>
        </p:txBody>
      </p:sp>
      <p:pic>
        <p:nvPicPr>
          <p:cNvPr id="6" name="图片 5"/>
          <p:cNvPicPr>
            <a:picLocks noChangeAspect="1"/>
          </p:cNvPicPr>
          <p:nvPr/>
        </p:nvPicPr>
        <p:blipFill>
          <a:blip r:embed="rId20"/>
          <a:srcRect r="7293" b="69221"/>
          <a:stretch>
            <a:fillRect/>
          </a:stretch>
        </p:blipFill>
        <p:spPr>
          <a:xfrm>
            <a:off x="222054" y="236896"/>
            <a:ext cx="7495540" cy="828675"/>
          </a:xfrm>
          <a:prstGeom prst="rect">
            <a:avLst/>
          </a:prstGeom>
        </p:spPr>
      </p:pic>
    </p:spTree>
  </p:cSld>
  <p:clrMapOvr>
    <a:masterClrMapping/>
  </p:clrMapOvr>
  <p:transition spd="med">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2673214" y="886189"/>
            <a:ext cx="4243592" cy="693002"/>
          </a:xfrm>
          <a:solidFill>
            <a:schemeClr val="bg1"/>
          </a:solidFill>
        </p:spPr>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200" b="1" spc="38" dirty="0">
                <a:ln w="11430"/>
                <a:latin typeface="宋体" panose="02010600030101010101" pitchFamily="2" charset="-122"/>
                <a:ea typeface="宋体" panose="02010600030101010101" pitchFamily="2" charset="-122"/>
              </a:rPr>
              <a:t>一、概述</a:t>
            </a:r>
            <a:endParaRPr lang="zh-CN" altLang="en-US" sz="3200" b="1" spc="38" dirty="0">
              <a:ln w="11430"/>
              <a:latin typeface="宋体" panose="02010600030101010101" pitchFamily="2" charset="-122"/>
              <a:ea typeface="宋体" panose="02010600030101010101" pitchFamily="2" charset="-122"/>
            </a:endParaRPr>
          </a:p>
        </p:txBody>
      </p:sp>
      <p:sp>
        <p:nvSpPr>
          <p:cNvPr id="20483" name="Rectangle 3"/>
          <p:cNvSpPr>
            <a:spLocks noGrp="1" noChangeArrowheads="1"/>
          </p:cNvSpPr>
          <p:nvPr>
            <p:ph idx="1"/>
          </p:nvPr>
        </p:nvSpPr>
        <p:spPr>
          <a:xfrm>
            <a:off x="1886835" y="1579191"/>
            <a:ext cx="8565622" cy="4508100"/>
          </a:xfrm>
        </p:spPr>
        <p:txBody>
          <a:bodyPr>
            <a:noAutofit/>
          </a:bodyPr>
          <a:lstStyle/>
          <a:p>
            <a:pPr marL="0" indent="0" algn="just">
              <a:lnSpc>
                <a:spcPct val="150000"/>
              </a:lnSpc>
              <a:buNone/>
            </a:pPr>
            <a:r>
              <a:rPr lang="zh-CN" altLang="en-US" dirty="0">
                <a:latin typeface="楷体" panose="02010609060101010101" pitchFamily="49" charset="-122"/>
                <a:ea typeface="楷体" panose="02010609060101010101" pitchFamily="49" charset="-122"/>
              </a:rPr>
              <a:t>    重庆维普资讯有限公司的主导产品中文期刊服务平台（</a:t>
            </a:r>
            <a:r>
              <a:rPr lang="en-US" altLang="zh-CN" dirty="0">
                <a:latin typeface="楷体" panose="02010609060101010101" pitchFamily="49" charset="-122"/>
                <a:ea typeface="楷体" panose="02010609060101010101" pitchFamily="49" charset="-122"/>
              </a:rPr>
              <a:t>http</a:t>
            </a:r>
            <a:r>
              <a:rPr lang="zh-CN" altLang="en-US" dirty="0">
                <a:latin typeface="楷体" panose="02010609060101010101" pitchFamily="49" charset="-122"/>
                <a:ea typeface="楷体" panose="02010609060101010101" pitchFamily="49" charset="-122"/>
              </a:rPr>
              <a:t>： </a:t>
            </a:r>
            <a:r>
              <a:rPr lang="en-US" altLang="zh-CN" dirty="0">
                <a:latin typeface="楷体" panose="02010609060101010101" pitchFamily="49" charset="-122"/>
                <a:ea typeface="楷体" panose="02010609060101010101" pitchFamily="49" charset="-122"/>
              </a:rPr>
              <a:t>//qikan.cqvip.com/</a:t>
            </a:r>
            <a:r>
              <a:rPr lang="zh-CN" altLang="en-US" dirty="0">
                <a:latin typeface="楷体" panose="02010609060101010101" pitchFamily="49" charset="-122"/>
                <a:ea typeface="楷体" panose="02010609060101010101" pitchFamily="49" charset="-122"/>
              </a:rPr>
              <a:t>）收录</a:t>
            </a:r>
            <a:r>
              <a:rPr lang="en-US" altLang="zh-CN" dirty="0">
                <a:latin typeface="楷体" panose="02010609060101010101" pitchFamily="49" charset="-122"/>
                <a:ea typeface="楷体" panose="02010609060101010101" pitchFamily="49" charset="-122"/>
              </a:rPr>
              <a:t>1989</a:t>
            </a:r>
            <a:r>
              <a:rPr lang="zh-CN" altLang="en-US" dirty="0">
                <a:latin typeface="楷体" panose="02010609060101010101" pitchFamily="49" charset="-122"/>
                <a:ea typeface="楷体" panose="02010609060101010101" pitchFamily="49" charset="-122"/>
              </a:rPr>
              <a:t>年至今的中文期刊 </a:t>
            </a:r>
            <a:r>
              <a:rPr lang="en-US" altLang="zh-CN" dirty="0">
                <a:latin typeface="楷体" panose="02010609060101010101" pitchFamily="49" charset="-122"/>
                <a:ea typeface="楷体" panose="02010609060101010101" pitchFamily="49" charset="-122"/>
              </a:rPr>
              <a:t>15000 </a:t>
            </a:r>
            <a:r>
              <a:rPr lang="zh-CN" altLang="en-US" dirty="0">
                <a:latin typeface="楷体" panose="02010609060101010101" pitchFamily="49" charset="-122"/>
                <a:ea typeface="楷体" panose="02010609060101010101" pitchFamily="49" charset="-122"/>
              </a:rPr>
              <a:t>余种，全文</a:t>
            </a:r>
            <a:r>
              <a:rPr lang="en-US" dirty="0">
                <a:latin typeface="楷体" panose="02010609060101010101" pitchFamily="49" charset="-122"/>
                <a:ea typeface="楷体" panose="02010609060101010101" pitchFamily="49" charset="-122"/>
              </a:rPr>
              <a:t>73</a:t>
            </a:r>
            <a:r>
              <a:rPr lang="en-US" altLang="zh-CN" dirty="0">
                <a:latin typeface="楷体" panose="02010609060101010101" pitchFamily="49" charset="-122"/>
                <a:ea typeface="楷体" panose="02010609060101010101" pitchFamily="49" charset="-122"/>
              </a:rPr>
              <a:t>00 </a:t>
            </a:r>
            <a:r>
              <a:rPr lang="zh-CN" altLang="en-US" dirty="0">
                <a:latin typeface="楷体" panose="02010609060101010101" pitchFamily="49" charset="-122"/>
                <a:ea typeface="楷体" panose="02010609060101010101" pitchFamily="49" charset="-122"/>
              </a:rPr>
              <a:t>余万篇。</a:t>
            </a:r>
            <a:endParaRPr lang="zh-CN" altLang="en-US" dirty="0">
              <a:latin typeface="楷体" panose="02010609060101010101" pitchFamily="49" charset="-122"/>
              <a:ea typeface="楷体" panose="02010609060101010101"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20824" y="995678"/>
            <a:ext cx="7886700" cy="624116"/>
          </a:xfrm>
        </p:spPr>
        <p:txBody>
          <a:bodyPr>
            <a:normAutofit fontScale="90000"/>
          </a:bodyPr>
          <a:lstStyle/>
          <a:p>
            <a:r>
              <a:rPr lang="zh-CN" altLang="en-US" sz="2400" b="1" dirty="0">
                <a:latin typeface="微软雅黑" panose="020B0503020204020204" charset="-122"/>
                <a:ea typeface="微软雅黑" panose="020B0503020204020204" charset="-122"/>
              </a:rPr>
              <a:t>二、检索功能 </a:t>
            </a:r>
            <a:r>
              <a:rPr lang="en-US" altLang="zh-CN" sz="2400" b="1" dirty="0">
                <a:solidFill>
                  <a:srgbClr val="FF0000"/>
                </a:solidFill>
                <a:latin typeface="微软雅黑" panose="020B0503020204020204" charset="-122"/>
                <a:ea typeface="微软雅黑" panose="020B0503020204020204" charset="-122"/>
                <a:hlinkClick r:id="rId1"/>
              </a:rPr>
              <a:t>http://qikan.cqvip.com</a:t>
            </a:r>
            <a:br>
              <a:rPr lang="en-US" altLang="zh-CN" sz="2400" b="1" dirty="0">
                <a:solidFill>
                  <a:srgbClr val="FF0000"/>
                </a:solidFill>
                <a:latin typeface="微软雅黑" panose="020B0503020204020204" charset="-122"/>
                <a:ea typeface="微软雅黑" panose="020B0503020204020204" charset="-122"/>
              </a:rPr>
            </a:br>
            <a:br>
              <a:rPr lang="en-US" altLang="zh-CN" sz="2400" b="1" dirty="0">
                <a:solidFill>
                  <a:srgbClr val="FF0000"/>
                </a:solidFill>
                <a:latin typeface="微软雅黑" panose="020B0503020204020204" charset="-122"/>
                <a:ea typeface="微软雅黑" panose="020B0503020204020204" charset="-122"/>
              </a:rPr>
            </a:b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cs typeface="+mn-cs"/>
                <a:sym typeface="+mn-ea"/>
              </a:rPr>
              <a:t>（一）基本检索</a:t>
            </a:r>
            <a:endParaRPr lang="zh-CN" altLang="en-US" sz="2400" b="1" dirty="0">
              <a:solidFill>
                <a:srgbClr val="FF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674507" y="1915087"/>
            <a:ext cx="8895238" cy="4647619"/>
          </a:xfrm>
          <a:prstGeom prst="rect">
            <a:avLst/>
          </a:prstGeom>
        </p:spPr>
      </p:pic>
      <p:sp>
        <p:nvSpPr>
          <p:cNvPr id="26" name="矩形 25"/>
          <p:cNvSpPr/>
          <p:nvPr/>
        </p:nvSpPr>
        <p:spPr>
          <a:xfrm>
            <a:off x="1970145" y="4798302"/>
            <a:ext cx="99568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检索字段</a:t>
            </a:r>
            <a:endParaRPr lang="en-US" altLang="zh-CN" sz="1600" b="1" dirty="0">
              <a:latin typeface="微软雅黑" panose="020B0503020204020204" charset="-122"/>
              <a:ea typeface="微软雅黑" panose="020B0503020204020204" charset="-122"/>
            </a:endParaRPr>
          </a:p>
        </p:txBody>
      </p:sp>
      <p:sp>
        <p:nvSpPr>
          <p:cNvPr id="3" name="矩形 2"/>
          <p:cNvSpPr/>
          <p:nvPr/>
        </p:nvSpPr>
        <p:spPr>
          <a:xfrm>
            <a:off x="5685530" y="4070592"/>
            <a:ext cx="79248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检索词</a:t>
            </a:r>
            <a:endParaRPr lang="zh-CN" altLang="en-US" sz="1600" b="1" dirty="0">
              <a:latin typeface="微软雅黑" panose="020B0503020204020204" charset="-122"/>
              <a:ea typeface="微软雅黑" panose="020B0503020204020204" charset="-122"/>
            </a:endParaRPr>
          </a:p>
        </p:txBody>
      </p:sp>
      <p:cxnSp>
        <p:nvCxnSpPr>
          <p:cNvPr id="4" name="直接箭头连接符 3"/>
          <p:cNvCxnSpPr/>
          <p:nvPr/>
        </p:nvCxnSpPr>
        <p:spPr>
          <a:xfrm flipV="1">
            <a:off x="2625725" y="3742055"/>
            <a:ext cx="865505" cy="106743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4"/>
          <p:cNvCxnSpPr>
            <a:stCxn id="3" idx="1"/>
          </p:cNvCxnSpPr>
          <p:nvPr/>
        </p:nvCxnSpPr>
        <p:spPr>
          <a:xfrm flipH="1" flipV="1">
            <a:off x="4356100" y="3812540"/>
            <a:ext cx="1329690" cy="42672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 fill="hold"/>
                                        <p:tgtEl>
                                          <p:spTgt spid="26"/>
                                        </p:tgtEl>
                                        <p:attrNameLst>
                                          <p:attrName>ppt_x</p:attrName>
                                        </p:attrNameLst>
                                      </p:cBhvr>
                                      <p:tavLst>
                                        <p:tav tm="0">
                                          <p:val>
                                            <p:strVal val="#ppt_x"/>
                                          </p:val>
                                        </p:tav>
                                        <p:tav tm="100000">
                                          <p:val>
                                            <p:strVal val="#ppt_x"/>
                                          </p:val>
                                        </p:tav>
                                      </p:tavLst>
                                    </p:anim>
                                    <p:anim calcmode="lin" valueType="num">
                                      <p:cBhvr additive="base">
                                        <p:cTn id="8" dur="1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 fill="hold"/>
                                        <p:tgtEl>
                                          <p:spTgt spid="3"/>
                                        </p:tgtEl>
                                        <p:attrNameLst>
                                          <p:attrName>ppt_x</p:attrName>
                                        </p:attrNameLst>
                                      </p:cBhvr>
                                      <p:tavLst>
                                        <p:tav tm="0">
                                          <p:val>
                                            <p:strVal val="#ppt_x"/>
                                          </p:val>
                                        </p:tav>
                                        <p:tav tm="100000">
                                          <p:val>
                                            <p:strVal val="#ppt_x"/>
                                          </p:val>
                                        </p:tav>
                                      </p:tavLst>
                                    </p:anim>
                                    <p:anim calcmode="lin" valueType="num">
                                      <p:cBhvr additive="base">
                                        <p:cTn id="14" dur="1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Picture 3"/>
          <p:cNvPicPr>
            <a:picLocks noChangeAspect="1" noChangeArrowheads="1"/>
          </p:cNvPicPr>
          <p:nvPr/>
        </p:nvPicPr>
        <p:blipFill>
          <a:blip r:embed="rId1" cstate="print"/>
          <a:srcRect/>
          <a:stretch>
            <a:fillRect/>
          </a:stretch>
        </p:blipFill>
        <p:spPr bwMode="auto">
          <a:xfrm>
            <a:off x="2562224" y="1151200"/>
            <a:ext cx="6724932" cy="1465000"/>
          </a:xfrm>
          <a:prstGeom prst="rect">
            <a:avLst/>
          </a:prstGeom>
          <a:ln>
            <a:noFill/>
          </a:ln>
          <a:effectLst>
            <a:outerShdw blurRad="190500" algn="tl" rotWithShape="0">
              <a:srgbClr val="000000">
                <a:alpha val="70000"/>
              </a:srgbClr>
            </a:outerShdw>
          </a:effectLst>
        </p:spPr>
      </p:pic>
      <p:sp>
        <p:nvSpPr>
          <p:cNvPr id="8" name="TextBox 7"/>
          <p:cNvSpPr txBox="1"/>
          <p:nvPr/>
        </p:nvSpPr>
        <p:spPr>
          <a:xfrm>
            <a:off x="3073399" y="2021417"/>
            <a:ext cx="2603501" cy="299085"/>
          </a:xfrm>
          <a:prstGeom prst="rect">
            <a:avLst/>
          </a:prstGeom>
          <a:noFill/>
        </p:spPr>
        <p:txBody>
          <a:bodyPr wrap="square" rtlCol="0">
            <a:spAutoFit/>
          </a:bodyPr>
          <a:lstStyle/>
          <a:p>
            <a:r>
              <a:rPr lang="zh-CN" altLang="en-US" sz="1350" b="1" dirty="0">
                <a:solidFill>
                  <a:srgbClr val="000000"/>
                </a:solidFill>
                <a:latin typeface="微软雅黑" panose="020B0503020204020204" charset="-122"/>
                <a:ea typeface="微软雅黑" panose="020B0503020204020204" charset="-122"/>
              </a:rPr>
              <a:t>阿司匹林治疗脑梗死</a:t>
            </a:r>
            <a:endParaRPr lang="zh-CN" altLang="en-US" sz="1350" b="1" dirty="0"/>
          </a:p>
        </p:txBody>
      </p:sp>
      <p:pic>
        <p:nvPicPr>
          <p:cNvPr id="15365" name="Picture 5"/>
          <p:cNvPicPr>
            <a:picLocks noChangeAspect="1" noChangeArrowheads="1"/>
          </p:cNvPicPr>
          <p:nvPr/>
        </p:nvPicPr>
        <p:blipFill>
          <a:blip r:embed="rId2" cstate="print"/>
          <a:srcRect/>
          <a:stretch>
            <a:fillRect/>
          </a:stretch>
        </p:blipFill>
        <p:spPr bwMode="auto">
          <a:xfrm>
            <a:off x="1895873" y="2944812"/>
            <a:ext cx="4587477" cy="215716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grpSp>
        <p:nvGrpSpPr>
          <p:cNvPr id="12" name="组合 11"/>
          <p:cNvGrpSpPr/>
          <p:nvPr/>
        </p:nvGrpSpPr>
        <p:grpSpPr>
          <a:xfrm>
            <a:off x="2797727" y="2958731"/>
            <a:ext cx="4658937" cy="2139950"/>
            <a:chOff x="402163" y="618066"/>
            <a:chExt cx="6211916" cy="2853267"/>
          </a:xfrm>
        </p:grpSpPr>
        <p:pic>
          <p:nvPicPr>
            <p:cNvPr id="15368" name="Picture 8"/>
            <p:cNvPicPr>
              <a:picLocks noChangeAspect="1" noChangeArrowheads="1"/>
            </p:cNvPicPr>
            <p:nvPr/>
          </p:nvPicPr>
          <p:blipFill>
            <a:blip r:embed="rId3" cstate="print"/>
            <a:srcRect/>
            <a:stretch>
              <a:fillRect/>
            </a:stretch>
          </p:blipFill>
          <p:spPr bwMode="auto">
            <a:xfrm>
              <a:off x="402163" y="618066"/>
              <a:ext cx="6211916" cy="2853267"/>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
          <p:nvSpPr>
            <p:cNvPr id="10" name="圆角矩形 9"/>
            <p:cNvSpPr/>
            <p:nvPr/>
          </p:nvSpPr>
          <p:spPr>
            <a:xfrm>
              <a:off x="4267197" y="2254517"/>
              <a:ext cx="702735" cy="260083"/>
            </a:xfrm>
            <a:prstGeom prst="roundRect">
              <a:avLst/>
            </a:prstGeom>
            <a:solidFill>
              <a:srgbClr val="C00000">
                <a:alpha val="54902"/>
              </a:srgbClr>
            </a:solidFill>
            <a:ln>
              <a:solidFill>
                <a:srgbClr val="70AD47">
                  <a:alpha val="20000"/>
                </a:srgb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1350"/>
            </a:p>
          </p:txBody>
        </p:sp>
        <p:sp>
          <p:nvSpPr>
            <p:cNvPr id="11" name="圆角矩形 10"/>
            <p:cNvSpPr/>
            <p:nvPr/>
          </p:nvSpPr>
          <p:spPr>
            <a:xfrm>
              <a:off x="3014132" y="1001450"/>
              <a:ext cx="499536" cy="260083"/>
            </a:xfrm>
            <a:prstGeom prst="roundRect">
              <a:avLst/>
            </a:prstGeom>
            <a:solidFill>
              <a:srgbClr val="C00000">
                <a:alpha val="54902"/>
              </a:srgbClr>
            </a:solidFill>
            <a:ln>
              <a:solidFill>
                <a:srgbClr val="70AD47">
                  <a:alpha val="20000"/>
                </a:srgb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1350"/>
            </a:p>
          </p:txBody>
        </p:sp>
      </p:grpSp>
      <p:pic>
        <p:nvPicPr>
          <p:cNvPr id="15374" name="Picture 14"/>
          <p:cNvPicPr>
            <a:picLocks noChangeAspect="1" noChangeArrowheads="1"/>
          </p:cNvPicPr>
          <p:nvPr/>
        </p:nvPicPr>
        <p:blipFill>
          <a:blip r:embed="rId4" cstate="print"/>
          <a:srcRect/>
          <a:stretch>
            <a:fillRect/>
          </a:stretch>
        </p:blipFill>
        <p:spPr bwMode="auto">
          <a:xfrm>
            <a:off x="4202195" y="3007340"/>
            <a:ext cx="4827875" cy="2126853"/>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5375" name="Picture 15"/>
          <p:cNvPicPr>
            <a:picLocks noChangeAspect="1" noChangeArrowheads="1"/>
          </p:cNvPicPr>
          <p:nvPr/>
        </p:nvPicPr>
        <p:blipFill>
          <a:blip r:embed="rId5" cstate="print"/>
          <a:srcRect/>
          <a:stretch>
            <a:fillRect/>
          </a:stretch>
        </p:blipFill>
        <p:spPr bwMode="auto">
          <a:xfrm rot="20429583">
            <a:off x="2375224" y="2686443"/>
            <a:ext cx="3407053" cy="1615466"/>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5371" name="Picture 11"/>
          <p:cNvPicPr>
            <a:picLocks noChangeAspect="1" noChangeArrowheads="1"/>
          </p:cNvPicPr>
          <p:nvPr/>
        </p:nvPicPr>
        <p:blipFill>
          <a:blip r:embed="rId6" cstate="print"/>
          <a:srcRect/>
          <a:stretch>
            <a:fillRect/>
          </a:stretch>
        </p:blipFill>
        <p:spPr bwMode="auto">
          <a:xfrm rot="20750813">
            <a:off x="5328920" y="2328545"/>
            <a:ext cx="4069715" cy="1285875"/>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pic>
        <p:nvPicPr>
          <p:cNvPr id="15373" name="Picture 13"/>
          <p:cNvPicPr>
            <a:picLocks noChangeAspect="1" noChangeArrowheads="1"/>
          </p:cNvPicPr>
          <p:nvPr/>
        </p:nvPicPr>
        <p:blipFill>
          <a:blip r:embed="rId7" cstate="print"/>
          <a:srcRect/>
          <a:stretch>
            <a:fillRect/>
          </a:stretch>
        </p:blipFill>
        <p:spPr bwMode="auto">
          <a:xfrm rot="955079">
            <a:off x="4420870" y="3116580"/>
            <a:ext cx="4893945" cy="3040380"/>
          </a:xfrm>
          <a:prstGeom prst="rect">
            <a:avLst/>
          </a:prstGeom>
          <a:ln w="3810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365"/>
                                        </p:tgtEl>
                                        <p:attrNameLst>
                                          <p:attrName>style.visibility</p:attrName>
                                        </p:attrNameLst>
                                      </p:cBhvr>
                                      <p:to>
                                        <p:strVal val="visible"/>
                                      </p:to>
                                    </p:set>
                                    <p:anim calcmode="lin" valueType="num">
                                      <p:cBhvr>
                                        <p:cTn id="7" dur="250" fill="hold"/>
                                        <p:tgtEl>
                                          <p:spTgt spid="15365"/>
                                        </p:tgtEl>
                                        <p:attrNameLst>
                                          <p:attrName>ppt_w</p:attrName>
                                        </p:attrNameLst>
                                      </p:cBhvr>
                                      <p:tavLst>
                                        <p:tav tm="0">
                                          <p:val>
                                            <p:fltVal val="0"/>
                                          </p:val>
                                        </p:tav>
                                        <p:tav tm="100000">
                                          <p:val>
                                            <p:strVal val="#ppt_w"/>
                                          </p:val>
                                        </p:tav>
                                      </p:tavLst>
                                    </p:anim>
                                    <p:anim calcmode="lin" valueType="num">
                                      <p:cBhvr>
                                        <p:cTn id="8" dur="250" fill="hold"/>
                                        <p:tgtEl>
                                          <p:spTgt spid="15365"/>
                                        </p:tgtEl>
                                        <p:attrNameLst>
                                          <p:attrName>ppt_h</p:attrName>
                                        </p:attrNameLst>
                                      </p:cBhvr>
                                      <p:tavLst>
                                        <p:tav tm="0">
                                          <p:val>
                                            <p:fltVal val="0"/>
                                          </p:val>
                                        </p:tav>
                                        <p:tav tm="100000">
                                          <p:val>
                                            <p:strVal val="#ppt_h"/>
                                          </p:val>
                                        </p:tav>
                                      </p:tavLst>
                                    </p:anim>
                                    <p:anim calcmode="lin" valueType="num">
                                      <p:cBhvr>
                                        <p:cTn id="9" dur="250" fill="hold"/>
                                        <p:tgtEl>
                                          <p:spTgt spid="15365"/>
                                        </p:tgtEl>
                                        <p:attrNameLst>
                                          <p:attrName>style.rotation</p:attrName>
                                        </p:attrNameLst>
                                      </p:cBhvr>
                                      <p:tavLst>
                                        <p:tav tm="0">
                                          <p:val>
                                            <p:fltVal val="90"/>
                                          </p:val>
                                        </p:tav>
                                        <p:tav tm="100000">
                                          <p:val>
                                            <p:fltVal val="0"/>
                                          </p:val>
                                        </p:tav>
                                      </p:tavLst>
                                    </p:anim>
                                    <p:animEffect transition="in" filter="fade">
                                      <p:cBhvr>
                                        <p:cTn id="10" dur="250"/>
                                        <p:tgtEl>
                                          <p:spTgt spid="15365"/>
                                        </p:tgtEl>
                                      </p:cBhvr>
                                    </p:animEffect>
                                  </p:childTnLst>
                                </p:cTn>
                              </p:par>
                              <p:par>
                                <p:cTn id="11" presetID="31"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250" fill="hold"/>
                                        <p:tgtEl>
                                          <p:spTgt spid="12"/>
                                        </p:tgtEl>
                                        <p:attrNameLst>
                                          <p:attrName>ppt_w</p:attrName>
                                        </p:attrNameLst>
                                      </p:cBhvr>
                                      <p:tavLst>
                                        <p:tav tm="0">
                                          <p:val>
                                            <p:fltVal val="0"/>
                                          </p:val>
                                        </p:tav>
                                        <p:tav tm="100000">
                                          <p:val>
                                            <p:strVal val="#ppt_w"/>
                                          </p:val>
                                        </p:tav>
                                      </p:tavLst>
                                    </p:anim>
                                    <p:anim calcmode="lin" valueType="num">
                                      <p:cBhvr>
                                        <p:cTn id="14" dur="250" fill="hold"/>
                                        <p:tgtEl>
                                          <p:spTgt spid="12"/>
                                        </p:tgtEl>
                                        <p:attrNameLst>
                                          <p:attrName>ppt_h</p:attrName>
                                        </p:attrNameLst>
                                      </p:cBhvr>
                                      <p:tavLst>
                                        <p:tav tm="0">
                                          <p:val>
                                            <p:fltVal val="0"/>
                                          </p:val>
                                        </p:tav>
                                        <p:tav tm="100000">
                                          <p:val>
                                            <p:strVal val="#ppt_h"/>
                                          </p:val>
                                        </p:tav>
                                      </p:tavLst>
                                    </p:anim>
                                    <p:anim calcmode="lin" valueType="num">
                                      <p:cBhvr>
                                        <p:cTn id="15" dur="250" fill="hold"/>
                                        <p:tgtEl>
                                          <p:spTgt spid="12"/>
                                        </p:tgtEl>
                                        <p:attrNameLst>
                                          <p:attrName>style.rotation</p:attrName>
                                        </p:attrNameLst>
                                      </p:cBhvr>
                                      <p:tavLst>
                                        <p:tav tm="0">
                                          <p:val>
                                            <p:fltVal val="90"/>
                                          </p:val>
                                        </p:tav>
                                        <p:tav tm="100000">
                                          <p:val>
                                            <p:fltVal val="0"/>
                                          </p:val>
                                        </p:tav>
                                      </p:tavLst>
                                    </p:anim>
                                    <p:animEffect transition="in" filter="fade">
                                      <p:cBhvr>
                                        <p:cTn id="16" dur="25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5371"/>
                                        </p:tgtEl>
                                        <p:attrNameLst>
                                          <p:attrName>style.visibility</p:attrName>
                                        </p:attrNameLst>
                                      </p:cBhvr>
                                      <p:to>
                                        <p:strVal val="visible"/>
                                      </p:to>
                                    </p:set>
                                    <p:anim calcmode="lin" valueType="num">
                                      <p:cBhvr>
                                        <p:cTn id="21" dur="250" fill="hold"/>
                                        <p:tgtEl>
                                          <p:spTgt spid="15371"/>
                                        </p:tgtEl>
                                        <p:attrNameLst>
                                          <p:attrName>ppt_w</p:attrName>
                                        </p:attrNameLst>
                                      </p:cBhvr>
                                      <p:tavLst>
                                        <p:tav tm="0">
                                          <p:val>
                                            <p:fltVal val="0"/>
                                          </p:val>
                                        </p:tav>
                                        <p:tav tm="100000">
                                          <p:val>
                                            <p:strVal val="#ppt_w"/>
                                          </p:val>
                                        </p:tav>
                                      </p:tavLst>
                                    </p:anim>
                                    <p:anim calcmode="lin" valueType="num">
                                      <p:cBhvr>
                                        <p:cTn id="22" dur="250" fill="hold"/>
                                        <p:tgtEl>
                                          <p:spTgt spid="15371"/>
                                        </p:tgtEl>
                                        <p:attrNameLst>
                                          <p:attrName>ppt_h</p:attrName>
                                        </p:attrNameLst>
                                      </p:cBhvr>
                                      <p:tavLst>
                                        <p:tav tm="0">
                                          <p:val>
                                            <p:fltVal val="0"/>
                                          </p:val>
                                        </p:tav>
                                        <p:tav tm="100000">
                                          <p:val>
                                            <p:strVal val="#ppt_h"/>
                                          </p:val>
                                        </p:tav>
                                      </p:tavLst>
                                    </p:anim>
                                    <p:anim calcmode="lin" valueType="num">
                                      <p:cBhvr>
                                        <p:cTn id="23" dur="250" fill="hold"/>
                                        <p:tgtEl>
                                          <p:spTgt spid="15371"/>
                                        </p:tgtEl>
                                        <p:attrNameLst>
                                          <p:attrName>style.rotation</p:attrName>
                                        </p:attrNameLst>
                                      </p:cBhvr>
                                      <p:tavLst>
                                        <p:tav tm="0">
                                          <p:val>
                                            <p:fltVal val="90"/>
                                          </p:val>
                                        </p:tav>
                                        <p:tav tm="100000">
                                          <p:val>
                                            <p:fltVal val="0"/>
                                          </p:val>
                                        </p:tav>
                                      </p:tavLst>
                                    </p:anim>
                                    <p:animEffect transition="in" filter="fade">
                                      <p:cBhvr>
                                        <p:cTn id="24" dur="250"/>
                                        <p:tgtEl>
                                          <p:spTgt spid="15371"/>
                                        </p:tgtEl>
                                      </p:cBhvr>
                                    </p:animEffect>
                                  </p:childTnLst>
                                </p:cTn>
                              </p:par>
                              <p:par>
                                <p:cTn id="25" presetID="31" presetClass="entr" presetSubtype="0" fill="hold" nodeType="withEffect">
                                  <p:stCondLst>
                                    <p:cond delay="0"/>
                                  </p:stCondLst>
                                  <p:childTnLst>
                                    <p:set>
                                      <p:cBhvr>
                                        <p:cTn id="26" dur="1" fill="hold">
                                          <p:stCondLst>
                                            <p:cond delay="0"/>
                                          </p:stCondLst>
                                        </p:cTn>
                                        <p:tgtEl>
                                          <p:spTgt spid="15375"/>
                                        </p:tgtEl>
                                        <p:attrNameLst>
                                          <p:attrName>style.visibility</p:attrName>
                                        </p:attrNameLst>
                                      </p:cBhvr>
                                      <p:to>
                                        <p:strVal val="visible"/>
                                      </p:to>
                                    </p:set>
                                    <p:anim calcmode="lin" valueType="num">
                                      <p:cBhvr>
                                        <p:cTn id="27" dur="250" fill="hold"/>
                                        <p:tgtEl>
                                          <p:spTgt spid="15375"/>
                                        </p:tgtEl>
                                        <p:attrNameLst>
                                          <p:attrName>ppt_w</p:attrName>
                                        </p:attrNameLst>
                                      </p:cBhvr>
                                      <p:tavLst>
                                        <p:tav tm="0">
                                          <p:val>
                                            <p:fltVal val="0"/>
                                          </p:val>
                                        </p:tav>
                                        <p:tav tm="100000">
                                          <p:val>
                                            <p:strVal val="#ppt_w"/>
                                          </p:val>
                                        </p:tav>
                                      </p:tavLst>
                                    </p:anim>
                                    <p:anim calcmode="lin" valueType="num">
                                      <p:cBhvr>
                                        <p:cTn id="28" dur="250" fill="hold"/>
                                        <p:tgtEl>
                                          <p:spTgt spid="15375"/>
                                        </p:tgtEl>
                                        <p:attrNameLst>
                                          <p:attrName>ppt_h</p:attrName>
                                        </p:attrNameLst>
                                      </p:cBhvr>
                                      <p:tavLst>
                                        <p:tav tm="0">
                                          <p:val>
                                            <p:fltVal val="0"/>
                                          </p:val>
                                        </p:tav>
                                        <p:tav tm="100000">
                                          <p:val>
                                            <p:strVal val="#ppt_h"/>
                                          </p:val>
                                        </p:tav>
                                      </p:tavLst>
                                    </p:anim>
                                    <p:anim calcmode="lin" valueType="num">
                                      <p:cBhvr>
                                        <p:cTn id="29" dur="250" fill="hold"/>
                                        <p:tgtEl>
                                          <p:spTgt spid="15375"/>
                                        </p:tgtEl>
                                        <p:attrNameLst>
                                          <p:attrName>style.rotation</p:attrName>
                                        </p:attrNameLst>
                                      </p:cBhvr>
                                      <p:tavLst>
                                        <p:tav tm="0">
                                          <p:val>
                                            <p:fltVal val="90"/>
                                          </p:val>
                                        </p:tav>
                                        <p:tav tm="100000">
                                          <p:val>
                                            <p:fltVal val="0"/>
                                          </p:val>
                                        </p:tav>
                                      </p:tavLst>
                                    </p:anim>
                                    <p:animEffect transition="in" filter="fade">
                                      <p:cBhvr>
                                        <p:cTn id="30" dur="250"/>
                                        <p:tgtEl>
                                          <p:spTgt spid="15375"/>
                                        </p:tgtEl>
                                      </p:cBhvr>
                                    </p:animEffect>
                                  </p:childTnLst>
                                </p:cTn>
                              </p:par>
                              <p:par>
                                <p:cTn id="31" presetID="31" presetClass="entr" presetSubtype="0" fill="hold" nodeType="withEffect">
                                  <p:stCondLst>
                                    <p:cond delay="0"/>
                                  </p:stCondLst>
                                  <p:childTnLst>
                                    <p:set>
                                      <p:cBhvr>
                                        <p:cTn id="32" dur="1" fill="hold">
                                          <p:stCondLst>
                                            <p:cond delay="0"/>
                                          </p:stCondLst>
                                        </p:cTn>
                                        <p:tgtEl>
                                          <p:spTgt spid="15374"/>
                                        </p:tgtEl>
                                        <p:attrNameLst>
                                          <p:attrName>style.visibility</p:attrName>
                                        </p:attrNameLst>
                                      </p:cBhvr>
                                      <p:to>
                                        <p:strVal val="visible"/>
                                      </p:to>
                                    </p:set>
                                    <p:anim calcmode="lin" valueType="num">
                                      <p:cBhvr>
                                        <p:cTn id="33" dur="250" fill="hold"/>
                                        <p:tgtEl>
                                          <p:spTgt spid="15374"/>
                                        </p:tgtEl>
                                        <p:attrNameLst>
                                          <p:attrName>ppt_w</p:attrName>
                                        </p:attrNameLst>
                                      </p:cBhvr>
                                      <p:tavLst>
                                        <p:tav tm="0">
                                          <p:val>
                                            <p:fltVal val="0"/>
                                          </p:val>
                                        </p:tav>
                                        <p:tav tm="100000">
                                          <p:val>
                                            <p:strVal val="#ppt_w"/>
                                          </p:val>
                                        </p:tav>
                                      </p:tavLst>
                                    </p:anim>
                                    <p:anim calcmode="lin" valueType="num">
                                      <p:cBhvr>
                                        <p:cTn id="34" dur="250" fill="hold"/>
                                        <p:tgtEl>
                                          <p:spTgt spid="15374"/>
                                        </p:tgtEl>
                                        <p:attrNameLst>
                                          <p:attrName>ppt_h</p:attrName>
                                        </p:attrNameLst>
                                      </p:cBhvr>
                                      <p:tavLst>
                                        <p:tav tm="0">
                                          <p:val>
                                            <p:fltVal val="0"/>
                                          </p:val>
                                        </p:tav>
                                        <p:tav tm="100000">
                                          <p:val>
                                            <p:strVal val="#ppt_h"/>
                                          </p:val>
                                        </p:tav>
                                      </p:tavLst>
                                    </p:anim>
                                    <p:anim calcmode="lin" valueType="num">
                                      <p:cBhvr>
                                        <p:cTn id="35" dur="250" fill="hold"/>
                                        <p:tgtEl>
                                          <p:spTgt spid="15374"/>
                                        </p:tgtEl>
                                        <p:attrNameLst>
                                          <p:attrName>style.rotation</p:attrName>
                                        </p:attrNameLst>
                                      </p:cBhvr>
                                      <p:tavLst>
                                        <p:tav tm="0">
                                          <p:val>
                                            <p:fltVal val="90"/>
                                          </p:val>
                                        </p:tav>
                                        <p:tav tm="100000">
                                          <p:val>
                                            <p:fltVal val="0"/>
                                          </p:val>
                                        </p:tav>
                                      </p:tavLst>
                                    </p:anim>
                                    <p:animEffect transition="in" filter="fade">
                                      <p:cBhvr>
                                        <p:cTn id="36" dur="250"/>
                                        <p:tgtEl>
                                          <p:spTgt spid="15374"/>
                                        </p:tgtEl>
                                      </p:cBhvr>
                                    </p:animEffect>
                                  </p:childTnLst>
                                </p:cTn>
                              </p:par>
                              <p:par>
                                <p:cTn id="37" presetID="31" presetClass="entr" presetSubtype="0" fill="hold" nodeType="withEffect">
                                  <p:stCondLst>
                                    <p:cond delay="0"/>
                                  </p:stCondLst>
                                  <p:childTnLst>
                                    <p:set>
                                      <p:cBhvr>
                                        <p:cTn id="38" dur="1" fill="hold">
                                          <p:stCondLst>
                                            <p:cond delay="0"/>
                                          </p:stCondLst>
                                        </p:cTn>
                                        <p:tgtEl>
                                          <p:spTgt spid="15373"/>
                                        </p:tgtEl>
                                        <p:attrNameLst>
                                          <p:attrName>style.visibility</p:attrName>
                                        </p:attrNameLst>
                                      </p:cBhvr>
                                      <p:to>
                                        <p:strVal val="visible"/>
                                      </p:to>
                                    </p:set>
                                    <p:anim calcmode="lin" valueType="num">
                                      <p:cBhvr>
                                        <p:cTn id="39" dur="250" fill="hold"/>
                                        <p:tgtEl>
                                          <p:spTgt spid="15373"/>
                                        </p:tgtEl>
                                        <p:attrNameLst>
                                          <p:attrName>ppt_w</p:attrName>
                                        </p:attrNameLst>
                                      </p:cBhvr>
                                      <p:tavLst>
                                        <p:tav tm="0">
                                          <p:val>
                                            <p:fltVal val="0"/>
                                          </p:val>
                                        </p:tav>
                                        <p:tav tm="100000">
                                          <p:val>
                                            <p:strVal val="#ppt_w"/>
                                          </p:val>
                                        </p:tav>
                                      </p:tavLst>
                                    </p:anim>
                                    <p:anim calcmode="lin" valueType="num">
                                      <p:cBhvr>
                                        <p:cTn id="40" dur="250" fill="hold"/>
                                        <p:tgtEl>
                                          <p:spTgt spid="15373"/>
                                        </p:tgtEl>
                                        <p:attrNameLst>
                                          <p:attrName>ppt_h</p:attrName>
                                        </p:attrNameLst>
                                      </p:cBhvr>
                                      <p:tavLst>
                                        <p:tav tm="0">
                                          <p:val>
                                            <p:fltVal val="0"/>
                                          </p:val>
                                        </p:tav>
                                        <p:tav tm="100000">
                                          <p:val>
                                            <p:strVal val="#ppt_h"/>
                                          </p:val>
                                        </p:tav>
                                      </p:tavLst>
                                    </p:anim>
                                    <p:anim calcmode="lin" valueType="num">
                                      <p:cBhvr>
                                        <p:cTn id="41" dur="250" fill="hold"/>
                                        <p:tgtEl>
                                          <p:spTgt spid="15373"/>
                                        </p:tgtEl>
                                        <p:attrNameLst>
                                          <p:attrName>style.rotation</p:attrName>
                                        </p:attrNameLst>
                                      </p:cBhvr>
                                      <p:tavLst>
                                        <p:tav tm="0">
                                          <p:val>
                                            <p:fltVal val="90"/>
                                          </p:val>
                                        </p:tav>
                                        <p:tav tm="100000">
                                          <p:val>
                                            <p:fltVal val="0"/>
                                          </p:val>
                                        </p:tav>
                                      </p:tavLst>
                                    </p:anim>
                                    <p:animEffect transition="in" filter="fade">
                                      <p:cBhvr>
                                        <p:cTn id="42" dur="250"/>
                                        <p:tgtEl>
                                          <p:spTgt spid="15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3507" y="1220260"/>
            <a:ext cx="7827375" cy="1325563"/>
          </a:xfrm>
        </p:spPr>
        <p:txBody>
          <a:bodyPr>
            <a:normAutofit/>
          </a:bodyPr>
          <a:lstStyle/>
          <a:p>
            <a:r>
              <a:rPr lang="zh-CN" altLang="en-US" sz="2800" b="1" spc="38" dirty="0">
                <a:ln w="11430"/>
                <a:solidFill>
                  <a:srgbClr val="FF0000"/>
                </a:solidFill>
                <a:latin typeface="微软雅黑" panose="020B0503020204020204" charset="-122"/>
                <a:ea typeface="微软雅黑" panose="020B0503020204020204" charset="-122"/>
              </a:rPr>
              <a:t>检索示例</a:t>
            </a:r>
            <a:endParaRPr lang="zh-CN" altLang="en-US" sz="2800" b="1" spc="38" dirty="0">
              <a:ln w="11430"/>
              <a:solidFill>
                <a:srgbClr val="FF0000"/>
              </a:solidFill>
              <a:latin typeface="微软雅黑" panose="020B0503020204020204" charset="-122"/>
              <a:ea typeface="微软雅黑" panose="020B0503020204020204" charset="-122"/>
            </a:endParaRPr>
          </a:p>
        </p:txBody>
      </p:sp>
      <p:sp>
        <p:nvSpPr>
          <p:cNvPr id="4" name="内容占位符 2"/>
          <p:cNvSpPr txBox="1"/>
          <p:nvPr/>
        </p:nvSpPr>
        <p:spPr>
          <a:xfrm>
            <a:off x="2203508" y="2630673"/>
            <a:ext cx="7956491" cy="1661927"/>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defTabSz="685800">
              <a:lnSpc>
                <a:spcPct val="170000"/>
              </a:lnSpc>
              <a:spcBef>
                <a:spcPts val="750"/>
              </a:spcBef>
              <a:defRPr/>
            </a:pPr>
            <a:r>
              <a:rPr lang="zh-CN" altLang="en-US" sz="2400" b="1" dirty="0">
                <a:latin typeface="微软雅黑" panose="020B0503020204020204" charset="-122"/>
                <a:ea typeface="微软雅黑" panose="020B0503020204020204" charset="-122"/>
              </a:rPr>
              <a:t>          利用维普资讯中文期刊服务平台基本检索方式查找</a:t>
            </a:r>
            <a:r>
              <a:rPr lang="en-US" altLang="zh-CN" sz="2400" b="1" dirty="0">
                <a:latin typeface="微软雅黑" panose="020B0503020204020204" charset="-122"/>
                <a:ea typeface="微软雅黑" panose="020B0503020204020204" charset="-122"/>
              </a:rPr>
              <a:t>2025</a:t>
            </a:r>
            <a:r>
              <a:rPr lang="zh-CN" altLang="en-US" sz="2400" b="1" dirty="0">
                <a:latin typeface="微软雅黑" panose="020B0503020204020204" charset="-122"/>
                <a:ea typeface="微软雅黑" panose="020B0503020204020204" charset="-122"/>
              </a:rPr>
              <a:t>年发表利用阿司匹林治疗脑梗死方面的文献。</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2842260" y="1638300"/>
            <a:ext cx="6800850" cy="4665980"/>
          </a:xfrm>
          <a:prstGeom prst="rect">
            <a:avLst/>
          </a:prstGeom>
        </p:spPr>
      </p:pic>
      <p:sp>
        <p:nvSpPr>
          <p:cNvPr id="6" name="文本框 5"/>
          <p:cNvSpPr txBox="1"/>
          <p:nvPr/>
        </p:nvSpPr>
        <p:spPr>
          <a:xfrm>
            <a:off x="7386320" y="2161540"/>
            <a:ext cx="481965" cy="412115"/>
          </a:xfrm>
          <a:prstGeom prst="rect">
            <a:avLst/>
          </a:prstGeom>
          <a:noFill/>
          <a:ln>
            <a:solidFill>
              <a:srgbClr val="FF0000"/>
            </a:solidFill>
          </a:ln>
        </p:spPr>
        <p:txBody>
          <a:bodyPr wrap="none" rtlCol="0" anchor="t">
            <a:noAutofit/>
          </a:bodyPr>
          <a:lstStyle/>
          <a:p>
            <a:r>
              <a:rPr lang="zh-CN" altLang="en-US">
                <a:latin typeface="Calibri" panose="020F0502020204030204" pitchFamily="34" charset="0"/>
              </a:rPr>
              <a:t>①</a:t>
            </a:r>
            <a:endParaRPr lang="zh-CN" altLang="en-US">
              <a:latin typeface="Calibri" panose="020F0502020204030204" pitchFamily="34" charset="0"/>
            </a:endParaRPr>
          </a:p>
        </p:txBody>
      </p:sp>
      <p:sp>
        <p:nvSpPr>
          <p:cNvPr id="7" name="文本框 6"/>
          <p:cNvSpPr txBox="1"/>
          <p:nvPr/>
        </p:nvSpPr>
        <p:spPr>
          <a:xfrm>
            <a:off x="5091430" y="3318510"/>
            <a:ext cx="411480" cy="368300"/>
          </a:xfrm>
          <a:prstGeom prst="rect">
            <a:avLst/>
          </a:prstGeom>
          <a:noFill/>
          <a:ln>
            <a:solidFill>
              <a:srgbClr val="FF0000"/>
            </a:solidFill>
          </a:ln>
        </p:spPr>
        <p:txBody>
          <a:bodyPr wrap="none" rtlCol="0" anchor="t">
            <a:spAutoFit/>
          </a:bodyPr>
          <a:lstStyle/>
          <a:p>
            <a:r>
              <a:rPr lang="zh-CN" altLang="en-US">
                <a:latin typeface="Calibri" panose="020F0502020204030204" pitchFamily="34" charset="0"/>
              </a:rPr>
              <a:t>②</a:t>
            </a:r>
            <a:endParaRPr lang="zh-CN" altLang="en-US">
              <a:latin typeface="Calibri" panose="020F0502020204030204" pitchFamily="34" charset="0"/>
            </a:endParaRPr>
          </a:p>
        </p:txBody>
      </p:sp>
      <p:sp>
        <p:nvSpPr>
          <p:cNvPr id="8" name="文本框 7"/>
          <p:cNvSpPr txBox="1"/>
          <p:nvPr/>
        </p:nvSpPr>
        <p:spPr>
          <a:xfrm>
            <a:off x="4791710" y="6045200"/>
            <a:ext cx="411480" cy="368300"/>
          </a:xfrm>
          <a:prstGeom prst="rect">
            <a:avLst/>
          </a:prstGeom>
          <a:noFill/>
          <a:ln>
            <a:solidFill>
              <a:srgbClr val="FF0000"/>
            </a:solidFill>
          </a:ln>
        </p:spPr>
        <p:txBody>
          <a:bodyPr wrap="none" rtlCol="0" anchor="t">
            <a:spAutoFit/>
          </a:bodyPr>
          <a:lstStyle/>
          <a:p>
            <a:r>
              <a:rPr lang="zh-CN" altLang="en-US">
                <a:latin typeface="Calibri" panose="020F0502020204030204" pitchFamily="34" charset="0"/>
              </a:rPr>
              <a:t>③</a:t>
            </a:r>
            <a:endParaRPr lang="zh-CN" altLang="en-US">
              <a:latin typeface="Calibri" panose="020F0502020204030204" pitchFamily="34" charset="0"/>
            </a:endParaRPr>
          </a:p>
        </p:txBody>
      </p:sp>
      <p:sp>
        <p:nvSpPr>
          <p:cNvPr id="9" name="文本框 8"/>
          <p:cNvSpPr txBox="1"/>
          <p:nvPr/>
        </p:nvSpPr>
        <p:spPr>
          <a:xfrm>
            <a:off x="3061335" y="4121150"/>
            <a:ext cx="411480" cy="368300"/>
          </a:xfrm>
          <a:prstGeom prst="rect">
            <a:avLst/>
          </a:prstGeom>
          <a:noFill/>
          <a:ln>
            <a:solidFill>
              <a:srgbClr val="FF0000"/>
            </a:solidFill>
          </a:ln>
        </p:spPr>
        <p:txBody>
          <a:bodyPr wrap="none" rtlCol="0" anchor="t">
            <a:spAutoFit/>
          </a:bodyPr>
          <a:lstStyle/>
          <a:p>
            <a:r>
              <a:rPr lang="zh-CN" altLang="en-US">
                <a:latin typeface="宋体" panose="02010600030101010101" pitchFamily="2" charset="-122"/>
                <a:ea typeface="宋体" panose="02010600030101010101" pitchFamily="2" charset="-122"/>
              </a:rPr>
              <a:t>④</a:t>
            </a:r>
            <a:endParaRPr lang="zh-CN" altLang="en-US">
              <a:latin typeface="宋体" panose="02010600030101010101" pitchFamily="2" charset="-122"/>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2770203" y="404171"/>
            <a:ext cx="6942338" cy="460375"/>
          </a:xfrm>
          <a:prstGeom prst="rect">
            <a:avLst/>
          </a:prstGeom>
          <a:solidFill>
            <a:schemeClr val="bg1"/>
          </a:solidFill>
          <a:ln>
            <a:noFill/>
          </a:ln>
        </p:spPr>
        <p:txBody>
          <a:bodyPr wrap="squar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（二）高级检索</a:t>
            </a:r>
            <a:endParaRPr lang="zh-CN" altLang="en-US" sz="32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rcRect t="16046" b="4658"/>
          <a:stretch>
            <a:fillRect/>
          </a:stretch>
        </p:blipFill>
        <p:spPr>
          <a:xfrm>
            <a:off x="1524000" y="1623695"/>
            <a:ext cx="9036050" cy="4810760"/>
          </a:xfrm>
          <a:prstGeom prst="rect">
            <a:avLst/>
          </a:prstGeom>
        </p:spPr>
      </p:pic>
      <p:pic>
        <p:nvPicPr>
          <p:cNvPr id="3" name="图片 2"/>
          <p:cNvPicPr>
            <a:picLocks noChangeAspect="1"/>
          </p:cNvPicPr>
          <p:nvPr/>
        </p:nvPicPr>
        <p:blipFill>
          <a:blip r:embed="rId2"/>
          <a:stretch>
            <a:fillRect/>
          </a:stretch>
        </p:blipFill>
        <p:spPr>
          <a:xfrm>
            <a:off x="2770203" y="2815741"/>
            <a:ext cx="1238095" cy="3228571"/>
          </a:xfrm>
          <a:prstGeom prst="rect">
            <a:avLst/>
          </a:prstGeom>
        </p:spPr>
      </p:pic>
      <p:sp>
        <p:nvSpPr>
          <p:cNvPr id="5" name="矩形 4"/>
          <p:cNvSpPr/>
          <p:nvPr/>
        </p:nvSpPr>
        <p:spPr>
          <a:xfrm>
            <a:off x="2768933" y="1044886"/>
            <a:ext cx="6942338" cy="521970"/>
          </a:xfrm>
          <a:prstGeom prst="rect">
            <a:avLst/>
          </a:prstGeom>
          <a:solidFill>
            <a:schemeClr val="bg1"/>
          </a:solidFill>
          <a:ln>
            <a:noFill/>
          </a:ln>
        </p:spPr>
        <p:txBody>
          <a:bodyPr wrap="square">
            <a:spAutoFit/>
          </a:bodyPr>
          <a:lstStyle/>
          <a:p>
            <a:r>
              <a:rPr lang="zh-CN" altLang="en-US"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）向导式检索</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203507" y="1220260"/>
            <a:ext cx="7827375" cy="1325563"/>
          </a:xfrm>
        </p:spPr>
        <p:txBody>
          <a:bodyPr>
            <a:normAutofit/>
          </a:bodyPr>
          <a:lstStyle/>
          <a:p>
            <a:r>
              <a:rPr lang="zh-CN" altLang="en-US" sz="2800" b="1" spc="38" dirty="0">
                <a:ln w="11430"/>
                <a:solidFill>
                  <a:srgbClr val="FF0000"/>
                </a:solidFill>
                <a:latin typeface="微软雅黑" panose="020B0503020204020204" charset="-122"/>
                <a:ea typeface="微软雅黑" panose="020B0503020204020204" charset="-122"/>
              </a:rPr>
              <a:t>检索示例</a:t>
            </a:r>
            <a:endParaRPr lang="zh-CN" altLang="en-US" sz="2800" b="1" spc="38" dirty="0">
              <a:ln w="11430"/>
              <a:solidFill>
                <a:srgbClr val="FF0000"/>
              </a:solidFill>
              <a:latin typeface="微软雅黑" panose="020B0503020204020204" charset="-122"/>
              <a:ea typeface="微软雅黑" panose="020B0503020204020204" charset="-122"/>
            </a:endParaRPr>
          </a:p>
        </p:txBody>
      </p:sp>
      <p:sp>
        <p:nvSpPr>
          <p:cNvPr id="4" name="内容占位符 2"/>
          <p:cNvSpPr txBox="1"/>
          <p:nvPr/>
        </p:nvSpPr>
        <p:spPr>
          <a:xfrm>
            <a:off x="2203508" y="2630673"/>
            <a:ext cx="7956491" cy="1661927"/>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defTabSz="685800">
              <a:lnSpc>
                <a:spcPct val="170000"/>
              </a:lnSpc>
              <a:spcBef>
                <a:spcPts val="750"/>
              </a:spcBef>
              <a:defRPr/>
            </a:pPr>
            <a:r>
              <a:rPr lang="zh-CN" altLang="en-US" sz="2400" b="1" dirty="0">
                <a:latin typeface="微软雅黑" panose="020B0503020204020204" charset="-122"/>
                <a:ea typeface="微软雅黑" panose="020B0503020204020204" charset="-122"/>
              </a:rPr>
              <a:t>          利用维普资讯中文期刊服务平台高级检索方式查找近一年发表利用阿司匹林治疗脑梗死方面的期刊文献。</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376170" y="842645"/>
            <a:ext cx="7439025" cy="5172075"/>
          </a:xfrm>
          <a:prstGeom prst="rect">
            <a:avLst/>
          </a:prstGeom>
        </p:spPr>
      </p:pic>
      <p:sp>
        <p:nvSpPr>
          <p:cNvPr id="3" name="矩形 2"/>
          <p:cNvSpPr/>
          <p:nvPr/>
        </p:nvSpPr>
        <p:spPr>
          <a:xfrm>
            <a:off x="947627" y="6014720"/>
            <a:ext cx="9647193" cy="954107"/>
          </a:xfrm>
          <a:prstGeom prst="rect">
            <a:avLst/>
          </a:prstGeom>
          <a:solidFill>
            <a:schemeClr val="bg1"/>
          </a:solidFill>
          <a:ln>
            <a:solidFill>
              <a:srgbClr val="00B0F0"/>
            </a:solidFill>
          </a:ln>
        </p:spPr>
        <p:txBody>
          <a:bodyPr wrap="none">
            <a:spAutoFit/>
          </a:bodyPr>
          <a:lstStyle/>
          <a:p>
            <a:r>
              <a:rPr lang="zh-CN" altLang="en-US" sz="2800" b="1" dirty="0">
                <a:solidFill>
                  <a:srgbClr val="C00000"/>
                </a:solidFill>
              </a:rPr>
              <a:t>检索式：题名或关键词</a:t>
            </a:r>
            <a:r>
              <a:rPr lang="en-US" altLang="zh-CN" sz="2800" b="1" dirty="0">
                <a:solidFill>
                  <a:srgbClr val="C00000"/>
                </a:solidFill>
              </a:rPr>
              <a:t>=</a:t>
            </a:r>
            <a:r>
              <a:rPr lang="zh-CN" altLang="en-US" sz="2800" b="1" dirty="0">
                <a:solidFill>
                  <a:srgbClr val="C00000"/>
                </a:solidFill>
              </a:rPr>
              <a:t>阿司匹林 </a:t>
            </a:r>
            <a:r>
              <a:rPr lang="en-US" altLang="zh-CN" sz="2800" b="1" dirty="0">
                <a:solidFill>
                  <a:srgbClr val="C00000"/>
                </a:solidFill>
              </a:rPr>
              <a:t>and </a:t>
            </a:r>
            <a:r>
              <a:rPr lang="zh-CN" altLang="en-US" sz="2800" b="1" dirty="0">
                <a:solidFill>
                  <a:srgbClr val="C00000"/>
                </a:solidFill>
              </a:rPr>
              <a:t>题名或关键词</a:t>
            </a:r>
            <a:r>
              <a:rPr lang="en-US" altLang="zh-CN" sz="2800" b="1" dirty="0">
                <a:solidFill>
                  <a:srgbClr val="C00000"/>
                </a:solidFill>
              </a:rPr>
              <a:t>=</a:t>
            </a:r>
            <a:r>
              <a:rPr lang="zh-CN" altLang="en-US" sz="2800" b="1" dirty="0">
                <a:solidFill>
                  <a:srgbClr val="C00000"/>
                </a:solidFill>
              </a:rPr>
              <a:t>脑梗死 </a:t>
            </a:r>
            <a:endParaRPr lang="en-US" altLang="zh-CN" sz="2800" b="1" dirty="0">
              <a:solidFill>
                <a:srgbClr val="C00000"/>
              </a:solidFill>
            </a:endParaRPr>
          </a:p>
          <a:p>
            <a:r>
              <a:rPr lang="en-US" altLang="zh-CN" sz="2800" b="1" i="1" dirty="0">
                <a:solidFill>
                  <a:srgbClr val="FF0000"/>
                </a:solidFill>
              </a:rPr>
              <a:t>AND </a:t>
            </a:r>
            <a:r>
              <a:rPr lang="zh-CN" altLang="en-US" sz="2800" b="1" i="1" dirty="0">
                <a:solidFill>
                  <a:srgbClr val="FF0000"/>
                </a:solidFill>
              </a:rPr>
              <a:t>时间限定</a:t>
            </a:r>
            <a:r>
              <a:rPr lang="en-US" altLang="zh-CN" sz="2800" b="1" i="1" dirty="0">
                <a:solidFill>
                  <a:srgbClr val="FF0000"/>
                </a:solidFill>
              </a:rPr>
              <a:t>2024-2025</a:t>
            </a:r>
            <a:endParaRPr lang="zh-CN" altLang="en-US" sz="2800" b="1" i="1" dirty="0">
              <a:solidFill>
                <a:srgbClr val="FF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428875" y="2372360"/>
            <a:ext cx="7334250" cy="4029075"/>
          </a:xfrm>
          <a:prstGeom prst="rect">
            <a:avLst/>
          </a:prstGeom>
        </p:spPr>
      </p:pic>
      <p:sp>
        <p:nvSpPr>
          <p:cNvPr id="3" name="内容占位符 2"/>
          <p:cNvSpPr txBox="1"/>
          <p:nvPr/>
        </p:nvSpPr>
        <p:spPr>
          <a:xfrm>
            <a:off x="2428875" y="1429385"/>
            <a:ext cx="6426835" cy="89408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defTabSz="685800">
              <a:lnSpc>
                <a:spcPct val="170000"/>
              </a:lnSpc>
              <a:spcBef>
                <a:spcPts val="750"/>
              </a:spcBef>
              <a:defRPr/>
            </a:pPr>
            <a:r>
              <a:rPr lang="zh-CN" altLang="en-US" sz="2400" b="1" dirty="0">
                <a:latin typeface="微软雅黑" panose="020B0503020204020204" charset="-122"/>
                <a:ea typeface="微软雅黑" panose="020B0503020204020204" charset="-122"/>
              </a:rPr>
              <a:t> </a:t>
            </a:r>
            <a:r>
              <a:rPr lang="en-US" altLang="zh-CN" sz="1600" b="1" dirty="0">
                <a:latin typeface="微软雅黑" panose="020B0503020204020204" charset="-122"/>
                <a:ea typeface="微软雅黑" panose="020B0503020204020204" charset="-122"/>
              </a:rPr>
              <a:t>“AND”</a:t>
            </a:r>
            <a:r>
              <a:rPr lang="zh-CN" altLang="en-US" sz="1600" b="1" dirty="0">
                <a:latin typeface="微软雅黑" panose="020B0503020204020204" charset="-122"/>
                <a:ea typeface="微软雅黑" panose="020B0503020204020204" charset="-122"/>
              </a:rPr>
              <a:t>、</a:t>
            </a:r>
            <a:r>
              <a:rPr lang="en-US" altLang="zh-CN" sz="1600" b="1" dirty="0">
                <a:latin typeface="微软雅黑" panose="020B0503020204020204" charset="-122"/>
                <a:ea typeface="微软雅黑" panose="020B0503020204020204" charset="-122"/>
              </a:rPr>
              <a:t>“OR”</a:t>
            </a:r>
            <a:r>
              <a:rPr lang="zh-CN" altLang="en-US" sz="1600" b="1" dirty="0">
                <a:latin typeface="微软雅黑" panose="020B0503020204020204" charset="-122"/>
                <a:ea typeface="微软雅黑" panose="020B0503020204020204" charset="-122"/>
              </a:rPr>
              <a:t>、</a:t>
            </a:r>
            <a:r>
              <a:rPr lang="en-US" altLang="zh-CN" sz="1600" b="1" dirty="0">
                <a:latin typeface="微软雅黑" panose="020B0503020204020204" charset="-122"/>
                <a:ea typeface="微软雅黑" panose="020B0503020204020204" charset="-122"/>
              </a:rPr>
              <a:t>“NOT”</a:t>
            </a:r>
            <a:r>
              <a:rPr lang="zh-CN" altLang="en-US" sz="1600" b="1" dirty="0">
                <a:latin typeface="微软雅黑" panose="020B0503020204020204" charset="-122"/>
                <a:ea typeface="微软雅黑" panose="020B0503020204020204" charset="-122"/>
              </a:rPr>
              <a:t>也可以用</a:t>
            </a:r>
            <a:r>
              <a:rPr lang="en-US" altLang="zh-CN" sz="1600" b="1" dirty="0">
                <a:latin typeface="微软雅黑" panose="020B0503020204020204" charset="-122"/>
                <a:ea typeface="微软雅黑" panose="020B0503020204020204" charset="-122"/>
              </a:rPr>
              <a:t> “*”</a:t>
            </a:r>
            <a:r>
              <a:rPr lang="zh-CN" altLang="en-US" sz="1600" b="1" dirty="0">
                <a:latin typeface="微软雅黑" panose="020B0503020204020204" charset="-122"/>
                <a:ea typeface="微软雅黑" panose="020B0503020204020204" charset="-122"/>
              </a:rPr>
              <a:t>、</a:t>
            </a:r>
            <a:r>
              <a:rPr lang="en-US" altLang="zh-CN" sz="1600" b="1" dirty="0">
                <a:latin typeface="微软雅黑" panose="020B0503020204020204" charset="-122"/>
                <a:ea typeface="微软雅黑" panose="020B0503020204020204" charset="-122"/>
              </a:rPr>
              <a:t>“+”</a:t>
            </a:r>
            <a:r>
              <a:rPr lang="zh-CN" altLang="en-US" sz="1600" b="1" dirty="0">
                <a:latin typeface="微软雅黑" panose="020B0503020204020204" charset="-122"/>
                <a:ea typeface="微软雅黑" panose="020B0503020204020204" charset="-122"/>
              </a:rPr>
              <a:t>、</a:t>
            </a:r>
            <a:r>
              <a:rPr lang="en-US" altLang="zh-CN" sz="1600" b="1" dirty="0">
                <a:latin typeface="微软雅黑" panose="020B0503020204020204" charset="-122"/>
                <a:ea typeface="微软雅黑" panose="020B0503020204020204" charset="-122"/>
              </a:rPr>
              <a:t>“-”</a:t>
            </a:r>
            <a:r>
              <a:rPr lang="zh-CN" altLang="en-US" sz="1600" b="1" dirty="0">
                <a:latin typeface="微软雅黑" panose="020B0503020204020204" charset="-122"/>
                <a:ea typeface="微软雅黑" panose="020B0503020204020204" charset="-122"/>
              </a:rPr>
              <a:t>表示。</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
        <p:nvSpPr>
          <p:cNvPr id="5" name="矩形 4"/>
          <p:cNvSpPr/>
          <p:nvPr/>
        </p:nvSpPr>
        <p:spPr>
          <a:xfrm>
            <a:off x="2256488" y="859466"/>
            <a:ext cx="6942338" cy="521970"/>
          </a:xfrm>
          <a:prstGeom prst="rect">
            <a:avLst/>
          </a:prstGeom>
          <a:solidFill>
            <a:schemeClr val="bg1"/>
          </a:solidFill>
          <a:ln>
            <a:noFill/>
          </a:ln>
        </p:spPr>
        <p:txBody>
          <a:bodyPr wrap="square">
            <a:spAutoFit/>
          </a:bodyPr>
          <a:lstStyle/>
          <a:p>
            <a:r>
              <a:rPr lang="zh-CN" altLang="en-US" sz="2800" b="1" dirty="0">
                <a:latin typeface="宋体" panose="02010600030101010101" pitchFamily="2" charset="-122"/>
                <a:ea typeface="宋体" panose="02010600030101010101" pitchFamily="2" charset="-122"/>
              </a:rPr>
              <a:t>（</a:t>
            </a:r>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）检索式检索</a:t>
            </a:r>
            <a:endParaRPr lang="zh-CN" altLang="en-US" sz="2800" b="1" dirty="0">
              <a:latin typeface="宋体" panose="02010600030101010101" pitchFamily="2" charset="-122"/>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976182" y="556172"/>
            <a:ext cx="6942338" cy="460375"/>
          </a:xfrm>
          <a:prstGeom prst="rect">
            <a:avLst/>
          </a:prstGeom>
          <a:solidFill>
            <a:schemeClr val="bg1"/>
          </a:solidFill>
          <a:ln>
            <a:noFill/>
          </a:ln>
        </p:spPr>
        <p:txBody>
          <a:bodyPr wrap="squar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（三）期刊检索</a:t>
            </a:r>
            <a:endParaRPr lang="zh-CN" altLang="en-US" sz="32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524001" y="1412263"/>
            <a:ext cx="9075174" cy="5209918"/>
          </a:xfrm>
          <a:prstGeom prst="rect">
            <a:avLst/>
          </a:prstGeom>
        </p:spPr>
      </p:pic>
      <p:sp>
        <p:nvSpPr>
          <p:cNvPr id="2" name="椭圆 1"/>
          <p:cNvSpPr/>
          <p:nvPr/>
        </p:nvSpPr>
        <p:spPr>
          <a:xfrm>
            <a:off x="3990975" y="1341120"/>
            <a:ext cx="608965" cy="54737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378809"/>
            <a:ext cx="12192000" cy="6100382"/>
          </a:xfrm>
          <a:prstGeom prst="rect">
            <a:avLst/>
          </a:prstGeom>
        </p:spPr>
      </p:pic>
      <p:sp>
        <p:nvSpPr>
          <p:cNvPr id="5" name="矩形 4"/>
          <p:cNvSpPr/>
          <p:nvPr/>
        </p:nvSpPr>
        <p:spPr>
          <a:xfrm>
            <a:off x="2256488" y="859466"/>
            <a:ext cx="6942338" cy="460375"/>
          </a:xfrm>
          <a:prstGeom prst="rect">
            <a:avLst/>
          </a:prstGeom>
          <a:solidFill>
            <a:schemeClr val="bg1"/>
          </a:solidFill>
          <a:ln>
            <a:noFill/>
          </a:ln>
        </p:spPr>
        <p:txBody>
          <a:bodyPr wrap="squar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（四）检索历史</a:t>
            </a:r>
            <a:endParaRPr lang="zh-CN" altLang="en-US" sz="2800" b="1" dirty="0">
              <a:latin typeface="宋体" panose="02010600030101010101" pitchFamily="2" charset="-122"/>
              <a:ea typeface="宋体" panose="02010600030101010101" pitchFamily="2" charset="-122"/>
            </a:endParaRPr>
          </a:p>
        </p:txBody>
      </p:sp>
      <p:sp>
        <p:nvSpPr>
          <p:cNvPr id="20483" name="Rectangle 3"/>
          <p:cNvSpPr>
            <a:spLocks noGrp="1" noChangeArrowheads="1"/>
          </p:cNvSpPr>
          <p:nvPr>
            <p:ph idx="1"/>
          </p:nvPr>
        </p:nvSpPr>
        <p:spPr>
          <a:xfrm>
            <a:off x="8681545" y="4565522"/>
            <a:ext cx="3052817" cy="1898345"/>
          </a:xfrm>
          <a:solidFill>
            <a:schemeClr val="bg1"/>
          </a:solidFill>
          <a:ln w="12700">
            <a:solidFill>
              <a:srgbClr val="FF0000"/>
            </a:solidFill>
          </a:ln>
        </p:spPr>
        <p:txBody>
          <a:bodyPr>
            <a:noAutofit/>
          </a:bodyPr>
          <a:lstStyle/>
          <a:p>
            <a:pPr marL="0" indent="0" algn="just">
              <a:lnSpc>
                <a:spcPct val="150000"/>
              </a:lnSpc>
              <a:buNone/>
            </a:pPr>
            <a:r>
              <a:rPr lang="zh-CN" altLang="en-US" sz="2000" dirty="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最多保存</a:t>
            </a:r>
            <a:r>
              <a:rPr lang="en-US" altLang="zh-CN" sz="2000" b="1" dirty="0">
                <a:latin typeface="楷体" panose="02010609060101010101" pitchFamily="49" charset="-122"/>
                <a:ea typeface="楷体" panose="02010609060101010101" pitchFamily="49" charset="-122"/>
              </a:rPr>
              <a:t>20</a:t>
            </a:r>
            <a:r>
              <a:rPr lang="zh-CN" altLang="en-US" sz="2000" b="1" dirty="0">
                <a:latin typeface="楷体" panose="02010609060101010101" pitchFamily="49" charset="-122"/>
                <a:ea typeface="楷体" panose="02010609060101010101" pitchFamily="49" charset="-122"/>
              </a:rPr>
              <a:t>条检索历史表达式。点击</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检索历史</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可以查看或者删除某条表达式。</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49217" y="1029903"/>
            <a:ext cx="7886700" cy="596767"/>
          </a:xfrm>
        </p:spPr>
        <p:txBody>
          <a:bodyPr>
            <a:normAutofit/>
          </a:bodyPr>
          <a:lstStyle/>
          <a:p>
            <a:r>
              <a:rPr lang="zh-CN" sz="3200" dirty="0">
                <a:latin typeface="宋体" panose="02010600030101010101" pitchFamily="2" charset="-122"/>
                <a:ea typeface="宋体" panose="02010600030101010101" pitchFamily="2" charset="-122"/>
              </a:rPr>
              <a:t>三、</a:t>
            </a:r>
            <a:r>
              <a:rPr lang="zh-CN" altLang="en-US" sz="3200" dirty="0">
                <a:latin typeface="宋体" panose="02010600030101010101" pitchFamily="2" charset="-122"/>
                <a:ea typeface="宋体" panose="02010600030101010101" pitchFamily="2" charset="-122"/>
              </a:rPr>
              <a:t>检索结果 </a:t>
            </a:r>
            <a:endParaRPr lang="zh-CN" altLang="en-US" sz="3200" dirty="0">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3416467" y="4372376"/>
            <a:ext cx="7146043" cy="2345924"/>
          </a:xfrm>
          <a:prstGeom prst="rect">
            <a:avLst/>
          </a:prstGeom>
        </p:spPr>
      </p:pic>
      <p:pic>
        <p:nvPicPr>
          <p:cNvPr id="5" name="图片 4"/>
          <p:cNvPicPr>
            <a:picLocks noChangeAspect="1"/>
          </p:cNvPicPr>
          <p:nvPr/>
        </p:nvPicPr>
        <p:blipFill>
          <a:blip r:embed="rId2"/>
          <a:stretch>
            <a:fillRect/>
          </a:stretch>
        </p:blipFill>
        <p:spPr>
          <a:xfrm>
            <a:off x="309563" y="1471612"/>
            <a:ext cx="7993610" cy="2704011"/>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005165" y="1214774"/>
            <a:ext cx="2181670" cy="69300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38" dirty="0">
                <a:ln w="11430"/>
                <a:solidFill>
                  <a:srgbClr val="FF0000"/>
                </a:solidFill>
                <a:latin typeface="微软雅黑" panose="020B0503020204020204" charset="-122"/>
                <a:ea typeface="微软雅黑" panose="020B0503020204020204" charset="-122"/>
              </a:rPr>
              <a:t>检索案例</a:t>
            </a:r>
            <a:endParaRPr lang="zh-CN" altLang="en-US" sz="3600"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03509" y="2531534"/>
            <a:ext cx="8075024" cy="157480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a:lnSpc>
                <a:spcPct val="170000"/>
              </a:lnSpc>
              <a:spcBef>
                <a:spcPts val="750"/>
              </a:spcBef>
              <a:defRPr/>
            </a:pPr>
            <a:r>
              <a:rPr lang="zh-CN" altLang="en-US" sz="2400" b="1" dirty="0">
                <a:latin typeface="微软雅黑" panose="020B0503020204020204" charset="-122"/>
                <a:ea typeface="微软雅黑" panose="020B0503020204020204" charset="-122"/>
              </a:rPr>
              <a:t>       利用中文科技期刊数据库查找除</a:t>
            </a:r>
            <a:r>
              <a:rPr lang="en-US" altLang="zh-CN" sz="2400" b="1" dirty="0">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中医杂志</a:t>
            </a:r>
            <a:r>
              <a:rPr lang="en-US" altLang="zh-CN" sz="2400" b="1" dirty="0">
                <a:latin typeface="微软雅黑" panose="020B0503020204020204" charset="-122"/>
                <a:ea typeface="微软雅黑" panose="020B0503020204020204" charset="-122"/>
              </a:rPr>
              <a:t>》</a:t>
            </a:r>
            <a:r>
              <a:rPr lang="zh-CN" altLang="en-US" sz="2400" b="1" dirty="0">
                <a:latin typeface="微软雅黑" panose="020B0503020204020204" charset="-122"/>
                <a:ea typeface="微软雅黑" panose="020B0503020204020204" charset="-122"/>
              </a:rPr>
              <a:t>外其它核心期刊发表的有关肾炎或蛋白尿的文章</a:t>
            </a:r>
            <a:endParaRPr lang="en-US" altLang="zh-CN" sz="2400" b="1" dirty="0">
              <a:latin typeface="微软雅黑" panose="020B0503020204020204" charset="-122"/>
              <a:ea typeface="微软雅黑" panose="020B0503020204020204" charset="-122"/>
            </a:endParaRPr>
          </a:p>
          <a:p>
            <a:pPr marL="171450" indent="-171450" defTabSz="685800">
              <a:lnSpc>
                <a:spcPct val="170000"/>
              </a:lnSpc>
              <a:spcBef>
                <a:spcPts val="750"/>
              </a:spcBef>
              <a:defRPr/>
            </a:pPr>
            <a:r>
              <a:rPr lang="en-US" altLang="zh-CN" sz="2400" b="1" dirty="0">
                <a:latin typeface="微软雅黑" panose="020B0503020204020204" charset="-122"/>
                <a:ea typeface="微软雅黑" panose="020B0503020204020204" charset="-122"/>
              </a:rPr>
              <a:t>      </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nvSpPr>
        <p:spPr bwMode="black">
          <a:xfrm>
            <a:off x="5982620" y="2757578"/>
            <a:ext cx="3182541" cy="521970"/>
          </a:xfrm>
          <a:prstGeom prst="rect">
            <a:avLst/>
          </a:prstGeom>
          <a:noFill/>
          <a:ln>
            <a:noFill/>
          </a:ln>
          <a:effectLst/>
        </p:spPr>
        <p:txBody>
          <a:bodyPr>
            <a:sp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一、概述</a:t>
            </a:r>
            <a:endParaRPr lang="zh-CN" altLang="en-US" sz="2800" b="1" dirty="0">
              <a:latin typeface="微软雅黑" panose="020B0503020204020204" charset="-122"/>
              <a:ea typeface="微软雅黑" panose="020B0503020204020204" charset="-122"/>
            </a:endParaRPr>
          </a:p>
        </p:txBody>
      </p:sp>
      <p:sp>
        <p:nvSpPr>
          <p:cNvPr id="22" name="Line 4"/>
          <p:cNvSpPr>
            <a:spLocks noChangeShapeType="1"/>
          </p:cNvSpPr>
          <p:nvPr/>
        </p:nvSpPr>
        <p:spPr bwMode="black">
          <a:xfrm flipV="1">
            <a:off x="5315585" y="4131310"/>
            <a:ext cx="3159125" cy="11430"/>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15" name="Group 94"/>
          <p:cNvGrpSpPr/>
          <p:nvPr/>
        </p:nvGrpSpPr>
        <p:grpSpPr bwMode="auto">
          <a:xfrm>
            <a:off x="4741332" y="3756661"/>
            <a:ext cx="575735" cy="484436"/>
            <a:chOff x="2543" y="1006"/>
            <a:chExt cx="416" cy="416"/>
          </a:xfrm>
        </p:grpSpPr>
        <p:sp>
          <p:nvSpPr>
            <p:cNvPr id="25"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17" name="Group 53"/>
            <p:cNvGrpSpPr/>
            <p:nvPr/>
          </p:nvGrpSpPr>
          <p:grpSpPr bwMode="auto">
            <a:xfrm rot="-2288454">
              <a:off x="2579" y="1033"/>
              <a:ext cx="348" cy="356"/>
              <a:chOff x="887" y="2040"/>
              <a:chExt cx="432" cy="422"/>
            </a:xfrm>
          </p:grpSpPr>
          <p:pic>
            <p:nvPicPr>
              <p:cNvPr id="28" name="Picture 54" descr="circuler_1"/>
              <p:cNvPicPr>
                <a:picLocks noChangeAspect="1" noChangeArrowheads="1"/>
              </p:cNvPicPr>
              <p:nvPr/>
            </p:nvPicPr>
            <p:blipFill>
              <a:blip r:embed="rId1" cstate="print"/>
              <a:srcRect/>
              <a:stretch>
                <a:fillRect/>
              </a:stretch>
            </p:blipFill>
            <p:spPr bwMode="gray">
              <a:xfrm>
                <a:off x="887" y="2040"/>
                <a:ext cx="430" cy="420"/>
              </a:xfrm>
              <a:prstGeom prst="rect">
                <a:avLst/>
              </a:prstGeom>
              <a:noFill/>
              <a:ln w="9525">
                <a:noFill/>
                <a:miter lim="800000"/>
                <a:headEnd/>
                <a:tailEnd/>
              </a:ln>
            </p:spPr>
          </p:pic>
          <p:sp>
            <p:nvSpPr>
              <p:cNvPr id="29" name="Oval 55"/>
              <p:cNvSpPr>
                <a:spLocks noChangeArrowheads="1"/>
              </p:cNvSpPr>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30" name="Picture 56" descr="Picture2"/>
              <p:cNvPicPr>
                <a:picLocks noChangeAspect="1" noChangeArrowheads="1"/>
              </p:cNvPicPr>
              <p:nvPr/>
            </p:nvPicPr>
            <p:blipFill>
              <a:blip r:embed="rId2" cstate="print"/>
              <a:srcRect/>
              <a:stretch>
                <a:fillRect/>
              </a:stretch>
            </p:blipFill>
            <p:spPr bwMode="gray">
              <a:xfrm>
                <a:off x="930" y="2044"/>
                <a:ext cx="345" cy="149"/>
              </a:xfrm>
              <a:prstGeom prst="rect">
                <a:avLst/>
              </a:prstGeom>
              <a:noFill/>
              <a:ln w="9525">
                <a:noFill/>
                <a:miter lim="800000"/>
                <a:headEnd/>
                <a:tailEnd/>
              </a:ln>
            </p:spPr>
          </p:pic>
        </p:grpSp>
        <p:pic>
          <p:nvPicPr>
            <p:cNvPr id="27" name="Picture 57"/>
            <p:cNvPicPr>
              <a:picLocks noChangeAspect="1" noChangeArrowheads="1"/>
            </p:cNvPicPr>
            <p:nvPr/>
          </p:nvPicPr>
          <p:blipFill>
            <a:blip r:embed="rId3"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5" name="Line 4"/>
          <p:cNvSpPr>
            <a:spLocks noChangeShapeType="1"/>
          </p:cNvSpPr>
          <p:nvPr/>
        </p:nvSpPr>
        <p:spPr bwMode="black">
          <a:xfrm>
            <a:off x="5870575" y="3341370"/>
            <a:ext cx="3087370" cy="15875"/>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24" name="Group 94"/>
          <p:cNvGrpSpPr/>
          <p:nvPr/>
        </p:nvGrpSpPr>
        <p:grpSpPr bwMode="auto">
          <a:xfrm>
            <a:off x="5300133" y="2969259"/>
            <a:ext cx="584200" cy="464228"/>
            <a:chOff x="2543" y="1006"/>
            <a:chExt cx="416" cy="416"/>
          </a:xfrm>
        </p:grpSpPr>
        <p:sp>
          <p:nvSpPr>
            <p:cNvPr id="37"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26" name="Group 53"/>
            <p:cNvGrpSpPr/>
            <p:nvPr/>
          </p:nvGrpSpPr>
          <p:grpSpPr bwMode="auto">
            <a:xfrm rot="-2288454">
              <a:off x="2579" y="1033"/>
              <a:ext cx="348" cy="356"/>
              <a:chOff x="887" y="2040"/>
              <a:chExt cx="432" cy="422"/>
            </a:xfrm>
          </p:grpSpPr>
          <p:pic>
            <p:nvPicPr>
              <p:cNvPr id="40" name="Picture 54" descr="circuler_1"/>
              <p:cNvPicPr>
                <a:picLocks noChangeAspect="1" noChangeArrowheads="1"/>
              </p:cNvPicPr>
              <p:nvPr/>
            </p:nvPicPr>
            <p:blipFill>
              <a:blip r:embed="rId1" cstate="print"/>
              <a:srcRect/>
              <a:stretch>
                <a:fillRect/>
              </a:stretch>
            </p:blipFill>
            <p:spPr bwMode="gray">
              <a:xfrm>
                <a:off x="887" y="2040"/>
                <a:ext cx="430" cy="420"/>
              </a:xfrm>
              <a:prstGeom prst="rect">
                <a:avLst/>
              </a:prstGeom>
              <a:noFill/>
              <a:ln w="9525">
                <a:noFill/>
                <a:miter lim="800000"/>
                <a:headEnd/>
                <a:tailEnd/>
              </a:ln>
            </p:spPr>
          </p:pic>
          <p:sp>
            <p:nvSpPr>
              <p:cNvPr id="41" name="Oval 55"/>
              <p:cNvSpPr>
                <a:spLocks noChangeArrowheads="1"/>
              </p:cNvSpPr>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42" name="Picture 56" descr="Picture2"/>
              <p:cNvPicPr>
                <a:picLocks noChangeAspect="1" noChangeArrowheads="1"/>
              </p:cNvPicPr>
              <p:nvPr/>
            </p:nvPicPr>
            <p:blipFill>
              <a:blip r:embed="rId2" cstate="print"/>
              <a:srcRect/>
              <a:stretch>
                <a:fillRect/>
              </a:stretch>
            </p:blipFill>
            <p:spPr bwMode="gray">
              <a:xfrm>
                <a:off x="930" y="2044"/>
                <a:ext cx="345" cy="149"/>
              </a:xfrm>
              <a:prstGeom prst="rect">
                <a:avLst/>
              </a:prstGeom>
              <a:noFill/>
              <a:ln w="9525">
                <a:noFill/>
                <a:miter lim="800000"/>
                <a:headEnd/>
                <a:tailEnd/>
              </a:ln>
            </p:spPr>
          </p:pic>
        </p:grpSp>
        <p:pic>
          <p:nvPicPr>
            <p:cNvPr id="39" name="Picture 57"/>
            <p:cNvPicPr>
              <a:picLocks noChangeAspect="1" noChangeArrowheads="1"/>
            </p:cNvPicPr>
            <p:nvPr/>
          </p:nvPicPr>
          <p:blipFill>
            <a:blip r:embed="rId3" cstate="print"/>
            <a:srcRect l="12015" t="9302" r="12404" b="12598"/>
            <a:stretch>
              <a:fillRect/>
            </a:stretch>
          </p:blipFill>
          <p:spPr bwMode="gray">
            <a:xfrm>
              <a:off x="2570" y="1020"/>
              <a:ext cx="359" cy="370"/>
            </a:xfrm>
            <a:prstGeom prst="rect">
              <a:avLst/>
            </a:prstGeom>
            <a:noFill/>
            <a:ln w="9525">
              <a:noFill/>
              <a:miter lim="800000"/>
              <a:headEnd/>
              <a:tailEnd/>
            </a:ln>
          </p:spPr>
        </p:pic>
      </p:grpSp>
      <p:pic>
        <p:nvPicPr>
          <p:cNvPr id="17412" name="Picture 4"/>
          <p:cNvPicPr>
            <a:picLocks noChangeAspect="1" noChangeArrowheads="1"/>
          </p:cNvPicPr>
          <p:nvPr/>
        </p:nvPicPr>
        <p:blipFill>
          <a:blip r:embed="rId4" cstate="print"/>
          <a:srcRect/>
          <a:stretch>
            <a:fillRect/>
          </a:stretch>
        </p:blipFill>
        <p:spPr bwMode="auto">
          <a:xfrm>
            <a:off x="3416501" y="819604"/>
            <a:ext cx="1338447" cy="383256"/>
          </a:xfrm>
          <a:prstGeom prst="rect">
            <a:avLst/>
          </a:prstGeom>
          <a:ln>
            <a:noFill/>
          </a:ln>
          <a:effectLst>
            <a:softEdge rad="112500"/>
          </a:effectLst>
        </p:spPr>
      </p:pic>
      <p:sp>
        <p:nvSpPr>
          <p:cNvPr id="45" name="Line 4"/>
          <p:cNvSpPr>
            <a:spLocks noChangeShapeType="1"/>
          </p:cNvSpPr>
          <p:nvPr/>
        </p:nvSpPr>
        <p:spPr bwMode="black">
          <a:xfrm flipV="1">
            <a:off x="4741332" y="4985144"/>
            <a:ext cx="3494327" cy="20538"/>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47" name="Group 94"/>
          <p:cNvGrpSpPr/>
          <p:nvPr/>
        </p:nvGrpSpPr>
        <p:grpSpPr bwMode="auto">
          <a:xfrm>
            <a:off x="4166800" y="4619415"/>
            <a:ext cx="575735" cy="484436"/>
            <a:chOff x="2543" y="1006"/>
            <a:chExt cx="416" cy="416"/>
          </a:xfrm>
        </p:grpSpPr>
        <p:sp>
          <p:nvSpPr>
            <p:cNvPr id="48"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49" name="Group 53"/>
            <p:cNvGrpSpPr/>
            <p:nvPr/>
          </p:nvGrpSpPr>
          <p:grpSpPr bwMode="auto">
            <a:xfrm rot="-2288454">
              <a:off x="2579" y="1033"/>
              <a:ext cx="348" cy="356"/>
              <a:chOff x="887" y="2040"/>
              <a:chExt cx="432" cy="422"/>
            </a:xfrm>
          </p:grpSpPr>
          <p:pic>
            <p:nvPicPr>
              <p:cNvPr id="51" name="Picture 54" descr="circuler_1"/>
              <p:cNvPicPr>
                <a:picLocks noChangeAspect="1" noChangeArrowheads="1"/>
              </p:cNvPicPr>
              <p:nvPr/>
            </p:nvPicPr>
            <p:blipFill>
              <a:blip r:embed="rId1" cstate="print"/>
              <a:srcRect/>
              <a:stretch>
                <a:fillRect/>
              </a:stretch>
            </p:blipFill>
            <p:spPr bwMode="gray">
              <a:xfrm>
                <a:off x="887" y="2040"/>
                <a:ext cx="430" cy="420"/>
              </a:xfrm>
              <a:prstGeom prst="rect">
                <a:avLst/>
              </a:prstGeom>
              <a:noFill/>
              <a:ln w="9525">
                <a:noFill/>
                <a:miter lim="800000"/>
                <a:headEnd/>
                <a:tailEnd/>
              </a:ln>
            </p:spPr>
          </p:pic>
          <p:sp>
            <p:nvSpPr>
              <p:cNvPr id="52" name="Oval 55"/>
              <p:cNvSpPr>
                <a:spLocks noChangeArrowheads="1"/>
              </p:cNvSpPr>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53" name="Picture 56" descr="Picture2"/>
              <p:cNvPicPr>
                <a:picLocks noChangeAspect="1" noChangeArrowheads="1"/>
              </p:cNvPicPr>
              <p:nvPr/>
            </p:nvPicPr>
            <p:blipFill>
              <a:blip r:embed="rId2" cstate="print"/>
              <a:srcRect/>
              <a:stretch>
                <a:fillRect/>
              </a:stretch>
            </p:blipFill>
            <p:spPr bwMode="gray">
              <a:xfrm>
                <a:off x="930" y="2044"/>
                <a:ext cx="345" cy="149"/>
              </a:xfrm>
              <a:prstGeom prst="rect">
                <a:avLst/>
              </a:prstGeom>
              <a:noFill/>
              <a:ln w="9525">
                <a:noFill/>
                <a:miter lim="800000"/>
                <a:headEnd/>
                <a:tailEnd/>
              </a:ln>
            </p:spPr>
          </p:pic>
        </p:grpSp>
        <p:pic>
          <p:nvPicPr>
            <p:cNvPr id="50" name="Picture 57"/>
            <p:cNvPicPr>
              <a:picLocks noChangeAspect="1" noChangeArrowheads="1"/>
            </p:cNvPicPr>
            <p:nvPr/>
          </p:nvPicPr>
          <p:blipFill>
            <a:blip r:embed="rId3"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2" name="文本框 31"/>
          <p:cNvSpPr txBox="1"/>
          <p:nvPr/>
        </p:nvSpPr>
        <p:spPr>
          <a:xfrm>
            <a:off x="4859655" y="4391660"/>
            <a:ext cx="4572000" cy="521970"/>
          </a:xfrm>
          <a:prstGeom prst="rect">
            <a:avLst/>
          </a:prstGeom>
          <a:noFill/>
        </p:spPr>
        <p:txBody>
          <a:bodyPr wrap="square" rtlCol="0" anchor="t">
            <a:spAutoFit/>
          </a:bodyPr>
          <a:lstStyle/>
          <a:p>
            <a:pPr eaLnBrk="0" hangingPunct="0">
              <a:defRPr/>
            </a:pPr>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三、检查结果的处理</a:t>
            </a:r>
            <a:endPar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33" name="Rectangle 8"/>
          <p:cNvSpPr>
            <a:spLocks noChangeArrowheads="1"/>
          </p:cNvSpPr>
          <p:nvPr/>
        </p:nvSpPr>
        <p:spPr bwMode="black">
          <a:xfrm>
            <a:off x="5414010" y="3573145"/>
            <a:ext cx="3264535" cy="548005"/>
          </a:xfrm>
          <a:prstGeom prst="rect">
            <a:avLst/>
          </a:prstGeom>
          <a:noFill/>
          <a:ln>
            <a:noFill/>
          </a:ln>
          <a:effectLst/>
        </p:spPr>
        <p:txBody>
          <a:bodyPr wrap="square">
            <a:no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二、检索功能</a:t>
            </a:r>
            <a:endParaRPr lang="en-US" altLang="zh-CN" sz="2800" b="1" dirty="0">
              <a:latin typeface="微软雅黑" panose="020B0503020204020204" charset="-122"/>
              <a:ea typeface="微软雅黑" panose="020B0503020204020204" charset="-122"/>
            </a:endParaRPr>
          </a:p>
        </p:txBody>
      </p:sp>
      <p:sp>
        <p:nvSpPr>
          <p:cNvPr id="4" name="标题 1"/>
          <p:cNvSpPr txBox="1"/>
          <p:nvPr/>
        </p:nvSpPr>
        <p:spPr>
          <a:xfrm>
            <a:off x="3785235" y="1513840"/>
            <a:ext cx="4254500" cy="497205"/>
          </a:xfrm>
          <a:prstGeom prst="rect">
            <a:avLst/>
          </a:prstGeom>
        </p:spPr>
        <p:txBody>
          <a:bodyPr vert="horz" lIns="68580" tIns="34290" rIns="68580" bIns="34290" rtlCol="0" anchor="b">
            <a:normAutofit fontScale="97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defTabSz="685800">
              <a:lnSpc>
                <a:spcPct val="90000"/>
              </a:lnSpc>
              <a:spcBef>
                <a:spcPct val="0"/>
              </a:spcBef>
              <a:defRPr/>
            </a:pP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rPr>
              <a:t>第一节 </a:t>
            </a:r>
            <a:r>
              <a:rPr lang="en-US" altLang="zh-CN"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rPr>
              <a:t>CNKI</a:t>
            </a: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rPr>
              <a:t>中国知网</a:t>
            </a:r>
            <a:endPar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endParaRPr>
          </a:p>
        </p:txBody>
      </p:sp>
    </p:spTree>
  </p:cSld>
  <p:clrMapOvr>
    <a:masterClrMapping/>
  </p:clrMapOvr>
  <p:transition spd="med">
    <p:pull/>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7250" y="1208670"/>
            <a:ext cx="7886700" cy="977226"/>
          </a:xfrm>
        </p:spPr>
        <p:txBody>
          <a:bodyPr>
            <a:normAutofit/>
          </a:bodyPr>
          <a:lstStyle/>
          <a:p>
            <a:r>
              <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微软雅黑" panose="020B0503020204020204" charset="-122"/>
                <a:ea typeface="微软雅黑" panose="020B0503020204020204" charset="-122"/>
              </a:rPr>
              <a:t>课题分析</a:t>
            </a:r>
            <a:endParaRPr lang="zh-CN" altLang="en-US" sz="32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微软雅黑" panose="020B0503020204020204" charset="-122"/>
              <a:ea typeface="微软雅黑" panose="020B0503020204020204" charset="-122"/>
            </a:endParaRPr>
          </a:p>
        </p:txBody>
      </p:sp>
      <p:sp>
        <p:nvSpPr>
          <p:cNvPr id="4" name="TextBox 3"/>
          <p:cNvSpPr txBox="1"/>
          <p:nvPr/>
        </p:nvSpPr>
        <p:spPr>
          <a:xfrm>
            <a:off x="6450039" y="595770"/>
            <a:ext cx="1195361" cy="36830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b="1" dirty="0">
                <a:solidFill>
                  <a:schemeClr val="accent3"/>
                </a:solidFill>
              </a:rPr>
              <a:t>检索案例</a:t>
            </a:r>
            <a:endParaRPr lang="zh-CN" altLang="en-US" b="1" dirty="0">
              <a:solidFill>
                <a:schemeClr val="accent3"/>
              </a:solidFill>
            </a:endParaRPr>
          </a:p>
        </p:txBody>
      </p:sp>
      <p:sp>
        <p:nvSpPr>
          <p:cNvPr id="5" name="内容占位符 2"/>
          <p:cNvSpPr txBox="1"/>
          <p:nvPr/>
        </p:nvSpPr>
        <p:spPr>
          <a:xfrm>
            <a:off x="2353382" y="3337113"/>
            <a:ext cx="7886700" cy="643151"/>
          </a:xfrm>
          <a:prstGeom prst="rect">
            <a:avLst/>
          </a:prstGeom>
        </p:spPr>
        <p:txBody>
          <a:bodyPr vert="horz" lIns="68580" tIns="34290" rIns="68580" bIns="34290" rtlCol="0">
            <a:noAutofit/>
          </a:bodyPr>
          <a:lstStyle/>
          <a:p>
            <a:pPr marL="171450" indent="-171450">
              <a:lnSpc>
                <a:spcPct val="170000"/>
              </a:lnSpc>
              <a:spcBef>
                <a:spcPts val="750"/>
              </a:spcBef>
              <a:buFont typeface="Wingdings" panose="05000000000000000000" pitchFamily="2" charset="2"/>
              <a:buChar char="Ø"/>
              <a:defRPr/>
            </a:pPr>
            <a:r>
              <a:rPr lang="zh-CN" altLang="en-US" sz="2800" b="1" dirty="0">
                <a:latin typeface="微软雅黑" panose="020B0503020204020204" charset="-122"/>
                <a:ea typeface="微软雅黑" panose="020B0503020204020204" charset="-122"/>
              </a:rPr>
              <a:t>期     刊：           中医杂志</a:t>
            </a:r>
            <a:endParaRPr lang="zh-CN" altLang="en-US" sz="28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800" b="1" dirty="0">
              <a:latin typeface="微软雅黑" panose="020B0503020204020204" charset="-122"/>
              <a:ea typeface="微软雅黑" panose="020B0503020204020204" charset="-122"/>
            </a:endParaRPr>
          </a:p>
        </p:txBody>
      </p:sp>
      <p:sp>
        <p:nvSpPr>
          <p:cNvPr id="7" name="内容占位符 2"/>
          <p:cNvSpPr txBox="1"/>
          <p:nvPr/>
        </p:nvSpPr>
        <p:spPr>
          <a:xfrm>
            <a:off x="2363006" y="4228247"/>
            <a:ext cx="7886700" cy="643151"/>
          </a:xfrm>
          <a:prstGeom prst="rect">
            <a:avLst/>
          </a:prstGeom>
        </p:spPr>
        <p:txBody>
          <a:bodyPr vert="horz" lIns="68580" tIns="34290" rIns="68580" bIns="34290" rtlCol="0">
            <a:noAutofit/>
          </a:bodyPr>
          <a:lstStyle/>
          <a:p>
            <a:pPr marL="171450" indent="-171450" defTabSz="685800">
              <a:lnSpc>
                <a:spcPct val="170000"/>
              </a:lnSpc>
              <a:spcBef>
                <a:spcPts val="750"/>
              </a:spcBef>
              <a:buFont typeface="Wingdings" panose="05000000000000000000" pitchFamily="2" charset="2"/>
              <a:buChar char="Ø"/>
              <a:defRPr/>
            </a:pPr>
            <a:r>
              <a:rPr lang="zh-CN" altLang="en-US" sz="2800" b="1" dirty="0">
                <a:latin typeface="微软雅黑" panose="020B0503020204020204" charset="-122"/>
                <a:ea typeface="微软雅黑" panose="020B0503020204020204" charset="-122"/>
              </a:rPr>
              <a:t>限定期刊范围：  核心期刊</a:t>
            </a:r>
            <a:endParaRPr lang="zh-CN" altLang="en-US" sz="2800" b="1" dirty="0">
              <a:latin typeface="微软雅黑" panose="020B0503020204020204" charset="-122"/>
              <a:ea typeface="微软雅黑" panose="020B0503020204020204" charset="-122"/>
            </a:endParaRPr>
          </a:p>
        </p:txBody>
      </p:sp>
      <p:sp>
        <p:nvSpPr>
          <p:cNvPr id="8" name="TextBox 7"/>
          <p:cNvSpPr txBox="1"/>
          <p:nvPr/>
        </p:nvSpPr>
        <p:spPr>
          <a:xfrm>
            <a:off x="5882034" y="2664246"/>
            <a:ext cx="764300" cy="52197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OR</a:t>
            </a:r>
            <a:endParaRPr lang="zh-CN" altLang="en-US"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TextBox 9"/>
          <p:cNvSpPr txBox="1"/>
          <p:nvPr/>
        </p:nvSpPr>
        <p:spPr>
          <a:xfrm>
            <a:off x="4464524" y="3526077"/>
            <a:ext cx="962609" cy="521970"/>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altLang="zh-CN"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NOT</a:t>
            </a:r>
            <a:endParaRPr lang="zh-CN" altLang="en-US" sz="28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内容占位符 2"/>
          <p:cNvSpPr txBox="1"/>
          <p:nvPr/>
        </p:nvSpPr>
        <p:spPr>
          <a:xfrm>
            <a:off x="4794107" y="1119743"/>
            <a:ext cx="4942559" cy="895324"/>
          </a:xfrm>
          <a:prstGeom prst="rect">
            <a:avLst/>
          </a:prstGeom>
        </p:spPr>
        <p:style>
          <a:lnRef idx="0">
            <a:schemeClr val="accent3"/>
          </a:lnRef>
          <a:fillRef idx="3">
            <a:schemeClr val="accent3"/>
          </a:fillRef>
          <a:effectRef idx="3">
            <a:schemeClr val="accent3"/>
          </a:effectRef>
          <a:fontRef idx="minor">
            <a:schemeClr val="lt1"/>
          </a:fontRef>
        </p:style>
        <p:txBody>
          <a:bodyPr vert="horz" lIns="68580" tIns="34290" rIns="68580" bIns="34290"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71450" indent="-171450">
              <a:lnSpc>
                <a:spcPct val="170000"/>
              </a:lnSpc>
              <a:spcBef>
                <a:spcPts val="750"/>
              </a:spcBef>
              <a:defRPr/>
            </a:pPr>
            <a:r>
              <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利用中文科技期刊数据库查找除</a:t>
            </a:r>
            <a:r>
              <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a:t>
            </a:r>
            <a:r>
              <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中医杂志</a:t>
            </a:r>
            <a:r>
              <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a:t>
            </a:r>
            <a:r>
              <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外其它核心期刊发表的有关肾炎和蛋白尿的文章</a:t>
            </a: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a:p>
            <a:pPr marL="171450" indent="-171450" defTabSz="685800">
              <a:lnSpc>
                <a:spcPct val="170000"/>
              </a:lnSpc>
              <a:spcBef>
                <a:spcPts val="750"/>
              </a:spcBef>
              <a:defRPr/>
            </a:pPr>
            <a:endPar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a:p>
            <a:pPr marL="171450" indent="-171450" defTabSz="685800">
              <a:lnSpc>
                <a:spcPct val="170000"/>
              </a:lnSpc>
              <a:spcBef>
                <a:spcPts val="750"/>
              </a:spcBef>
              <a:defRPr/>
            </a:pPr>
            <a:r>
              <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11" name="AutoShape 21"/>
          <p:cNvSpPr/>
          <p:nvPr/>
        </p:nvSpPr>
        <p:spPr>
          <a:xfrm>
            <a:off x="2070469" y="2336801"/>
            <a:ext cx="7225931" cy="3149600"/>
          </a:xfrm>
          <a:prstGeom prst="roundRect">
            <a:avLst>
              <a:gd name="adj" fmla="val 8574"/>
            </a:avLst>
          </a:prstGeom>
          <a:noFill/>
          <a:ln w="12700" cap="flat" cmpd="sng">
            <a:solidFill>
              <a:srgbClr val="80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50000"/>
              </a:lnSpc>
              <a:spcBef>
                <a:spcPct val="0"/>
              </a:spcBef>
              <a:buNone/>
            </a:pPr>
            <a:endParaRPr lang="zh-CN" altLang="zh-CN" sz="1800" dirty="0">
              <a:solidFill>
                <a:srgbClr val="000000"/>
              </a:solidFill>
              <a:latin typeface="微软雅黑" panose="020B0503020204020204" charset="-122"/>
              <a:ea typeface="微软雅黑" panose="020B0503020204020204" charset="-122"/>
              <a:sym typeface="Bodoni MT Black" panose="02070A03080606020203" pitchFamily="18" charset="0"/>
            </a:endParaRPr>
          </a:p>
        </p:txBody>
      </p:sp>
      <p:sp>
        <p:nvSpPr>
          <p:cNvPr id="12" name="内容占位符 2"/>
          <p:cNvSpPr txBox="1"/>
          <p:nvPr/>
        </p:nvSpPr>
        <p:spPr>
          <a:xfrm>
            <a:off x="2395717" y="2490449"/>
            <a:ext cx="7886700" cy="643151"/>
          </a:xfrm>
          <a:prstGeom prst="rect">
            <a:avLst/>
          </a:prstGeom>
        </p:spPr>
        <p:txBody>
          <a:bodyPr vert="horz" lIns="68580" tIns="34290" rIns="68580" bIns="34290" rtlCol="0">
            <a:noAutofit/>
          </a:bodyPr>
          <a:lstStyle/>
          <a:p>
            <a:pPr marL="171450" indent="-171450">
              <a:lnSpc>
                <a:spcPct val="170000"/>
              </a:lnSpc>
              <a:spcBef>
                <a:spcPts val="750"/>
              </a:spcBef>
              <a:buFont typeface="Wingdings" panose="05000000000000000000" pitchFamily="2" charset="2"/>
              <a:buChar char="Ø"/>
              <a:defRPr/>
            </a:pPr>
            <a:r>
              <a:rPr lang="zh-CN" altLang="en-US" sz="2800" b="1" dirty="0">
                <a:latin typeface="微软雅黑" panose="020B0503020204020204" charset="-122"/>
                <a:ea typeface="微软雅黑" panose="020B0503020204020204" charset="-122"/>
              </a:rPr>
              <a:t>关 键 词：     肾炎    </a:t>
            </a:r>
            <a:r>
              <a:rPr lang="zh-CN" altLang="en-US" sz="2800" b="1" dirty="0">
                <a:solidFill>
                  <a:srgbClr val="FF0000"/>
                </a:solidFill>
                <a:latin typeface="微软雅黑" panose="020B0503020204020204" charset="-122"/>
                <a:ea typeface="微软雅黑" panose="020B0503020204020204" charset="-122"/>
              </a:rPr>
              <a:t>    </a:t>
            </a:r>
            <a:r>
              <a:rPr lang="zh-CN" altLang="en-US" sz="2800" b="1" dirty="0">
                <a:latin typeface="微软雅黑" panose="020B0503020204020204" charset="-122"/>
                <a:ea typeface="微软雅黑" panose="020B0503020204020204" charset="-122"/>
              </a:rPr>
              <a:t>  蛋白尿</a:t>
            </a:r>
            <a:endParaRPr lang="zh-CN" altLang="en-US" sz="2800" b="1" dirty="0">
              <a:latin typeface="微软雅黑" panose="020B0503020204020204" charset="-122"/>
              <a:ea typeface="微软雅黑" panose="020B0503020204020204" charset="-122"/>
            </a:endParaRPr>
          </a:p>
          <a:p>
            <a:pPr marL="171450" indent="-171450" defTabSz="685800">
              <a:lnSpc>
                <a:spcPct val="170000"/>
              </a:lnSpc>
              <a:spcBef>
                <a:spcPts val="750"/>
              </a:spcBef>
              <a:defRPr/>
            </a:pPr>
            <a:endParaRPr lang="zh-CN" altLang="en-US" sz="2800" b="1" dirty="0">
              <a:latin typeface="微软雅黑" panose="020B0503020204020204" charset="-122"/>
              <a:ea typeface="微软雅黑" panose="020B0503020204020204" charset="-122"/>
            </a:endParaRPr>
          </a:p>
        </p:txBody>
      </p:sp>
      <p:sp>
        <p:nvSpPr>
          <p:cNvPr id="13" name="矩形 12"/>
          <p:cNvSpPr/>
          <p:nvPr/>
        </p:nvSpPr>
        <p:spPr>
          <a:xfrm>
            <a:off x="-64317" y="5704435"/>
            <a:ext cx="12269834" cy="1384995"/>
          </a:xfrm>
          <a:prstGeom prst="rect">
            <a:avLst/>
          </a:prstGeom>
          <a:solidFill>
            <a:schemeClr val="bg1"/>
          </a:solidFill>
          <a:ln>
            <a:solidFill>
              <a:srgbClr val="00B0F0"/>
            </a:solidFill>
          </a:ln>
        </p:spPr>
        <p:txBody>
          <a:bodyPr wrap="none">
            <a:spAutoFit/>
          </a:bodyPr>
          <a:lstStyle/>
          <a:p>
            <a:r>
              <a:rPr lang="zh-CN" altLang="en-US" sz="2800" b="1" dirty="0">
                <a:solidFill>
                  <a:srgbClr val="C00000"/>
                </a:solidFill>
              </a:rPr>
              <a:t>检索式：</a:t>
            </a:r>
            <a:r>
              <a:rPr lang="en-US" altLang="zh-CN" sz="2800" b="1" dirty="0">
                <a:solidFill>
                  <a:srgbClr val="C00000"/>
                </a:solidFill>
              </a:rPr>
              <a:t>(</a:t>
            </a:r>
            <a:r>
              <a:rPr lang="zh-CN" altLang="en-US" sz="2800" b="1" dirty="0">
                <a:solidFill>
                  <a:srgbClr val="C00000"/>
                </a:solidFill>
              </a:rPr>
              <a:t>题名或关键词</a:t>
            </a:r>
            <a:r>
              <a:rPr lang="en-US" altLang="zh-CN" sz="2800" b="1" dirty="0">
                <a:solidFill>
                  <a:srgbClr val="C00000"/>
                </a:solidFill>
              </a:rPr>
              <a:t>=</a:t>
            </a:r>
            <a:r>
              <a:rPr lang="zh-CN" altLang="en-US" sz="2800" b="1" dirty="0">
                <a:solidFill>
                  <a:srgbClr val="C00000"/>
                </a:solidFill>
              </a:rPr>
              <a:t>肾炎  </a:t>
            </a:r>
            <a:r>
              <a:rPr lang="en-US" altLang="zh-CN" sz="2800" b="1" dirty="0">
                <a:solidFill>
                  <a:srgbClr val="C00000"/>
                </a:solidFill>
              </a:rPr>
              <a:t>OR  </a:t>
            </a:r>
            <a:r>
              <a:rPr lang="zh-CN" altLang="en-US" sz="2800" b="1" dirty="0">
                <a:solidFill>
                  <a:srgbClr val="C00000"/>
                </a:solidFill>
              </a:rPr>
              <a:t>题名或关键词</a:t>
            </a:r>
            <a:r>
              <a:rPr lang="en-US" altLang="zh-CN" sz="2800" b="1" dirty="0">
                <a:solidFill>
                  <a:srgbClr val="C00000"/>
                </a:solidFill>
              </a:rPr>
              <a:t>=</a:t>
            </a:r>
            <a:r>
              <a:rPr lang="zh-CN" altLang="en-US" sz="2800" b="1" dirty="0">
                <a:solidFill>
                  <a:srgbClr val="C00000"/>
                </a:solidFill>
              </a:rPr>
              <a:t>蛋白尿</a:t>
            </a:r>
            <a:r>
              <a:rPr lang="en-US" altLang="zh-CN" sz="2800" b="1" dirty="0">
                <a:solidFill>
                  <a:srgbClr val="C00000"/>
                </a:solidFill>
              </a:rPr>
              <a:t>) NOT </a:t>
            </a:r>
            <a:r>
              <a:rPr lang="zh-CN" altLang="en-US" sz="2800" b="1" dirty="0">
                <a:solidFill>
                  <a:srgbClr val="C00000"/>
                </a:solidFill>
              </a:rPr>
              <a:t>刊名</a:t>
            </a:r>
            <a:r>
              <a:rPr lang="en-US" altLang="zh-CN" sz="2800" b="1" dirty="0">
                <a:solidFill>
                  <a:srgbClr val="C00000"/>
                </a:solidFill>
              </a:rPr>
              <a:t>=</a:t>
            </a:r>
            <a:r>
              <a:rPr lang="zh-CN" altLang="en-US" sz="2800" b="1" dirty="0">
                <a:solidFill>
                  <a:srgbClr val="C00000"/>
                </a:solidFill>
              </a:rPr>
              <a:t>中医杂志</a:t>
            </a:r>
            <a:endParaRPr lang="en-US" altLang="zh-CN" sz="2800" b="1" dirty="0">
              <a:solidFill>
                <a:srgbClr val="C00000"/>
              </a:solidFill>
            </a:endParaRPr>
          </a:p>
          <a:p>
            <a:r>
              <a:rPr lang="en-US" altLang="zh-CN" sz="2800" b="1" dirty="0">
                <a:solidFill>
                  <a:srgbClr val="C00000"/>
                </a:solidFill>
              </a:rPr>
              <a:t>AND  </a:t>
            </a:r>
            <a:r>
              <a:rPr lang="zh-CN" altLang="en-US" sz="2800" b="1" dirty="0">
                <a:solidFill>
                  <a:srgbClr val="C00000"/>
                </a:solidFill>
              </a:rPr>
              <a:t>期刊范围</a:t>
            </a:r>
            <a:r>
              <a:rPr lang="en-US" altLang="zh-CN" sz="2800" b="1" dirty="0">
                <a:solidFill>
                  <a:srgbClr val="C00000"/>
                </a:solidFill>
              </a:rPr>
              <a:t>=</a:t>
            </a:r>
            <a:r>
              <a:rPr lang="zh-CN" altLang="en-US" sz="2800" b="1" dirty="0">
                <a:solidFill>
                  <a:srgbClr val="C00000"/>
                </a:solidFill>
              </a:rPr>
              <a:t>核心期刊</a:t>
            </a:r>
            <a:endParaRPr lang="zh-CN" altLang="en-US" sz="2800" b="1" dirty="0">
              <a:solidFill>
                <a:srgbClr val="C00000"/>
              </a:solidFill>
            </a:endParaRPr>
          </a:p>
          <a:p>
            <a:endParaRPr lang="zh-CN" altLang="en-US" sz="28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5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70" decel="100000"/>
                                        <p:tgtEl>
                                          <p:spTgt spid="8"/>
                                        </p:tgtEl>
                                      </p:cBhvr>
                                    </p:animEffect>
                                    <p:animScale>
                                      <p:cBhvr>
                                        <p:cTn id="18" dur="770" decel="100000"/>
                                        <p:tgtEl>
                                          <p:spTgt spid="8"/>
                                        </p:tgtEl>
                                      </p:cBhvr>
                                      <p:from x="10000" y="10000"/>
                                      <p:to x="200000" y="450000"/>
                                    </p:animScale>
                                    <p:animScale>
                                      <p:cBhvr>
                                        <p:cTn id="19" dur="1230" accel="100000" fill="hold">
                                          <p:stCondLst>
                                            <p:cond delay="770"/>
                                          </p:stCondLst>
                                        </p:cTn>
                                        <p:tgtEl>
                                          <p:spTgt spid="8"/>
                                        </p:tgtEl>
                                      </p:cBhvr>
                                      <p:from x="200000" y="450000"/>
                                      <p:to x="100000" y="100000"/>
                                    </p:animScale>
                                    <p:set>
                                      <p:cBhvr>
                                        <p:cTn id="20" dur="770" fill="hold"/>
                                        <p:tgtEl>
                                          <p:spTgt spid="8"/>
                                        </p:tgtEl>
                                        <p:attrNameLst>
                                          <p:attrName>ppt_x</p:attrName>
                                        </p:attrNameLst>
                                      </p:cBhvr>
                                      <p:to>
                                        <p:strVal val="(0.5)"/>
                                      </p:to>
                                    </p:set>
                                    <p:anim from="(0.5)" to="(#ppt_x)" calcmode="lin" valueType="num">
                                      <p:cBhvr>
                                        <p:cTn id="21" dur="1230" accel="100000" fill="hold">
                                          <p:stCondLst>
                                            <p:cond delay="770"/>
                                          </p:stCondLst>
                                        </p:cTn>
                                        <p:tgtEl>
                                          <p:spTgt spid="8"/>
                                        </p:tgtEl>
                                        <p:attrNameLst>
                                          <p:attrName>ppt_x</p:attrName>
                                        </p:attrNameLst>
                                      </p:cBhvr>
                                    </p:anim>
                                    <p:set>
                                      <p:cBhvr>
                                        <p:cTn id="22" dur="770" fill="hold"/>
                                        <p:tgtEl>
                                          <p:spTgt spid="8"/>
                                        </p:tgtEl>
                                        <p:attrNameLst>
                                          <p:attrName>ppt_y</p:attrName>
                                        </p:attrNameLst>
                                      </p:cBhvr>
                                      <p:to>
                                        <p:strVal val="(#ppt_y+0.4)"/>
                                      </p:to>
                                    </p:set>
                                    <p:anim from="(#ppt_y+0.4)" to="(#ppt_y)" calcmode="lin" valueType="num">
                                      <p:cBhvr>
                                        <p:cTn id="23" dur="1230" accel="100000" fill="hold">
                                          <p:stCondLst>
                                            <p:cond delay="770"/>
                                          </p:stCondLst>
                                        </p:cTn>
                                        <p:tgtEl>
                                          <p:spTgt spid="8"/>
                                        </p:tgtEl>
                                        <p:attrNameLst>
                                          <p:attrName>ppt_y</p:attrName>
                                        </p:attrNameLst>
                                      </p:cBhvr>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linds(horizontal)">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770" decel="100000"/>
                                        <p:tgtEl>
                                          <p:spTgt spid="10"/>
                                        </p:tgtEl>
                                      </p:cBhvr>
                                    </p:animEffect>
                                    <p:animScale>
                                      <p:cBhvr>
                                        <p:cTn id="34" dur="770" decel="100000"/>
                                        <p:tgtEl>
                                          <p:spTgt spid="10"/>
                                        </p:tgtEl>
                                      </p:cBhvr>
                                      <p:from x="10000" y="10000"/>
                                      <p:to x="200000" y="450000"/>
                                    </p:animScale>
                                    <p:animScale>
                                      <p:cBhvr>
                                        <p:cTn id="35" dur="1230" accel="100000" fill="hold">
                                          <p:stCondLst>
                                            <p:cond delay="770"/>
                                          </p:stCondLst>
                                        </p:cTn>
                                        <p:tgtEl>
                                          <p:spTgt spid="10"/>
                                        </p:tgtEl>
                                      </p:cBhvr>
                                      <p:from x="200000" y="450000"/>
                                      <p:to x="100000" y="100000"/>
                                    </p:animScale>
                                    <p:set>
                                      <p:cBhvr>
                                        <p:cTn id="36" dur="770" fill="hold"/>
                                        <p:tgtEl>
                                          <p:spTgt spid="10"/>
                                        </p:tgtEl>
                                        <p:attrNameLst>
                                          <p:attrName>ppt_x</p:attrName>
                                        </p:attrNameLst>
                                      </p:cBhvr>
                                      <p:to>
                                        <p:strVal val="(0.5)"/>
                                      </p:to>
                                    </p:set>
                                    <p:anim from="(0.5)" to="(#ppt_x)" calcmode="lin" valueType="num">
                                      <p:cBhvr>
                                        <p:cTn id="37" dur="1230" accel="100000" fill="hold">
                                          <p:stCondLst>
                                            <p:cond delay="770"/>
                                          </p:stCondLst>
                                        </p:cTn>
                                        <p:tgtEl>
                                          <p:spTgt spid="10"/>
                                        </p:tgtEl>
                                        <p:attrNameLst>
                                          <p:attrName>ppt_x</p:attrName>
                                        </p:attrNameLst>
                                      </p:cBhvr>
                                    </p:anim>
                                    <p:set>
                                      <p:cBhvr>
                                        <p:cTn id="38" dur="770" fill="hold"/>
                                        <p:tgtEl>
                                          <p:spTgt spid="10"/>
                                        </p:tgtEl>
                                        <p:attrNameLst>
                                          <p:attrName>ppt_y</p:attrName>
                                        </p:attrNameLst>
                                      </p:cBhvr>
                                      <p:to>
                                        <p:strVal val="(#ppt_y+0.4)"/>
                                      </p:to>
                                    </p:set>
                                    <p:anim from="(#ppt_y+0.4)" to="(#ppt_y)" calcmode="lin" valueType="num">
                                      <p:cBhvr>
                                        <p:cTn id="39" dur="1230" accel="100000" fill="hold">
                                          <p:stCondLst>
                                            <p:cond delay="770"/>
                                          </p:stCondLst>
                                        </p:cTn>
                                        <p:tgtEl>
                                          <p:spTgt spid="10"/>
                                        </p:tgtEl>
                                        <p:attrNameLst>
                                          <p:attrName>ppt_y</p:attrName>
                                        </p:attrNameLst>
                                      </p:cBhvr>
                                    </p:anim>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blinds(horizontal)">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0" grpId="0"/>
      <p:bldP spid="11" grpId="0" bldLvl="0" animBg="1"/>
      <p:bldP spid="1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24000" y="0"/>
            <a:ext cx="9144000" cy="6858000"/>
          </a:xfrm>
          <a:prstGeom prst="rect">
            <a:avLst/>
          </a:prstGeom>
          <a:solidFill>
            <a:srgbClr val="F7FC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pic>
        <p:nvPicPr>
          <p:cNvPr id="15365" name="Picture 5"/>
          <p:cNvPicPr>
            <a:picLocks noChangeAspect="1" noChangeArrowheads="1"/>
          </p:cNvPicPr>
          <p:nvPr/>
        </p:nvPicPr>
        <p:blipFill>
          <a:blip r:embed="rId1" cstate="print"/>
          <a:srcRect/>
          <a:stretch>
            <a:fillRect/>
          </a:stretch>
        </p:blipFill>
        <p:spPr bwMode="auto">
          <a:xfrm>
            <a:off x="2293234" y="230718"/>
            <a:ext cx="6969299" cy="6429624"/>
          </a:xfrm>
          <a:prstGeom prst="rect">
            <a:avLst/>
          </a:prstGeom>
          <a:ln>
            <a:noFill/>
          </a:ln>
          <a:effectLst>
            <a:outerShdw blurRad="292100" dist="139700" dir="2700000" algn="tl" rotWithShape="0">
              <a:srgbClr val="333333">
                <a:alpha val="65000"/>
              </a:srgbClr>
            </a:outerShdw>
          </a:effectLst>
        </p:spPr>
      </p:pic>
      <p:pic>
        <p:nvPicPr>
          <p:cNvPr id="15366" name="Picture 6"/>
          <p:cNvPicPr>
            <a:picLocks noChangeAspect="1" noChangeArrowheads="1"/>
          </p:cNvPicPr>
          <p:nvPr/>
        </p:nvPicPr>
        <p:blipFill>
          <a:blip r:embed="rId2" cstate="print"/>
          <a:srcRect/>
          <a:stretch>
            <a:fillRect/>
          </a:stretch>
        </p:blipFill>
        <p:spPr bwMode="auto">
          <a:xfrm>
            <a:off x="1677058" y="3795711"/>
            <a:ext cx="8485863" cy="2892955"/>
          </a:xfrm>
          <a:prstGeom prst="rect">
            <a:avLst/>
          </a:prstGeom>
          <a:ln>
            <a:noFill/>
          </a:ln>
          <a:effectLst>
            <a:outerShdw blurRad="292100" dist="139700" dir="2700000" algn="tl" rotWithShape="0">
              <a:srgbClr val="333333">
                <a:alpha val="65000"/>
              </a:srgbClr>
            </a:outerShdw>
          </a:effectLst>
        </p:spPr>
      </p:pic>
      <p:sp>
        <p:nvSpPr>
          <p:cNvPr id="12" name="矩形 11"/>
          <p:cNvSpPr/>
          <p:nvPr/>
        </p:nvSpPr>
        <p:spPr>
          <a:xfrm>
            <a:off x="1838006" y="3829299"/>
            <a:ext cx="5121593" cy="272988"/>
          </a:xfrm>
          <a:prstGeom prst="rect">
            <a:avLst/>
          </a:prstGeom>
          <a:noFill/>
          <a:ln w="19050">
            <a:solidFill>
              <a:srgbClr val="FF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8514919" y="3825680"/>
            <a:ext cx="1531399" cy="272988"/>
          </a:xfrm>
          <a:prstGeom prst="rect">
            <a:avLst/>
          </a:prstGeom>
          <a:noFill/>
          <a:ln w="19050">
            <a:solidFill>
              <a:srgbClr val="FF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ppt_w</p:attrName>
                                        </p:attrNameLst>
                                      </p:cBhvr>
                                      <p:tavLst>
                                        <p:tav tm="0">
                                          <p:val>
                                            <p:fltVal val="0"/>
                                          </p:val>
                                        </p:tav>
                                        <p:tav tm="100000">
                                          <p:val>
                                            <p:strVal val="#ppt_w"/>
                                          </p:val>
                                        </p:tav>
                                      </p:tavLst>
                                    </p:anim>
                                    <p:anim calcmode="lin" valueType="num">
                                      <p:cBhvr>
                                        <p:cTn id="8" dur="500" fill="hold"/>
                                        <p:tgtEl>
                                          <p:spTgt spid="1536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down)">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8"/>
          <p:cNvSpPr>
            <a:spLocks noChangeArrowheads="1"/>
          </p:cNvSpPr>
          <p:nvPr>
            <p:custDataLst>
              <p:tags r:id="rId1"/>
            </p:custDataLst>
          </p:nvPr>
        </p:nvSpPr>
        <p:spPr bwMode="black">
          <a:xfrm>
            <a:off x="5982620" y="2328953"/>
            <a:ext cx="3182541" cy="521970"/>
          </a:xfrm>
          <a:prstGeom prst="rect">
            <a:avLst/>
          </a:prstGeom>
          <a:noFill/>
          <a:ln>
            <a:noFill/>
          </a:ln>
          <a:effectLst/>
        </p:spPr>
        <p:txBody>
          <a:bodyPr>
            <a:sp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一、概述</a:t>
            </a:r>
            <a:endParaRPr lang="zh-CN" altLang="en-US" sz="2800" b="1" dirty="0">
              <a:latin typeface="微软雅黑" panose="020B0503020204020204" charset="-122"/>
              <a:ea typeface="微软雅黑" panose="020B0503020204020204" charset="-122"/>
            </a:endParaRPr>
          </a:p>
        </p:txBody>
      </p:sp>
      <p:sp>
        <p:nvSpPr>
          <p:cNvPr id="22" name="Line 4"/>
          <p:cNvSpPr>
            <a:spLocks noChangeShapeType="1"/>
          </p:cNvSpPr>
          <p:nvPr>
            <p:custDataLst>
              <p:tags r:id="rId2"/>
            </p:custDataLst>
          </p:nvPr>
        </p:nvSpPr>
        <p:spPr bwMode="black">
          <a:xfrm flipV="1">
            <a:off x="5315585" y="3702685"/>
            <a:ext cx="3159125" cy="11430"/>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15" name="Group 94"/>
          <p:cNvGrpSpPr/>
          <p:nvPr>
            <p:custDataLst>
              <p:tags r:id="rId3"/>
            </p:custDataLst>
          </p:nvPr>
        </p:nvGrpSpPr>
        <p:grpSpPr bwMode="auto">
          <a:xfrm>
            <a:off x="4741332" y="3328036"/>
            <a:ext cx="575735" cy="484436"/>
            <a:chOff x="2543" y="1006"/>
            <a:chExt cx="416" cy="416"/>
          </a:xfrm>
        </p:grpSpPr>
        <p:sp>
          <p:nvSpPr>
            <p:cNvPr id="25" name="Oval 52"/>
            <p:cNvSpPr>
              <a:spLocks noChangeArrowheads="1"/>
            </p:cNvSpPr>
            <p:nvPr>
              <p:custDataLst>
                <p:tags r:id="rId4"/>
              </p:custDataLst>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17" name="Group 53"/>
            <p:cNvGrpSpPr/>
            <p:nvPr/>
          </p:nvGrpSpPr>
          <p:grpSpPr bwMode="auto">
            <a:xfrm rot="-2288454">
              <a:off x="2579" y="1033"/>
              <a:ext cx="348" cy="356"/>
              <a:chOff x="887" y="2040"/>
              <a:chExt cx="432" cy="422"/>
            </a:xfrm>
          </p:grpSpPr>
          <p:pic>
            <p:nvPicPr>
              <p:cNvPr id="28" name="Picture 54" descr="circuler_1"/>
              <p:cNvPicPr>
                <a:picLocks noChangeAspect="1" noChangeArrowheads="1"/>
              </p:cNvPicPr>
              <p:nvPr>
                <p:custDataLst>
                  <p:tags r:id="rId5"/>
                </p:custDataLst>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29" name="Oval 55"/>
              <p:cNvSpPr>
                <a:spLocks noChangeArrowheads="1"/>
              </p:cNvSpPr>
              <p:nvPr>
                <p:custDataLst>
                  <p:tags r:id="rId7"/>
                </p:custDataLst>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30" name="Picture 56" descr="Picture2"/>
              <p:cNvPicPr>
                <a:picLocks noChangeAspect="1" noChangeArrowheads="1"/>
              </p:cNvPicPr>
              <p:nvPr>
                <p:custDataLst>
                  <p:tags r:id="rId8"/>
                </p:custDataLst>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27" name="Picture 57"/>
            <p:cNvPicPr>
              <a:picLocks noChangeAspect="1" noChangeArrowheads="1"/>
            </p:cNvPicPr>
            <p:nvPr>
              <p:custDataLst>
                <p:tags r:id="rId10"/>
              </p:custDataLst>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5" name="Line 4"/>
          <p:cNvSpPr>
            <a:spLocks noChangeShapeType="1"/>
          </p:cNvSpPr>
          <p:nvPr>
            <p:custDataLst>
              <p:tags r:id="rId12"/>
            </p:custDataLst>
          </p:nvPr>
        </p:nvSpPr>
        <p:spPr bwMode="black">
          <a:xfrm>
            <a:off x="5870575" y="2912745"/>
            <a:ext cx="3087370" cy="15875"/>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24" name="Group 94"/>
          <p:cNvGrpSpPr/>
          <p:nvPr>
            <p:custDataLst>
              <p:tags r:id="rId13"/>
            </p:custDataLst>
          </p:nvPr>
        </p:nvGrpSpPr>
        <p:grpSpPr bwMode="auto">
          <a:xfrm>
            <a:off x="5300133" y="2540634"/>
            <a:ext cx="584200" cy="464228"/>
            <a:chOff x="2543" y="1006"/>
            <a:chExt cx="416" cy="416"/>
          </a:xfrm>
        </p:grpSpPr>
        <p:sp>
          <p:nvSpPr>
            <p:cNvPr id="37" name="Oval 52"/>
            <p:cNvSpPr>
              <a:spLocks noChangeArrowheads="1"/>
            </p:cNvSpPr>
            <p:nvPr>
              <p:custDataLst>
                <p:tags r:id="rId14"/>
              </p:custDataLst>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26" name="Group 53"/>
            <p:cNvGrpSpPr/>
            <p:nvPr/>
          </p:nvGrpSpPr>
          <p:grpSpPr bwMode="auto">
            <a:xfrm rot="-2288454">
              <a:off x="2579" y="1033"/>
              <a:ext cx="348" cy="356"/>
              <a:chOff x="887" y="2040"/>
              <a:chExt cx="432" cy="422"/>
            </a:xfrm>
          </p:grpSpPr>
          <p:pic>
            <p:nvPicPr>
              <p:cNvPr id="40" name="Picture 54" descr="circuler_1"/>
              <p:cNvPicPr>
                <a:picLocks noChangeAspect="1" noChangeArrowheads="1"/>
              </p:cNvPicPr>
              <p:nvPr>
                <p:custDataLst>
                  <p:tags r:id="rId15"/>
                </p:custDataLst>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41" name="Oval 55"/>
              <p:cNvSpPr>
                <a:spLocks noChangeArrowheads="1"/>
              </p:cNvSpPr>
              <p:nvPr>
                <p:custDataLst>
                  <p:tags r:id="rId16"/>
                </p:custDataLst>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42" name="Picture 56" descr="Picture2"/>
              <p:cNvPicPr>
                <a:picLocks noChangeAspect="1" noChangeArrowheads="1"/>
              </p:cNvPicPr>
              <p:nvPr>
                <p:custDataLst>
                  <p:tags r:id="rId17"/>
                </p:custDataLst>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39" name="Picture 57"/>
            <p:cNvPicPr>
              <a:picLocks noChangeAspect="1" noChangeArrowheads="1"/>
            </p:cNvPicPr>
            <p:nvPr>
              <p:custDataLst>
                <p:tags r:id="rId18"/>
              </p:custDataLst>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45" name="Line 4"/>
          <p:cNvSpPr>
            <a:spLocks noChangeShapeType="1"/>
          </p:cNvSpPr>
          <p:nvPr/>
        </p:nvSpPr>
        <p:spPr bwMode="black">
          <a:xfrm flipV="1">
            <a:off x="4741332" y="4556519"/>
            <a:ext cx="3494327" cy="20538"/>
          </a:xfrm>
          <a:prstGeom prst="line">
            <a:avLst/>
          </a:prstGeom>
          <a:noFill/>
          <a:ln w="28575" cap="rnd">
            <a:solidFill>
              <a:schemeClr val="tx1"/>
            </a:solidFill>
            <a:prstDash val="sysDot"/>
            <a:round/>
          </a:ln>
        </p:spPr>
        <p:txBody>
          <a:bodyPr/>
          <a:lstStyle/>
          <a:p>
            <a:endParaRPr lang="zh-CN" altLang="en-US" sz="1015">
              <a:latin typeface="微软雅黑" panose="020B0503020204020204" charset="-122"/>
              <a:ea typeface="微软雅黑" panose="020B0503020204020204" charset="-122"/>
            </a:endParaRPr>
          </a:p>
        </p:txBody>
      </p:sp>
      <p:grpSp>
        <p:nvGrpSpPr>
          <p:cNvPr id="47" name="Group 94"/>
          <p:cNvGrpSpPr/>
          <p:nvPr/>
        </p:nvGrpSpPr>
        <p:grpSpPr bwMode="auto">
          <a:xfrm>
            <a:off x="4166800" y="4190790"/>
            <a:ext cx="575735" cy="484436"/>
            <a:chOff x="2543" y="1006"/>
            <a:chExt cx="416" cy="416"/>
          </a:xfrm>
        </p:grpSpPr>
        <p:sp>
          <p:nvSpPr>
            <p:cNvPr id="48"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ln>
            <a:effectLst>
              <a:outerShdw dist="35921" dir="2700000" algn="ctr" rotWithShape="0">
                <a:schemeClr val="bg2">
                  <a:alpha val="50000"/>
                </a:schemeClr>
              </a:outerShdw>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grpSp>
          <p:nvGrpSpPr>
            <p:cNvPr id="49" name="Group 53"/>
            <p:cNvGrpSpPr/>
            <p:nvPr/>
          </p:nvGrpSpPr>
          <p:grpSpPr bwMode="auto">
            <a:xfrm rot="-2288454">
              <a:off x="2579" y="1033"/>
              <a:ext cx="348" cy="356"/>
              <a:chOff x="887" y="2040"/>
              <a:chExt cx="432" cy="422"/>
            </a:xfrm>
          </p:grpSpPr>
          <p:pic>
            <p:nvPicPr>
              <p:cNvPr id="51" name="Picture 54" descr="circuler_1"/>
              <p:cNvPicPr>
                <a:picLocks noChangeAspect="1" noChangeArrowheads="1"/>
              </p:cNvPicPr>
              <p:nvPr/>
            </p:nvPicPr>
            <p:blipFill>
              <a:blip r:embed="rId6" cstate="print"/>
              <a:srcRect/>
              <a:stretch>
                <a:fillRect/>
              </a:stretch>
            </p:blipFill>
            <p:spPr bwMode="gray">
              <a:xfrm>
                <a:off x="887" y="2040"/>
                <a:ext cx="430" cy="420"/>
              </a:xfrm>
              <a:prstGeom prst="rect">
                <a:avLst/>
              </a:prstGeom>
              <a:noFill/>
              <a:ln w="9525">
                <a:noFill/>
                <a:miter lim="800000"/>
                <a:headEnd/>
                <a:tailEnd/>
              </a:ln>
            </p:spPr>
          </p:pic>
          <p:sp>
            <p:nvSpPr>
              <p:cNvPr id="52" name="Oval 55"/>
              <p:cNvSpPr>
                <a:spLocks noChangeArrowheads="1"/>
              </p:cNvSpPr>
              <p:nvPr/>
            </p:nvSpPr>
            <p:spPr bwMode="gray">
              <a:xfrm>
                <a:off x="887" y="2040"/>
                <a:ext cx="432"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p:spPr>
            <p:txBody>
              <a:bodyPr wrap="none" anchor="ctr"/>
              <a:lstStyle/>
              <a:p>
                <a:pPr>
                  <a:defRPr/>
                </a:pPr>
                <a:endParaRPr lang="zh-CN" altLang="en-US" sz="1015">
                  <a:latin typeface="微软雅黑" panose="020B0503020204020204" charset="-122"/>
                  <a:ea typeface="微软雅黑" panose="020B0503020204020204" charset="-122"/>
                </a:endParaRPr>
              </a:p>
            </p:txBody>
          </p:sp>
          <p:pic>
            <p:nvPicPr>
              <p:cNvPr id="53" name="Picture 56" descr="Picture2"/>
              <p:cNvPicPr>
                <a:picLocks noChangeAspect="1" noChangeArrowheads="1"/>
              </p:cNvPicPr>
              <p:nvPr/>
            </p:nvPicPr>
            <p:blipFill>
              <a:blip r:embed="rId9" cstate="print"/>
              <a:srcRect/>
              <a:stretch>
                <a:fillRect/>
              </a:stretch>
            </p:blipFill>
            <p:spPr bwMode="gray">
              <a:xfrm>
                <a:off x="930" y="2044"/>
                <a:ext cx="345" cy="149"/>
              </a:xfrm>
              <a:prstGeom prst="rect">
                <a:avLst/>
              </a:prstGeom>
              <a:noFill/>
              <a:ln w="9525">
                <a:noFill/>
                <a:miter lim="800000"/>
                <a:headEnd/>
                <a:tailEnd/>
              </a:ln>
            </p:spPr>
          </p:pic>
        </p:grpSp>
        <p:pic>
          <p:nvPicPr>
            <p:cNvPr id="50" name="Picture 57"/>
            <p:cNvPicPr>
              <a:picLocks noChangeAspect="1" noChangeArrowheads="1"/>
            </p:cNvPicPr>
            <p:nvPr/>
          </p:nvPicPr>
          <p:blipFill>
            <a:blip r:embed="rId11" cstate="print"/>
            <a:srcRect l="12015" t="9302" r="12404" b="12598"/>
            <a:stretch>
              <a:fillRect/>
            </a:stretch>
          </p:blipFill>
          <p:spPr bwMode="gray">
            <a:xfrm>
              <a:off x="2570" y="1020"/>
              <a:ext cx="359" cy="370"/>
            </a:xfrm>
            <a:prstGeom prst="rect">
              <a:avLst/>
            </a:prstGeom>
            <a:noFill/>
            <a:ln w="9525">
              <a:noFill/>
              <a:miter lim="800000"/>
              <a:headEnd/>
              <a:tailEnd/>
            </a:ln>
          </p:spPr>
        </p:pic>
      </p:grpSp>
      <p:sp>
        <p:nvSpPr>
          <p:cNvPr id="32" name="文本框 31"/>
          <p:cNvSpPr txBox="1"/>
          <p:nvPr/>
        </p:nvSpPr>
        <p:spPr>
          <a:xfrm>
            <a:off x="4859655" y="3991610"/>
            <a:ext cx="4572000" cy="521970"/>
          </a:xfrm>
          <a:prstGeom prst="rect">
            <a:avLst/>
          </a:prstGeom>
          <a:noFill/>
        </p:spPr>
        <p:txBody>
          <a:bodyPr wrap="square" rtlCol="0" anchor="t">
            <a:spAutoFit/>
          </a:bodyPr>
          <a:lstStyle/>
          <a:p>
            <a:pPr eaLnBrk="0" hangingPunct="0">
              <a:defRPr/>
            </a:pPr>
            <a:r>
              <a:rPr lang="zh-CN" altLang="en-US" sz="2800"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 </a:t>
            </a: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三、检查结果的处理</a:t>
            </a:r>
            <a:endPar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
        <p:nvSpPr>
          <p:cNvPr id="33" name="Rectangle 8"/>
          <p:cNvSpPr>
            <a:spLocks noChangeArrowheads="1"/>
          </p:cNvSpPr>
          <p:nvPr>
            <p:custDataLst>
              <p:tags r:id="rId19"/>
            </p:custDataLst>
          </p:nvPr>
        </p:nvSpPr>
        <p:spPr bwMode="black">
          <a:xfrm>
            <a:off x="5414010" y="3144520"/>
            <a:ext cx="3264535" cy="548005"/>
          </a:xfrm>
          <a:prstGeom prst="rect">
            <a:avLst/>
          </a:prstGeom>
          <a:noFill/>
          <a:ln>
            <a:noFill/>
          </a:ln>
          <a:effectLst/>
        </p:spPr>
        <p:txBody>
          <a:bodyPr wrap="square">
            <a:noAutofit/>
          </a:bodyPr>
          <a:lstStyle/>
          <a:p>
            <a:pPr eaLnBrk="0" hangingPunct="0">
              <a:defRPr/>
            </a:pPr>
            <a:r>
              <a:rPr lang="zh-CN" altLang="en-US" sz="2800" b="1" dirty="0">
                <a:effectLst>
                  <a:outerShdw blurRad="38100" dist="38100" dir="2700000" algn="tl">
                    <a:srgbClr val="000000">
                      <a:alpha val="43137"/>
                    </a:srgbClr>
                  </a:outerShdw>
                </a:effectLst>
                <a:latin typeface="微软雅黑" panose="020B0503020204020204" charset="-122"/>
                <a:ea typeface="微软雅黑" panose="020B0503020204020204" charset="-122"/>
              </a:rPr>
              <a:t>二、检索功能</a:t>
            </a:r>
            <a:endParaRPr lang="en-US" altLang="zh-CN" sz="2800" b="1" dirty="0">
              <a:latin typeface="微软雅黑" panose="020B0503020204020204" charset="-122"/>
              <a:ea typeface="微软雅黑" panose="020B0503020204020204" charset="-122"/>
            </a:endParaRPr>
          </a:p>
        </p:txBody>
      </p:sp>
      <p:sp>
        <p:nvSpPr>
          <p:cNvPr id="4" name="标题 1"/>
          <p:cNvSpPr txBox="1"/>
          <p:nvPr/>
        </p:nvSpPr>
        <p:spPr>
          <a:xfrm>
            <a:off x="3993043" y="1114107"/>
            <a:ext cx="5804207" cy="826135"/>
          </a:xfrm>
          <a:prstGeom prst="rect">
            <a:avLst/>
          </a:prstGeom>
        </p:spPr>
        <p:txBody>
          <a:bodyPr vert="horz" lIns="68580" tIns="34290" rIns="68580" bIns="34290" rtlCol="0" anchor="b">
            <a:normAutofit fontScale="975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defTabSz="685800">
              <a:lnSpc>
                <a:spcPct val="90000"/>
              </a:lnSpc>
              <a:spcBef>
                <a:spcPct val="0"/>
              </a:spcBef>
              <a:defRPr/>
            </a:pP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rPr>
              <a:t>第三节 </a:t>
            </a:r>
            <a:r>
              <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sym typeface="+mn-ea"/>
              </a:rPr>
              <a:t>万方数据知识服务平台</a:t>
            </a:r>
            <a:endParaRPr lang="zh-CN" altLang="en-US" sz="3200" b="1" cap="all" dirty="0">
              <a:ln w="0"/>
              <a:effectLst>
                <a:reflection blurRad="12700" stA="50000" endPos="50000" dist="5000" dir="5400000" sy="-100000" rotWithShape="0"/>
              </a:effectLst>
              <a:latin typeface="黑体" panose="02010609060101010101" pitchFamily="49" charset="-122"/>
              <a:ea typeface="黑体" panose="02010609060101010101" pitchFamily="49" charset="-122"/>
              <a:cs typeface="+mj-cs"/>
            </a:endParaRPr>
          </a:p>
        </p:txBody>
      </p:sp>
      <p:pic>
        <p:nvPicPr>
          <p:cNvPr id="2" name="图片 1"/>
          <p:cNvPicPr>
            <a:picLocks noChangeAspect="1"/>
          </p:cNvPicPr>
          <p:nvPr/>
        </p:nvPicPr>
        <p:blipFill>
          <a:blip r:embed="rId20"/>
          <a:stretch>
            <a:fillRect/>
          </a:stretch>
        </p:blipFill>
        <p:spPr>
          <a:xfrm>
            <a:off x="255861" y="96323"/>
            <a:ext cx="2337435" cy="954405"/>
          </a:xfrm>
          <a:prstGeom prst="rect">
            <a:avLst/>
          </a:prstGeom>
        </p:spPr>
      </p:pic>
    </p:spTree>
  </p:cSld>
  <p:clrMapOvr>
    <a:masterClrMapping/>
  </p:clrMapOvr>
  <p:transition spd="med">
    <p:pull/>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56729" y="989821"/>
            <a:ext cx="1808480" cy="583565"/>
          </a:xfrm>
          <a:prstGeom prst="rect">
            <a:avLst/>
          </a:prstGeom>
          <a:solidFill>
            <a:schemeClr val="bg1"/>
          </a:solidFill>
          <a:ln>
            <a:solidFill>
              <a:schemeClr val="bg1">
                <a:lumMod val="95000"/>
              </a:schemeClr>
            </a:solidFill>
          </a:ln>
        </p:spPr>
        <p:txBody>
          <a:bodyPr wrap="none">
            <a:spAutoFit/>
          </a:bodyPr>
          <a:lstStyle/>
          <a:p>
            <a:r>
              <a:rPr lang="zh-CN" altLang="en-US" sz="3200" b="1" dirty="0">
                <a:latin typeface="微软雅黑" panose="020B0503020204020204" charset="-122"/>
                <a:ea typeface="微软雅黑" panose="020B0503020204020204" charset="-122"/>
              </a:rPr>
              <a:t>一、概述</a:t>
            </a:r>
            <a:endParaRPr lang="zh-CN" altLang="en-US" sz="3200" b="1" dirty="0">
              <a:latin typeface="微软雅黑" panose="020B0503020204020204" charset="-122"/>
              <a:ea typeface="微软雅黑" panose="020B0503020204020204" charset="-122"/>
            </a:endParaRPr>
          </a:p>
        </p:txBody>
      </p:sp>
      <p:sp>
        <p:nvSpPr>
          <p:cNvPr id="3" name="内容占位符 2"/>
          <p:cNvSpPr>
            <a:spLocks noGrp="1"/>
          </p:cNvSpPr>
          <p:nvPr>
            <p:ph idx="1"/>
          </p:nvPr>
        </p:nvSpPr>
        <p:spPr>
          <a:xfrm>
            <a:off x="1820545" y="1503680"/>
            <a:ext cx="8057515" cy="3850640"/>
          </a:xfrm>
        </p:spPr>
        <p:txBody>
          <a:bodyPr>
            <a:noAutofit/>
          </a:bodyPr>
          <a:lstStyle/>
          <a:p>
            <a:pPr>
              <a:lnSpc>
                <a:spcPct val="200000"/>
              </a:lnSpc>
            </a:pPr>
            <a:r>
              <a:rPr lang="zh-CN" altLang="en-US" sz="2400" dirty="0">
                <a:latin typeface="楷体" panose="02010609060101010101" pitchFamily="49" charset="-122"/>
                <a:ea typeface="楷体" panose="02010609060101010101" pitchFamily="49" charset="-122"/>
              </a:rPr>
              <a:t>     万方数据知识服务平台中国学术期刊数据库收录自 </a:t>
            </a:r>
            <a:r>
              <a:rPr lang="en-US" altLang="zh-CN" sz="2400" dirty="0">
                <a:latin typeface="楷体" panose="02010609060101010101" pitchFamily="49" charset="-122"/>
                <a:ea typeface="楷体" panose="02010609060101010101" pitchFamily="49" charset="-122"/>
              </a:rPr>
              <a:t>1998 </a:t>
            </a:r>
            <a:r>
              <a:rPr lang="zh-CN" altLang="en-US" sz="2400" dirty="0">
                <a:latin typeface="楷体" panose="02010609060101010101" pitchFamily="49" charset="-122"/>
                <a:ea typeface="楷体" panose="02010609060101010101" pitchFamily="49" charset="-122"/>
              </a:rPr>
              <a:t>年以来国内出版的学术期刊 </a:t>
            </a:r>
            <a:r>
              <a:rPr lang="en-US" altLang="zh-CN" sz="2400" dirty="0">
                <a:latin typeface="楷体" panose="02010609060101010101" pitchFamily="49" charset="-122"/>
                <a:ea typeface="楷体" panose="02010609060101010101" pitchFamily="49" charset="-122"/>
              </a:rPr>
              <a:t>8300</a:t>
            </a:r>
            <a:r>
              <a:rPr lang="zh-CN" altLang="en-US" sz="2400" dirty="0">
                <a:latin typeface="楷体" panose="02010609060101010101" pitchFamily="49" charset="-122"/>
                <a:ea typeface="楷体" panose="02010609060101010101" pitchFamily="49" charset="-122"/>
              </a:rPr>
              <a:t>余种，中国学位论文数据库收录了</a:t>
            </a:r>
            <a:r>
              <a:rPr lang="en-US" altLang="zh-CN" sz="2400" dirty="0">
                <a:latin typeface="楷体" panose="02010609060101010101" pitchFamily="49" charset="-122"/>
                <a:ea typeface="楷体" panose="02010609060101010101" pitchFamily="49" charset="-122"/>
              </a:rPr>
              <a:t>1980</a:t>
            </a:r>
            <a:r>
              <a:rPr lang="zh-CN" altLang="en-US" sz="2400" dirty="0">
                <a:latin typeface="楷体" panose="02010609060101010101" pitchFamily="49" charset="-122"/>
                <a:ea typeface="楷体" panose="02010609060101010101" pitchFamily="49" charset="-122"/>
              </a:rPr>
              <a:t>年以来的学位论文，论文总量共计</a:t>
            </a:r>
            <a:r>
              <a:rPr lang="en-US" altLang="zh-CN" sz="2400" dirty="0">
                <a:latin typeface="楷体" panose="02010609060101010101" pitchFamily="49" charset="-122"/>
                <a:ea typeface="楷体" panose="02010609060101010101" pitchFamily="49" charset="-122"/>
              </a:rPr>
              <a:t>430</a:t>
            </a:r>
            <a:r>
              <a:rPr lang="zh-CN" altLang="en-US" sz="2400" dirty="0">
                <a:latin typeface="楷体" panose="02010609060101010101" pitchFamily="49" charset="-122"/>
                <a:ea typeface="楷体" panose="02010609060101010101" pitchFamily="49" charset="-122"/>
              </a:rPr>
              <a:t>万余篇。</a:t>
            </a:r>
            <a:br>
              <a:rPr lang="zh-CN" altLang="en-US" sz="2800" dirty="0">
                <a:latin typeface="楷体" panose="02010609060101010101" pitchFamily="49" charset="-122"/>
                <a:ea typeface="楷体" panose="02010609060101010101" pitchFamily="49" charset="-122"/>
              </a:rPr>
            </a:br>
            <a:endParaRPr lang="zh-CN" altLang="en-US" sz="2800" dirty="0">
              <a:latin typeface="楷体" panose="02010609060101010101" pitchFamily="49" charset="-122"/>
              <a:ea typeface="楷体" panose="02010609060101010101" pitchFamily="49"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36634" y="1703672"/>
            <a:ext cx="12192000" cy="4039233"/>
          </a:xfrm>
          <a:prstGeom prst="rect">
            <a:avLst/>
          </a:prstGeom>
        </p:spPr>
      </p:pic>
      <p:sp>
        <p:nvSpPr>
          <p:cNvPr id="4" name="矩形 3"/>
          <p:cNvSpPr/>
          <p:nvPr/>
        </p:nvSpPr>
        <p:spPr>
          <a:xfrm>
            <a:off x="3091007" y="394602"/>
            <a:ext cx="2621280" cy="953135"/>
          </a:xfrm>
          <a:prstGeom prst="rect">
            <a:avLst/>
          </a:prstGeom>
          <a:solidFill>
            <a:schemeClr val="bg1"/>
          </a:solidFill>
          <a:ln>
            <a:solidFill>
              <a:schemeClr val="accent2">
                <a:lumMod val="20000"/>
                <a:lumOff val="80000"/>
              </a:schemeClr>
            </a:solidFill>
          </a:ln>
        </p:spPr>
        <p:txBody>
          <a:bodyPr wrap="none">
            <a:spAutoFit/>
          </a:bodyPr>
          <a:lstStyle/>
          <a:p>
            <a:r>
              <a:rPr lang="zh-CN" altLang="en-US" sz="3200" b="1" dirty="0">
                <a:latin typeface="微软雅黑" panose="020B0503020204020204" charset="-122"/>
                <a:ea typeface="微软雅黑" panose="020B0503020204020204" charset="-122"/>
              </a:rPr>
              <a:t>二、检索功能</a:t>
            </a:r>
            <a:endParaRPr lang="zh-CN" altLang="en-US" sz="3200" b="1" dirty="0">
              <a:latin typeface="微软雅黑" panose="020B0503020204020204" charset="-122"/>
              <a:ea typeface="微软雅黑" panose="020B0503020204020204" charset="-122"/>
            </a:endParaRPr>
          </a:p>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（一）基本检索</a:t>
            </a:r>
            <a:endParaRPr lang="zh-CN" altLang="en-US" sz="3200" dirty="0"/>
          </a:p>
        </p:txBody>
      </p:sp>
      <p:sp>
        <p:nvSpPr>
          <p:cNvPr id="5" name="矩形 4"/>
          <p:cNvSpPr/>
          <p:nvPr/>
        </p:nvSpPr>
        <p:spPr>
          <a:xfrm>
            <a:off x="842645" y="4213225"/>
            <a:ext cx="99568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文献类型</a:t>
            </a:r>
            <a:endParaRPr lang="zh-CN" altLang="en-US" sz="1600" b="1" dirty="0">
              <a:latin typeface="微软雅黑" panose="020B0503020204020204" charset="-122"/>
              <a:ea typeface="微软雅黑" panose="020B0503020204020204" charset="-122"/>
            </a:endParaRPr>
          </a:p>
        </p:txBody>
      </p:sp>
      <p:sp>
        <p:nvSpPr>
          <p:cNvPr id="8" name="矩形 7"/>
          <p:cNvSpPr/>
          <p:nvPr/>
        </p:nvSpPr>
        <p:spPr>
          <a:xfrm>
            <a:off x="8139170" y="3876282"/>
            <a:ext cx="589280" cy="337185"/>
          </a:xfrm>
          <a:prstGeom prst="rect">
            <a:avLst/>
          </a:prstGeom>
          <a:solidFill>
            <a:srgbClr val="FFFF00"/>
          </a:solidFill>
          <a:ln>
            <a:solidFill>
              <a:srgbClr val="FF0000"/>
            </a:solidFill>
          </a:ln>
        </p:spPr>
        <p:txBody>
          <a:bodyPr wrap="none">
            <a:spAutoFit/>
          </a:bodyPr>
          <a:lstStyle/>
          <a:p>
            <a:r>
              <a:rPr lang="zh-CN" altLang="en-US" sz="1600" b="1" dirty="0">
                <a:latin typeface="微软雅黑" panose="020B0503020204020204" charset="-122"/>
                <a:ea typeface="微软雅黑" panose="020B0503020204020204" charset="-122"/>
              </a:rPr>
              <a:t>范围</a:t>
            </a:r>
            <a:endParaRPr lang="zh-CN" altLang="en-US" sz="1600" b="1" dirty="0">
              <a:latin typeface="微软雅黑" panose="020B0503020204020204" charset="-122"/>
              <a:ea typeface="微软雅黑" panose="020B0503020204020204" charset="-122"/>
            </a:endParaRPr>
          </a:p>
        </p:txBody>
      </p:sp>
      <p:cxnSp>
        <p:nvCxnSpPr>
          <p:cNvPr id="9" name="直接箭头连接符 8"/>
          <p:cNvCxnSpPr>
            <a:stCxn id="5" idx="3"/>
          </p:cNvCxnSpPr>
          <p:nvPr/>
        </p:nvCxnSpPr>
        <p:spPr>
          <a:xfrm>
            <a:off x="1838325" y="4381818"/>
            <a:ext cx="337316" cy="74568"/>
          </a:xfrm>
          <a:prstGeom prst="straightConnector1">
            <a:avLst/>
          </a:prstGeom>
          <a:ln w="25400">
            <a:solidFill>
              <a:srgbClr val="FF0000"/>
            </a:solidFill>
            <a:tailEnd type="arrow"/>
          </a:ln>
        </p:spPr>
        <p:style>
          <a:lnRef idx="2">
            <a:schemeClr val="accent1"/>
          </a:lnRef>
          <a:fillRef idx="0">
            <a:srgbClr val="FFFFFF"/>
          </a:fillRef>
          <a:effectRef idx="0">
            <a:srgbClr val="FFFFFF"/>
          </a:effectRef>
          <a:fontRef idx="minor">
            <a:schemeClr val="tx1"/>
          </a:fontRef>
        </p:style>
      </p:cxnSp>
      <p:cxnSp>
        <p:nvCxnSpPr>
          <p:cNvPr id="10" name="直接箭头连接符 9"/>
          <p:cNvCxnSpPr>
            <a:stCxn id="8" idx="2"/>
          </p:cNvCxnSpPr>
          <p:nvPr/>
        </p:nvCxnSpPr>
        <p:spPr>
          <a:xfrm flipH="1">
            <a:off x="7609490" y="4213467"/>
            <a:ext cx="824320" cy="852519"/>
          </a:xfrm>
          <a:prstGeom prst="straightConnector1">
            <a:avLst/>
          </a:prstGeom>
          <a:ln w="25400">
            <a:solidFill>
              <a:srgbClr val="FF0000"/>
            </a:solidFill>
            <a:tailEnd type="arrow"/>
          </a:ln>
        </p:spPr>
        <p:style>
          <a:lnRef idx="2">
            <a:schemeClr val="accent1"/>
          </a:lnRef>
          <a:fillRef idx="0">
            <a:srgbClr val="FFFFFF"/>
          </a:fillRef>
          <a:effectRef idx="0">
            <a:srgbClr val="FFFFFF"/>
          </a:effectRef>
          <a:fontRef idx="minor">
            <a:schemeClr val="tx1"/>
          </a:fontRef>
        </p:style>
      </p:cxnSp>
      <p:sp>
        <p:nvSpPr>
          <p:cNvPr id="16" name="矩形 15"/>
          <p:cNvSpPr/>
          <p:nvPr/>
        </p:nvSpPr>
        <p:spPr>
          <a:xfrm>
            <a:off x="753307" y="3476384"/>
            <a:ext cx="1415772" cy="496290"/>
          </a:xfrm>
          <a:prstGeom prst="rect">
            <a:avLst/>
          </a:prstGeom>
          <a:solidFill>
            <a:srgbClr val="FFFF00"/>
          </a:solidFill>
          <a:ln>
            <a:solidFill>
              <a:srgbClr val="FF0000"/>
            </a:solidFill>
          </a:ln>
        </p:spPr>
        <p:txBody>
          <a:bodyPr wrap="none">
            <a:spAutoFit/>
          </a:bodyPr>
          <a:lstStyle/>
          <a:p>
            <a:pPr>
              <a:lnSpc>
                <a:spcPct val="200000"/>
              </a:lnSpc>
            </a:pPr>
            <a:r>
              <a:rPr lang="zh-CN" altLang="en-US" sz="1600" b="1" dirty="0">
                <a:latin typeface="黑体" panose="02010609060101010101" pitchFamily="49" charset="-122"/>
                <a:ea typeface="黑体" panose="02010609060101010101" pitchFamily="49" charset="-122"/>
              </a:rPr>
              <a:t>五种限定字段</a:t>
            </a:r>
            <a:endParaRPr lang="zh-CN" altLang="en-US" sz="1600" b="1" dirty="0">
              <a:latin typeface="黑体" panose="02010609060101010101" pitchFamily="49" charset="-122"/>
              <a:ea typeface="黑体" panose="02010609060101010101" pitchFamily="49" charset="-122"/>
            </a:endParaRPr>
          </a:p>
        </p:txBody>
      </p:sp>
      <p:cxnSp>
        <p:nvCxnSpPr>
          <p:cNvPr id="17" name="直接箭头连接符 16"/>
          <p:cNvCxnSpPr/>
          <p:nvPr/>
        </p:nvCxnSpPr>
        <p:spPr>
          <a:xfrm>
            <a:off x="2211120" y="3952026"/>
            <a:ext cx="879887" cy="261199"/>
          </a:xfrm>
          <a:prstGeom prst="straightConnector1">
            <a:avLst/>
          </a:prstGeom>
          <a:ln w="25400">
            <a:solidFill>
              <a:srgbClr val="FF0000"/>
            </a:solidFill>
            <a:tailEnd type="arrow"/>
          </a:ln>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005165" y="1214774"/>
            <a:ext cx="2181670" cy="69300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38" dirty="0">
                <a:ln w="11430"/>
                <a:solidFill>
                  <a:srgbClr val="FF0000"/>
                </a:solidFill>
                <a:latin typeface="微软雅黑" panose="020B0503020204020204" charset="-122"/>
                <a:ea typeface="微软雅黑" panose="020B0503020204020204" charset="-122"/>
              </a:rPr>
              <a:t>检索案例</a:t>
            </a:r>
            <a:endParaRPr lang="zh-CN" altLang="en-US" sz="3600"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03509" y="2531534"/>
            <a:ext cx="8075024" cy="157480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a:lnSpc>
                <a:spcPct val="170000"/>
              </a:lnSpc>
              <a:spcBef>
                <a:spcPts val="750"/>
              </a:spcBef>
              <a:defRPr/>
            </a:pPr>
            <a:r>
              <a:rPr lang="zh-CN" altLang="en-US" sz="2400" b="1" dirty="0">
                <a:latin typeface="微软雅黑" panose="020B0503020204020204" charset="-122"/>
                <a:ea typeface="微软雅黑" panose="020B0503020204020204" charset="-122"/>
              </a:rPr>
              <a:t>       利用万方数据知识服务平台基本检索方式查找</a:t>
            </a:r>
            <a:r>
              <a:rPr lang="en-US" altLang="zh-CN" sz="2400" b="1" dirty="0">
                <a:latin typeface="微软雅黑" panose="020B0503020204020204" charset="-122"/>
                <a:ea typeface="微软雅黑" panose="020B0503020204020204" charset="-122"/>
              </a:rPr>
              <a:t>2023</a:t>
            </a:r>
            <a:r>
              <a:rPr lang="zh-CN" altLang="en-US" sz="2400" b="1" dirty="0">
                <a:latin typeface="微软雅黑" panose="020B0503020204020204" charset="-122"/>
                <a:ea typeface="微软雅黑" panose="020B0503020204020204" charset="-122"/>
              </a:rPr>
              <a:t>年至今利用阿司匹林治疗脑梗死方面的文献。</a:t>
            </a:r>
            <a:r>
              <a:rPr lang="en-US" altLang="zh-CN" sz="2400" b="1" dirty="0">
                <a:latin typeface="微软雅黑" panose="020B0503020204020204" charset="-122"/>
                <a:ea typeface="微软雅黑" panose="020B0503020204020204" charset="-122"/>
              </a:rPr>
              <a:t>      </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480787" y="5055092"/>
            <a:ext cx="2047042" cy="282607"/>
          </a:xfrm>
          <a:prstGeom prst="rect">
            <a:avLst/>
          </a:prstGeom>
          <a:noFill/>
          <a:ln w="19050">
            <a:solidFill>
              <a:srgbClr val="FF0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pic>
        <p:nvPicPr>
          <p:cNvPr id="3" name="图片 2"/>
          <p:cNvPicPr>
            <a:picLocks noChangeAspect="1"/>
          </p:cNvPicPr>
          <p:nvPr/>
        </p:nvPicPr>
        <p:blipFill>
          <a:blip r:embed="rId1"/>
          <a:stretch>
            <a:fillRect/>
          </a:stretch>
        </p:blipFill>
        <p:spPr>
          <a:xfrm>
            <a:off x="2459355" y="1167130"/>
            <a:ext cx="6448425" cy="5140960"/>
          </a:xfrm>
          <a:prstGeom prst="rect">
            <a:avLst/>
          </a:prstGeom>
        </p:spPr>
      </p:pic>
      <p:sp>
        <p:nvSpPr>
          <p:cNvPr id="9" name="椭圆 8"/>
          <p:cNvSpPr/>
          <p:nvPr/>
        </p:nvSpPr>
        <p:spPr>
          <a:xfrm>
            <a:off x="4669790" y="1226185"/>
            <a:ext cx="2162810" cy="591185"/>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0" name="椭圆 9"/>
          <p:cNvSpPr/>
          <p:nvPr/>
        </p:nvSpPr>
        <p:spPr>
          <a:xfrm>
            <a:off x="2727960" y="5886450"/>
            <a:ext cx="1473835" cy="50292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118398" y="376847"/>
            <a:ext cx="2347595" cy="460375"/>
          </a:xfrm>
          <a:prstGeom prst="rect">
            <a:avLst/>
          </a:prstGeom>
          <a:solidFill>
            <a:schemeClr val="bg1"/>
          </a:solidFill>
          <a:ln>
            <a:solidFill>
              <a:schemeClr val="accent2">
                <a:lumMod val="20000"/>
                <a:lumOff val="80000"/>
              </a:schemeClr>
            </a:solidFill>
          </a:ln>
        </p:spPr>
        <p:txBody>
          <a:bodyPr wrap="non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（二）高级检索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1"/>
          <a:stretch>
            <a:fillRect/>
          </a:stretch>
        </p:blipFill>
        <p:spPr>
          <a:xfrm>
            <a:off x="1617216" y="2257352"/>
            <a:ext cx="7482711" cy="3759969"/>
          </a:xfrm>
          <a:prstGeom prst="rect">
            <a:avLst/>
          </a:prstGeom>
          <a:ln>
            <a:solidFill>
              <a:srgbClr val="00B0F0"/>
            </a:solidFill>
          </a:ln>
        </p:spPr>
      </p:pic>
      <p:grpSp>
        <p:nvGrpSpPr>
          <p:cNvPr id="6" name="组合 5"/>
          <p:cNvGrpSpPr/>
          <p:nvPr/>
        </p:nvGrpSpPr>
        <p:grpSpPr>
          <a:xfrm>
            <a:off x="8286565" y="2521257"/>
            <a:ext cx="2288219" cy="815081"/>
            <a:chOff x="7395099" y="1905832"/>
            <a:chExt cx="3600265" cy="1245741"/>
          </a:xfrm>
        </p:grpSpPr>
        <p:grpSp>
          <p:nvGrpSpPr>
            <p:cNvPr id="7" name="组合 95"/>
            <p:cNvGrpSpPr/>
            <p:nvPr/>
          </p:nvGrpSpPr>
          <p:grpSpPr>
            <a:xfrm>
              <a:off x="7395099" y="2491173"/>
              <a:ext cx="1531398" cy="660400"/>
              <a:chOff x="6241002" y="2082800"/>
              <a:chExt cx="1531398" cy="660400"/>
            </a:xfrm>
          </p:grpSpPr>
          <p:sp>
            <p:nvSpPr>
              <p:cNvPr id="9" name="椭圆 8"/>
              <p:cNvSpPr/>
              <p:nvPr/>
            </p:nvSpPr>
            <p:spPr>
              <a:xfrm>
                <a:off x="6241002" y="2352582"/>
                <a:ext cx="639192" cy="39061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肘形连接符 11"/>
              <p:cNvCxnSpPr/>
              <p:nvPr/>
            </p:nvCxnSpPr>
            <p:spPr>
              <a:xfrm flipV="1">
                <a:off x="6934200" y="2082800"/>
                <a:ext cx="838200" cy="444500"/>
              </a:xfrm>
              <a:prstGeom prst="bentConnector3">
                <a:avLst>
                  <a:gd name="adj1" fmla="val 50000"/>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8" name="Picture 3"/>
            <p:cNvPicPr>
              <a:picLocks noChangeAspect="1" noChangeArrowheads="1"/>
            </p:cNvPicPr>
            <p:nvPr/>
          </p:nvPicPr>
          <p:blipFill>
            <a:blip r:embed="rId2" cstate="print"/>
            <a:srcRect/>
            <a:stretch>
              <a:fillRect/>
            </a:stretch>
          </p:blipFill>
          <p:spPr bwMode="auto">
            <a:xfrm>
              <a:off x="8937964" y="1905832"/>
              <a:ext cx="2057400" cy="933450"/>
            </a:xfrm>
            <a:prstGeom prst="ellipse">
              <a:avLst/>
            </a:prstGeom>
            <a:ln>
              <a:solidFill>
                <a:srgbClr val="FF0000"/>
              </a:solidFill>
            </a:ln>
            <a:effectLst>
              <a:softEdge rad="112500"/>
            </a:effectLst>
          </p:spPr>
        </p:pic>
      </p:grpSp>
      <p:pic>
        <p:nvPicPr>
          <p:cNvPr id="11" name="图片 10"/>
          <p:cNvPicPr>
            <a:picLocks noChangeAspect="1"/>
          </p:cNvPicPr>
          <p:nvPr/>
        </p:nvPicPr>
        <p:blipFill>
          <a:blip r:embed="rId3"/>
          <a:stretch>
            <a:fillRect/>
          </a:stretch>
        </p:blipFill>
        <p:spPr>
          <a:xfrm>
            <a:off x="1523999" y="1023178"/>
            <a:ext cx="9050785" cy="5844983"/>
          </a:xfrm>
          <a:prstGeom prst="rect">
            <a:avLst/>
          </a:prstGeom>
          <a:ln>
            <a:solidFill>
              <a:srgbClr val="FF0000"/>
            </a:solidFill>
          </a:ln>
        </p:spPr>
      </p:pic>
      <p:pic>
        <p:nvPicPr>
          <p:cNvPr id="12" name="图片 11"/>
          <p:cNvPicPr>
            <a:picLocks noChangeAspect="1"/>
          </p:cNvPicPr>
          <p:nvPr/>
        </p:nvPicPr>
        <p:blipFill>
          <a:blip r:embed="rId4"/>
          <a:stretch>
            <a:fillRect/>
          </a:stretch>
        </p:blipFill>
        <p:spPr>
          <a:xfrm>
            <a:off x="3863081" y="3336338"/>
            <a:ext cx="1105455" cy="3327314"/>
          </a:xfrm>
          <a:prstGeom prst="rect">
            <a:avLst/>
          </a:prstGeom>
          <a:ln>
            <a:solidFill>
              <a:srgbClr val="00B0F0"/>
            </a:solidFill>
          </a:ln>
        </p:spPr>
      </p:pic>
      <p:sp>
        <p:nvSpPr>
          <p:cNvPr id="13" name="圆角矩形标注 19"/>
          <p:cNvSpPr/>
          <p:nvPr/>
        </p:nvSpPr>
        <p:spPr>
          <a:xfrm>
            <a:off x="5288315" y="2025197"/>
            <a:ext cx="3758459" cy="818206"/>
          </a:xfrm>
          <a:prstGeom prst="wedgeRoundRectCallout">
            <a:avLst>
              <a:gd name="adj1" fmla="val -79263"/>
              <a:gd name="adj2" fmla="val 140895"/>
              <a:gd name="adj3" fmla="val 16667"/>
            </a:avLst>
          </a:prstGeom>
          <a:solidFill>
            <a:srgbClr val="FFFF00"/>
          </a:solidFill>
          <a:ln>
            <a:solidFill>
              <a:srgbClr val="0066FF"/>
            </a:solidFill>
          </a:ln>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1500" b="1" dirty="0">
                <a:latin typeface="微软雅黑" panose="020B0503020204020204" charset="-122"/>
                <a:ea typeface="微软雅黑" panose="020B0503020204020204" charset="-122"/>
              </a:rPr>
              <a:t>主题字段包含标题</a:t>
            </a:r>
            <a:r>
              <a:rPr lang="zh-CN" altLang="en-US" sz="1500" dirty="0">
                <a:latin typeface="仿宋" panose="02010609060101010101" pitchFamily="49" charset="-122"/>
                <a:ea typeface="仿宋" panose="02010609060101010101" pitchFamily="49" charset="-122"/>
              </a:rPr>
              <a:t>，</a:t>
            </a:r>
            <a:r>
              <a:rPr lang="zh-CN" altLang="en-US" sz="1500" b="1" dirty="0">
                <a:latin typeface="微软雅黑" panose="020B0503020204020204" charset="-122"/>
                <a:ea typeface="微软雅黑" panose="020B0503020204020204" charset="-122"/>
              </a:rPr>
              <a:t>关键词</a:t>
            </a:r>
            <a:r>
              <a:rPr lang="zh-CN" altLang="en-US" sz="1500" dirty="0">
                <a:latin typeface="仿宋" panose="02010609060101010101" pitchFamily="49" charset="-122"/>
                <a:ea typeface="仿宋" panose="02010609060101010101" pitchFamily="49" charset="-122"/>
              </a:rPr>
              <a:t>，</a:t>
            </a:r>
            <a:r>
              <a:rPr lang="zh-CN" altLang="en-US" sz="1500" b="1" dirty="0">
                <a:latin typeface="微软雅黑" panose="020B0503020204020204" charset="-122"/>
                <a:ea typeface="微软雅黑" panose="020B0503020204020204" charset="-122"/>
              </a:rPr>
              <a:t>摘要</a:t>
            </a:r>
            <a:endParaRPr lang="zh-CN" altLang="en-US" sz="1500" b="1" dirty="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5"/>
          <a:stretch>
            <a:fillRect/>
          </a:stretch>
        </p:blipFill>
        <p:spPr>
          <a:xfrm>
            <a:off x="7412355" y="3295650"/>
            <a:ext cx="3162300" cy="3430270"/>
          </a:xfrm>
          <a:prstGeom prst="rect">
            <a:avLst/>
          </a:prstGeom>
          <a:ln>
            <a:solidFill>
              <a:srgbClr val="FF0000"/>
            </a:solidFill>
          </a:ln>
        </p:spPr>
      </p:pic>
      <p:sp>
        <p:nvSpPr>
          <p:cNvPr id="3" name="椭圆 2"/>
          <p:cNvSpPr/>
          <p:nvPr/>
        </p:nvSpPr>
        <p:spPr>
          <a:xfrm>
            <a:off x="7213600" y="5859780"/>
            <a:ext cx="2153920" cy="40640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randombar(horizontal)">
                                      <p:cBhvr>
                                        <p:cTn id="14" dur="500"/>
                                        <p:tgtEl>
                                          <p:spTgt spid="11"/>
                                        </p:tgtEl>
                                      </p:cBhvr>
                                    </p:animEffect>
                                  </p:childTnLst>
                                </p:cTn>
                              </p:par>
                              <p:par>
                                <p:cTn id="15" presetID="2" presetClass="entr" presetSubtype="4"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24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5005165" y="1214774"/>
            <a:ext cx="2181670" cy="69300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38" dirty="0">
                <a:ln w="11430"/>
                <a:solidFill>
                  <a:srgbClr val="FF0000"/>
                </a:solidFill>
                <a:latin typeface="微软雅黑" panose="020B0503020204020204" charset="-122"/>
                <a:ea typeface="微软雅黑" panose="020B0503020204020204" charset="-122"/>
              </a:rPr>
              <a:t>检索案例</a:t>
            </a:r>
            <a:endParaRPr lang="zh-CN" altLang="en-US" sz="3600"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03509" y="2531534"/>
            <a:ext cx="8075024" cy="1574800"/>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a:lnSpc>
                <a:spcPct val="170000"/>
              </a:lnSpc>
              <a:spcBef>
                <a:spcPts val="750"/>
              </a:spcBef>
              <a:defRPr/>
            </a:pPr>
            <a:r>
              <a:rPr lang="zh-CN" altLang="en-US" sz="2400" b="1" dirty="0">
                <a:latin typeface="微软雅黑" panose="020B0503020204020204" charset="-122"/>
                <a:ea typeface="微软雅黑" panose="020B0503020204020204" charset="-122"/>
              </a:rPr>
              <a:t>       利用万方数据知识服务平台高级检索方式查找近一年来阿司匹林治疗脑梗死方面的期刊文献。</a:t>
            </a:r>
            <a:r>
              <a:rPr lang="en-US" altLang="zh-CN" sz="2400" b="1" dirty="0">
                <a:latin typeface="微软雅黑" panose="020B0503020204020204" charset="-122"/>
                <a:ea typeface="微软雅黑" panose="020B0503020204020204" charset="-122"/>
              </a:rPr>
              <a:t>      </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157162" y="844603"/>
            <a:ext cx="11877675" cy="5486400"/>
          </a:xfrm>
          <a:prstGeom prst="rect">
            <a:avLst/>
          </a:prstGeom>
        </p:spPr>
      </p:pic>
      <p:sp>
        <p:nvSpPr>
          <p:cNvPr id="5" name="矩形 4"/>
          <p:cNvSpPr/>
          <p:nvPr/>
        </p:nvSpPr>
        <p:spPr>
          <a:xfrm>
            <a:off x="411249" y="6331003"/>
            <a:ext cx="10838223" cy="523220"/>
          </a:xfrm>
          <a:prstGeom prst="rect">
            <a:avLst/>
          </a:prstGeom>
          <a:solidFill>
            <a:schemeClr val="bg1"/>
          </a:solidFill>
          <a:ln>
            <a:solidFill>
              <a:srgbClr val="00B0F0"/>
            </a:solidFill>
          </a:ln>
        </p:spPr>
        <p:txBody>
          <a:bodyPr wrap="none">
            <a:spAutoFit/>
          </a:bodyPr>
          <a:lstStyle/>
          <a:p>
            <a:r>
              <a:rPr lang="zh-CN" altLang="en-US" sz="2800" b="1" dirty="0">
                <a:solidFill>
                  <a:srgbClr val="C00000"/>
                </a:solidFill>
              </a:rPr>
              <a:t>检索式：主题</a:t>
            </a:r>
            <a:r>
              <a:rPr lang="en-US" altLang="zh-CN" sz="2800" b="1" dirty="0">
                <a:solidFill>
                  <a:srgbClr val="C00000"/>
                </a:solidFill>
              </a:rPr>
              <a:t>=</a:t>
            </a:r>
            <a:r>
              <a:rPr lang="zh-CN" altLang="en-US" sz="2800" b="1" dirty="0">
                <a:solidFill>
                  <a:srgbClr val="C00000"/>
                </a:solidFill>
              </a:rPr>
              <a:t>阿司匹林 </a:t>
            </a:r>
            <a:r>
              <a:rPr lang="en-US" altLang="zh-CN" sz="2800" b="1" dirty="0">
                <a:solidFill>
                  <a:srgbClr val="C00000"/>
                </a:solidFill>
              </a:rPr>
              <a:t>AND </a:t>
            </a:r>
            <a:r>
              <a:rPr lang="zh-CN" altLang="en-US" sz="2800" b="1" dirty="0">
                <a:solidFill>
                  <a:srgbClr val="C00000"/>
                </a:solidFill>
              </a:rPr>
              <a:t>主题</a:t>
            </a:r>
            <a:r>
              <a:rPr lang="en-US" altLang="zh-CN" sz="2800" b="1" dirty="0">
                <a:solidFill>
                  <a:srgbClr val="C00000"/>
                </a:solidFill>
              </a:rPr>
              <a:t>=</a:t>
            </a:r>
            <a:r>
              <a:rPr lang="zh-CN" altLang="en-US" sz="2800" b="1" dirty="0">
                <a:solidFill>
                  <a:srgbClr val="C00000"/>
                </a:solidFill>
              </a:rPr>
              <a:t>脑梗死 </a:t>
            </a:r>
            <a:r>
              <a:rPr lang="en-US" altLang="zh-CN" sz="2800" b="1" dirty="0">
                <a:solidFill>
                  <a:srgbClr val="C00000"/>
                </a:solidFill>
              </a:rPr>
              <a:t>AND </a:t>
            </a:r>
            <a:r>
              <a:rPr lang="zh-CN" altLang="en-US" sz="2800" b="1" dirty="0">
                <a:solidFill>
                  <a:srgbClr val="C00000"/>
                </a:solidFill>
              </a:rPr>
              <a:t>出版时间</a:t>
            </a:r>
            <a:r>
              <a:rPr lang="en-US" altLang="zh-CN" sz="2800" b="1" dirty="0">
                <a:solidFill>
                  <a:srgbClr val="C00000"/>
                </a:solidFill>
              </a:rPr>
              <a:t>=2024-2025</a:t>
            </a:r>
            <a:endParaRPr lang="zh-CN" altLang="en-US" sz="2800" b="1" dirty="0">
              <a:solidFill>
                <a:srgbClr val="C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81301" y="6218349"/>
            <a:ext cx="8306534" cy="429895"/>
          </a:xfrm>
          <a:prstGeom prst="rect">
            <a:avLst/>
          </a:prstGeom>
          <a:noFill/>
        </p:spPr>
        <p:txBody>
          <a:bodyPr wrap="square" rtlCol="0">
            <a:spAutoFit/>
          </a:bodyPr>
          <a:lstStyle/>
          <a:p>
            <a:endParaRPr lang="zh-CN" altLang="en-US" sz="2200" b="1" dirty="0"/>
          </a:p>
        </p:txBody>
      </p:sp>
      <p:sp>
        <p:nvSpPr>
          <p:cNvPr id="5" name="标题 4"/>
          <p:cNvSpPr>
            <a:spLocks noGrp="1"/>
          </p:cNvSpPr>
          <p:nvPr>
            <p:ph type="title"/>
          </p:nvPr>
        </p:nvSpPr>
        <p:spPr>
          <a:xfrm>
            <a:off x="4369728" y="376076"/>
            <a:ext cx="3599232" cy="1325563"/>
          </a:xfrm>
          <a:solidFill>
            <a:schemeClr val="bg1"/>
          </a:solidFill>
        </p:spPr>
        <p:txBody>
          <a:bodyPr>
            <a:normAutofit/>
          </a:bodyPr>
          <a:lstStyle/>
          <a:p>
            <a:pPr algn="ctr"/>
            <a:r>
              <a:rPr lang="zh-CN" altLang="en-US" sz="3600" b="1" dirty="0">
                <a:solidFill>
                  <a:schemeClr val="tx1"/>
                </a:solidFill>
                <a:latin typeface="微软雅黑" panose="020B0503020204020204" charset="-122"/>
                <a:ea typeface="微软雅黑" panose="020B0503020204020204" charset="-122"/>
              </a:rPr>
              <a:t>一、概述</a:t>
            </a:r>
            <a:endParaRPr lang="zh-CN" altLang="en-US" sz="3600" b="1" dirty="0">
              <a:solidFill>
                <a:schemeClr val="tx1"/>
              </a:solidFill>
              <a:latin typeface="微软雅黑" panose="020B0503020204020204" charset="-122"/>
              <a:ea typeface="微软雅黑" panose="020B0503020204020204" charset="-122"/>
            </a:endParaRPr>
          </a:p>
        </p:txBody>
      </p:sp>
      <p:sp>
        <p:nvSpPr>
          <p:cNvPr id="2" name="矩形 1"/>
          <p:cNvSpPr/>
          <p:nvPr/>
        </p:nvSpPr>
        <p:spPr>
          <a:xfrm>
            <a:off x="1900740" y="1386257"/>
            <a:ext cx="8306534" cy="5262245"/>
          </a:xfrm>
          <a:prstGeom prst="rect">
            <a:avLst/>
          </a:prstGeom>
        </p:spPr>
        <p:txBody>
          <a:bodyPr wrap="square">
            <a:spAutoFit/>
          </a:bodyPr>
          <a:lstStyle/>
          <a:p>
            <a:pPr lvl="0">
              <a:lnSpc>
                <a:spcPct val="150000"/>
              </a:lnSpc>
              <a:defRPr/>
            </a:pPr>
            <a:r>
              <a:rPr lang="zh-CN" altLang="en-US" sz="2800" b="1" dirty="0">
                <a:solidFill>
                  <a:prstClr val="black"/>
                </a:solidFill>
                <a:latin typeface="楷体" panose="02010609060101010101" pitchFamily="49" charset="-122"/>
                <a:ea typeface="楷体" panose="02010609060101010101" pitchFamily="49" charset="-122"/>
              </a:rPr>
              <a:t>   中国知网（中国知识基础设施工程，</a:t>
            </a:r>
            <a:r>
              <a:rPr lang="en-US" altLang="zh-CN" sz="2800" b="1" dirty="0">
                <a:solidFill>
                  <a:prstClr val="black"/>
                </a:solidFill>
                <a:latin typeface="楷体" panose="02010609060101010101" pitchFamily="49" charset="-122"/>
                <a:ea typeface="楷体" panose="02010609060101010101" pitchFamily="49" charset="-122"/>
              </a:rPr>
              <a:t>China National Knowledge Infrastructure</a:t>
            </a:r>
            <a:r>
              <a:rPr lang="zh-CN" altLang="en-US" sz="2800" b="1" dirty="0">
                <a:solidFill>
                  <a:prstClr val="black"/>
                </a:solidFill>
                <a:latin typeface="楷体" panose="02010609060101010101" pitchFamily="49" charset="-122"/>
                <a:ea typeface="楷体" panose="02010609060101010101" pitchFamily="49" charset="-122"/>
              </a:rPr>
              <a:t>，简称</a:t>
            </a:r>
            <a:r>
              <a:rPr lang="en-US" altLang="zh-CN" sz="2800" b="1" dirty="0">
                <a:solidFill>
                  <a:prstClr val="black"/>
                </a:solidFill>
                <a:latin typeface="楷体" panose="02010609060101010101" pitchFamily="49" charset="-122"/>
                <a:ea typeface="楷体" panose="02010609060101010101" pitchFamily="49" charset="-122"/>
              </a:rPr>
              <a:t>CNKI</a:t>
            </a:r>
            <a:r>
              <a:rPr lang="zh-CN" altLang="en-US" sz="2800" b="1" dirty="0">
                <a:solidFill>
                  <a:prstClr val="black"/>
                </a:solidFill>
                <a:latin typeface="楷体" panose="02010609060101010101" pitchFamily="49" charset="-122"/>
                <a:ea typeface="楷体" panose="02010609060101010101" pitchFamily="49" charset="-122"/>
              </a:rPr>
              <a:t>）建于</a:t>
            </a:r>
            <a:r>
              <a:rPr lang="en-US" altLang="zh-CN" sz="2800" b="1" dirty="0">
                <a:solidFill>
                  <a:prstClr val="black"/>
                </a:solidFill>
                <a:latin typeface="楷体" panose="02010609060101010101" pitchFamily="49" charset="-122"/>
                <a:ea typeface="楷体" panose="02010609060101010101" pitchFamily="49" charset="-122"/>
              </a:rPr>
              <a:t>1999</a:t>
            </a:r>
            <a:r>
              <a:rPr lang="zh-CN" altLang="en-US" sz="2800" b="1" dirty="0">
                <a:solidFill>
                  <a:prstClr val="black"/>
                </a:solidFill>
                <a:latin typeface="楷体" panose="02010609060101010101" pitchFamily="49" charset="-122"/>
                <a:ea typeface="楷体" panose="02010609060101010101" pitchFamily="49" charset="-122"/>
              </a:rPr>
              <a:t>年，由清华同方知网股份有限公司组织实施。涵盖了自然科学和社会科学的期刊、学位论文、报纸、会议论文等信息资源，收录自</a:t>
            </a:r>
            <a:r>
              <a:rPr lang="en-US" altLang="zh-CN" sz="2800" b="1" dirty="0">
                <a:solidFill>
                  <a:prstClr val="black"/>
                </a:solidFill>
                <a:latin typeface="楷体" panose="02010609060101010101" pitchFamily="49" charset="-122"/>
                <a:ea typeface="楷体" panose="02010609060101010101" pitchFamily="49" charset="-122"/>
              </a:rPr>
              <a:t>1915</a:t>
            </a:r>
            <a:r>
              <a:rPr lang="zh-CN" altLang="en-US" sz="2800" b="1" dirty="0">
                <a:solidFill>
                  <a:prstClr val="black"/>
                </a:solidFill>
                <a:latin typeface="楷体" panose="02010609060101010101" pitchFamily="49" charset="-122"/>
                <a:ea typeface="楷体" panose="02010609060101010101" pitchFamily="49" charset="-122"/>
              </a:rPr>
              <a:t>年。</a:t>
            </a:r>
            <a:endParaRPr lang="en-US" altLang="zh-CN" sz="2800" b="1" dirty="0">
              <a:solidFill>
                <a:prstClr val="black"/>
              </a:solidFill>
              <a:latin typeface="楷体" panose="02010609060101010101" pitchFamily="49" charset="-122"/>
              <a:ea typeface="楷体" panose="02010609060101010101" pitchFamily="49" charset="-122"/>
            </a:endParaRPr>
          </a:p>
          <a:p>
            <a:pPr lvl="0">
              <a:lnSpc>
                <a:spcPct val="150000"/>
              </a:lnSpc>
              <a:defRPr/>
            </a:pPr>
            <a:r>
              <a:rPr lang="zh-CN" altLang="en-US" sz="2800" b="1" dirty="0">
                <a:solidFill>
                  <a:prstClr val="black"/>
                </a:solidFill>
                <a:latin typeface="楷体" panose="02010609060101010101" pitchFamily="49" charset="-122"/>
                <a:ea typeface="楷体" panose="02010609060101010101" pitchFamily="49" charset="-122"/>
              </a:rPr>
              <a:t>   目前学校订购的资源包括中国学术网络出版总库、中国博士</a:t>
            </a:r>
            <a:r>
              <a:rPr lang="en-US" altLang="zh-CN" sz="2800" b="1" dirty="0">
                <a:solidFill>
                  <a:prstClr val="black"/>
                </a:solidFill>
                <a:latin typeface="楷体" panose="02010609060101010101" pitchFamily="49" charset="-122"/>
                <a:ea typeface="楷体" panose="02010609060101010101" pitchFamily="49" charset="-122"/>
              </a:rPr>
              <a:t>/</a:t>
            </a:r>
            <a:r>
              <a:rPr lang="zh-CN" altLang="en-US" sz="2800" b="1" dirty="0">
                <a:solidFill>
                  <a:prstClr val="black"/>
                </a:solidFill>
                <a:latin typeface="楷体" panose="02010609060101010101" pitchFamily="49" charset="-122"/>
                <a:ea typeface="楷体" panose="02010609060101010101" pitchFamily="49" charset="-122"/>
              </a:rPr>
              <a:t>优秀硕士学位论文、中国重要会议论文、国际会议论文、中国重要报纸全文数据库等。</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118398" y="376847"/>
            <a:ext cx="4185285" cy="953135"/>
          </a:xfrm>
          <a:prstGeom prst="rect">
            <a:avLst/>
          </a:prstGeom>
          <a:solidFill>
            <a:schemeClr val="bg1"/>
          </a:solidFill>
          <a:ln>
            <a:solidFill>
              <a:schemeClr val="accent2">
                <a:lumMod val="20000"/>
                <a:lumOff val="80000"/>
              </a:schemeClr>
            </a:solidFill>
          </a:ln>
        </p:spPr>
        <p:txBody>
          <a:bodyPr wrap="none">
            <a:spAutoFit/>
          </a:bodyPr>
          <a:lstStyle/>
          <a:p>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（三）专业检索</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a:p>
            <a:pPr algn="l">
              <a:buClrTx/>
              <a:buSzTx/>
              <a:buFontTx/>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（四）作者发文检索</a:t>
            </a:r>
            <a:r>
              <a:rPr lang="zh-CN" altLang="en-US" sz="3200" b="1" dirty="0">
                <a:latin typeface="微软雅黑" panose="020B0503020204020204" charset="-122"/>
                <a:ea typeface="微软雅黑" panose="020B0503020204020204" charset="-122"/>
              </a:rPr>
              <a:t>（略）</a:t>
            </a:r>
            <a:endParaRPr lang="zh-CN" altLang="en-US" sz="3200" b="1"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3012440" y="1709420"/>
            <a:ext cx="5229225" cy="4996815"/>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2438400" y="635000"/>
            <a:ext cx="7315200" cy="2143125"/>
          </a:xfrm>
          <a:prstGeom prst="rect">
            <a:avLst/>
          </a:prstGeom>
          <a:noFill/>
        </p:spPr>
        <p:txBody>
          <a:bodyPr vert="horz" wrap="square"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万方知识服务平台检索项中的主题为：</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6" name="文本框 5"/>
          <p:cNvSpPr txBox="1"/>
          <p:nvPr>
            <p:custDataLst>
              <p:tags r:id="rId2"/>
            </p:custDataLst>
          </p:nvPr>
        </p:nvSpPr>
        <p:spPr>
          <a:xfrm>
            <a:off x="3352800" y="27860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篇名</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custDataLst>
              <p:tags r:id="rId3"/>
            </p:custDataLst>
          </p:nvPr>
        </p:nvSpPr>
        <p:spPr>
          <a:xfrm>
            <a:off x="3352800" y="36433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关键词</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8" name="文本框 7"/>
          <p:cNvSpPr txBox="1"/>
          <p:nvPr>
            <p:custDataLst>
              <p:tags r:id="rId4"/>
            </p:custDataLst>
          </p:nvPr>
        </p:nvSpPr>
        <p:spPr>
          <a:xfrm>
            <a:off x="3352800" y="450056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摘要</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9" name="文本框 8"/>
          <p:cNvSpPr txBox="1"/>
          <p:nvPr>
            <p:custDataLst>
              <p:tags r:id="rId5"/>
            </p:custDataLst>
          </p:nvPr>
        </p:nvSpPr>
        <p:spPr>
          <a:xfrm>
            <a:off x="3352800" y="5357813"/>
            <a:ext cx="6400800" cy="642938"/>
          </a:xfrm>
          <a:prstGeom prst="rect">
            <a:avLst/>
          </a:prstGeom>
          <a:noFill/>
        </p:spPr>
        <p:txBody>
          <a:bodyPr vert="horz" rtlCol="0" anchor="ctr" anchorCtr="0">
            <a:noAutofit/>
          </a:bodyPr>
          <a:lstStyle/>
          <a:p>
            <a:r>
              <a:rPr lang="zh-CN" altLang="en-US" sz="2600" dirty="0">
                <a:solidFill>
                  <a:srgbClr val="000000"/>
                </a:solidFill>
                <a:latin typeface="微软雅黑" panose="020B0503020204020204" charset="-122"/>
                <a:ea typeface="微软雅黑" panose="020B0503020204020204" charset="-122"/>
                <a:sym typeface="微软雅黑" panose="020B0503020204020204" charset="-122"/>
              </a:rPr>
              <a:t>作者</a:t>
            </a:r>
            <a:endParaRPr lang="zh-CN" altLang="en-US" sz="2600" dirty="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0" name="矩形 9"/>
          <p:cNvSpPr>
            <a:spLocks noChangeAspect="1"/>
          </p:cNvSpPr>
          <p:nvPr>
            <p:custDataLst>
              <p:tags r:id="rId6"/>
            </p:custDataLst>
          </p:nvPr>
        </p:nvSpPr>
        <p:spPr>
          <a:xfrm>
            <a:off x="2638425" y="285035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A</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1" name="矩形 10"/>
          <p:cNvSpPr>
            <a:spLocks noChangeAspect="1"/>
          </p:cNvSpPr>
          <p:nvPr>
            <p:custDataLst>
              <p:tags r:id="rId7"/>
            </p:custDataLst>
          </p:nvPr>
        </p:nvSpPr>
        <p:spPr>
          <a:xfrm>
            <a:off x="2638425" y="370760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B</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2" name="矩形 11"/>
          <p:cNvSpPr>
            <a:spLocks noChangeAspect="1"/>
          </p:cNvSpPr>
          <p:nvPr>
            <p:custDataLst>
              <p:tags r:id="rId8"/>
            </p:custDataLst>
          </p:nvPr>
        </p:nvSpPr>
        <p:spPr>
          <a:xfrm>
            <a:off x="2638425" y="4564856"/>
            <a:ext cx="514350" cy="514350"/>
          </a:xfrm>
          <a:prstGeom prst="rect">
            <a:avLst/>
          </a:prstGeom>
          <a:solidFill>
            <a:srgbClr val="00FF00"/>
          </a:solidFill>
          <a:ln w="254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C</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3" name="矩形 12"/>
          <p:cNvSpPr>
            <a:spLocks noChangeAspect="1"/>
          </p:cNvSpPr>
          <p:nvPr>
            <p:custDataLst>
              <p:tags r:id="rId9"/>
            </p:custDataLst>
          </p:nvPr>
        </p:nvSpPr>
        <p:spPr>
          <a:xfrm>
            <a:off x="2638425" y="5422106"/>
            <a:ext cx="514350" cy="514350"/>
          </a:xfrm>
          <a:prstGeom prst="rect">
            <a:avLst/>
          </a:prstGeom>
          <a:solidFill>
            <a:srgbClr val="808080"/>
          </a:solidFill>
          <a:ln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en-US" altLang="zh-CN" sz="1600">
                <a:solidFill>
                  <a:srgbClr val="FFFFFF"/>
                </a:solidFill>
                <a:latin typeface="微软雅黑" panose="020B0503020204020204" charset="-122"/>
                <a:ea typeface="微软雅黑" panose="020B0503020204020204" charset="-122"/>
                <a:sym typeface="微软雅黑" panose="020B0503020204020204" charset="-122"/>
              </a:rPr>
              <a:t>D</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14" name="圆角矩形 13"/>
          <p:cNvSpPr/>
          <p:nvPr>
            <p:custDataLst>
              <p:tags r:id="rId10"/>
            </p:custDataLst>
          </p:nvPr>
        </p:nvSpPr>
        <p:spPr>
          <a:xfrm>
            <a:off x="7696200" y="6215063"/>
            <a:ext cx="1543050" cy="411480"/>
          </a:xfrm>
          <a:prstGeom prst="roundRect">
            <a:avLst/>
          </a:prstGeom>
          <a:solidFill>
            <a:srgbClr val="808080"/>
          </a:solidFill>
          <a:ln w="38100" cmpd="sng">
            <a:solidFill>
              <a:srgbClr val="0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p>
            <a:pPr algn="ctr"/>
            <a:r>
              <a:rPr lang="zh-CN" altLang="en-US" sz="1600">
                <a:solidFill>
                  <a:srgbClr val="FFFFFF"/>
                </a:solidFill>
                <a:latin typeface="微软雅黑" panose="020B0503020204020204" charset="-122"/>
                <a:ea typeface="微软雅黑" panose="020B0503020204020204" charset="-122"/>
                <a:sym typeface="微软雅黑" panose="020B0503020204020204" charset="-122"/>
              </a:rPr>
              <a:t>提交</a:t>
            </a:r>
            <a:endParaRPr lang="zh-CN" altLang="en-US" sz="160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19" name="组合 18"/>
          <p:cNvGrpSpPr/>
          <p:nvPr>
            <p:custDataLst>
              <p:tags r:id="rId11"/>
            </p:custDataLst>
          </p:nvPr>
        </p:nvGrpSpPr>
        <p:grpSpPr>
          <a:xfrm>
            <a:off x="0" y="0"/>
            <a:ext cx="9144000" cy="635000"/>
            <a:chOff x="-1524000" y="0"/>
            <a:chExt cx="9144000" cy="635000"/>
          </a:xfrm>
        </p:grpSpPr>
        <p:sp>
          <p:nvSpPr>
            <p:cNvPr id="15" name="TitleBackground"/>
            <p:cNvSpPr/>
            <p:nvPr>
              <p:custDataLst>
                <p:tags r:id="rId12"/>
              </p:custDataLst>
            </p:nvPr>
          </p:nvSpPr>
          <p:spPr>
            <a:xfrm>
              <a:off x="-1524000" y="0"/>
              <a:ext cx="9144000" cy="635000"/>
            </a:xfrm>
            <a:prstGeom prst="rect">
              <a:avLst/>
            </a:prstGeom>
            <a:solidFill>
              <a:srgbClr val="F6F7F8"/>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ColorBlock"/>
            <p:cNvSpPr/>
            <p:nvPr>
              <p:custDataLst>
                <p:tags r:id="rId13"/>
              </p:custDataLst>
            </p:nvPr>
          </p:nvSpPr>
          <p:spPr>
            <a:xfrm>
              <a:off x="-1524000" y="0"/>
              <a:ext cx="190500" cy="635000"/>
            </a:xfrm>
            <a:prstGeom prst="rect">
              <a:avLst/>
            </a:prstGeom>
            <a:solidFill>
              <a:srgbClr val="639EF4"/>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ypeText"/>
            <p:cNvSpPr txBox="1"/>
            <p:nvPr>
              <p:custDataLst>
                <p:tags r:id="rId14"/>
              </p:custDataLst>
            </p:nvPr>
          </p:nvSpPr>
          <p:spPr>
            <a:xfrm>
              <a:off x="-1270000" y="0"/>
              <a:ext cx="1905000" cy="635000"/>
            </a:xfrm>
            <a:prstGeom prst="rect">
              <a:avLst/>
            </a:prstGeom>
            <a:noFill/>
          </p:spPr>
          <p:txBody>
            <a:bodyPr vert="horz" wrap="none" rtlCol="0" anchor="ctr" anchorCtr="0">
              <a:noAutofit/>
            </a:bodyPr>
            <a:lstStyle/>
            <a:p>
              <a:r>
                <a:rPr lang="zh-CN" altLang="en-US" sz="2600">
                  <a:solidFill>
                    <a:srgbClr val="000000"/>
                  </a:solidFill>
                  <a:latin typeface="微软雅黑" panose="020B0503020204020204" charset="-122"/>
                  <a:ea typeface="微软雅黑" panose="020B0503020204020204" charset="-122"/>
                  <a:sym typeface="微软雅黑" panose="020B0503020204020204" charset="-122"/>
                </a:rPr>
                <a:t>多选题</a:t>
              </a:r>
              <a:endParaRPr lang="zh-CN" altLang="en-US" sz="2600">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8" name="TipText"/>
            <p:cNvSpPr txBox="1"/>
            <p:nvPr>
              <p:custDataLst>
                <p:tags r:id="rId15"/>
              </p:custDataLst>
            </p:nvPr>
          </p:nvSpPr>
          <p:spPr>
            <a:xfrm>
              <a:off x="1905" y="109220"/>
              <a:ext cx="2286000" cy="508000"/>
            </a:xfrm>
            <a:prstGeom prst="rect">
              <a:avLst/>
            </a:prstGeom>
            <a:noFill/>
          </p:spPr>
          <p:txBody>
            <a:bodyPr vert="horz" wrap="none" rtlCol="0" anchor="ctr" anchorCtr="0">
              <a:noAutofit/>
            </a:bodyPr>
            <a:lstStyle/>
            <a:p>
              <a:r>
                <a:rPr lang="en-US" altLang="zh-CN" sz="2000">
                  <a:solidFill>
                    <a:srgbClr val="808080"/>
                  </a:solidFill>
                  <a:latin typeface="微软雅黑" panose="020B0503020204020204" charset="-122"/>
                  <a:ea typeface="微软雅黑" panose="020B0503020204020204" charset="-122"/>
                  <a:sym typeface="微软雅黑" panose="020B0503020204020204" charset="-122"/>
                </a:rPr>
                <a:t>2</a:t>
              </a:r>
              <a:r>
                <a:rPr lang="zh-CN" altLang="en-US" sz="2000">
                  <a:solidFill>
                    <a:srgbClr val="808080"/>
                  </a:solidFill>
                  <a:latin typeface="微软雅黑" panose="020B0503020204020204" charset="-122"/>
                  <a:ea typeface="微软雅黑" panose="020B0503020204020204" charset="-122"/>
                  <a:sym typeface="微软雅黑" panose="020B0503020204020204" charset="-122"/>
                </a:rPr>
                <a:t>分</a:t>
              </a:r>
              <a:endParaRPr lang="zh-CN" altLang="en-US" sz="2000">
                <a:solidFill>
                  <a:srgbClr val="808080"/>
                </a:solidFill>
                <a:latin typeface="微软雅黑" panose="020B0503020204020204" charset="-122"/>
                <a:ea typeface="微软雅黑" panose="020B0503020204020204" charset="-122"/>
                <a:sym typeface="微软雅黑" panose="020B0503020204020204" charset="-122"/>
              </a:endParaRPr>
            </a:p>
          </p:txBody>
        </p:sp>
      </p:grpSp>
      <p:pic>
        <p:nvPicPr>
          <p:cNvPr id="4" name="图片 3"/>
          <p:cNvPicPr/>
          <p:nvPr>
            <p:custDataLst>
              <p:tags r:id="rId16"/>
            </p:custDataLst>
          </p:nvPr>
        </p:nvPicPr>
        <p:blipFill>
          <a:blip r:embed="rId17">
            <a:extLst>
              <a:ext uri="{28A0092B-C50C-407E-A947-70E740481C1C}">
                <a14:useLocalDpi xmlns:a14="http://schemas.microsoft.com/office/drawing/2010/main" val="0"/>
              </a:ext>
            </a:extLst>
          </a:blip>
          <a:stretch>
            <a:fillRect/>
          </a:stretch>
        </p:blipFill>
        <p:spPr>
          <a:xfrm>
            <a:off x="10642600" y="63500"/>
            <a:ext cx="1422400" cy="508000"/>
          </a:xfrm>
          <a:prstGeom prst="rect">
            <a:avLst/>
          </a:prstGeom>
        </p:spPr>
      </p:pic>
    </p:spTree>
    <p:custDataLst>
      <p:tags r:id="rId18"/>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155260" y="1358296"/>
            <a:ext cx="3414433" cy="693002"/>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3600" b="1" spc="38" dirty="0">
                <a:ln w="11430"/>
                <a:solidFill>
                  <a:srgbClr val="FF0000"/>
                </a:solidFill>
                <a:latin typeface="微软雅黑" panose="020B0503020204020204" charset="-122"/>
                <a:ea typeface="微软雅黑" panose="020B0503020204020204" charset="-122"/>
              </a:rPr>
              <a:t>检索案例</a:t>
            </a:r>
            <a:endParaRPr lang="zh-CN" altLang="en-US" sz="3600" b="1" spc="38" dirty="0">
              <a:ln w="11430"/>
              <a:solidFill>
                <a:srgbClr val="FF0000"/>
              </a:solidFill>
              <a:latin typeface="微软雅黑" panose="020B0503020204020204" charset="-122"/>
              <a:ea typeface="微软雅黑" panose="020B0503020204020204" charset="-122"/>
            </a:endParaRPr>
          </a:p>
        </p:txBody>
      </p:sp>
      <p:sp>
        <p:nvSpPr>
          <p:cNvPr id="5" name="内容占位符 2"/>
          <p:cNvSpPr txBox="1"/>
          <p:nvPr/>
        </p:nvSpPr>
        <p:spPr>
          <a:xfrm>
            <a:off x="2203509" y="2630673"/>
            <a:ext cx="7736358" cy="1382527"/>
          </a:xfrm>
          <a:prstGeom prst="rect">
            <a:avLst/>
          </a:prstGeom>
          <a:ln w="28575" cap="flat" cmpd="sng" algn="ctr">
            <a:solidFill>
              <a:schemeClr val="accent2"/>
            </a:solidFill>
            <a:prstDash val="solid"/>
            <a:miter lim="800000"/>
          </a:ln>
        </p:spPr>
        <p:style>
          <a:lnRef idx="2">
            <a:schemeClr val="accent2"/>
          </a:lnRef>
          <a:fillRef idx="1">
            <a:schemeClr val="lt1"/>
          </a:fillRef>
          <a:effectRef idx="0">
            <a:schemeClr val="accent2"/>
          </a:effectRef>
          <a:fontRef idx="minor">
            <a:schemeClr val="dk1"/>
          </a:fontRef>
        </p:style>
        <p:txBody>
          <a:bodyPr vert="horz" lIns="68580" tIns="34290" rIns="68580" bIns="34290" rtlCol="0">
            <a:noAutofit/>
          </a:bodyPr>
          <a:lstStyle/>
          <a:p>
            <a:pPr marL="171450" indent="-171450">
              <a:lnSpc>
                <a:spcPct val="170000"/>
              </a:lnSpc>
              <a:spcBef>
                <a:spcPts val="750"/>
              </a:spcBef>
              <a:defRPr/>
            </a:pPr>
            <a:r>
              <a:rPr lang="zh-CN" altLang="en-US" sz="2400" b="1" dirty="0">
                <a:latin typeface="微软雅黑" panose="020B0503020204020204" charset="-122"/>
                <a:ea typeface="微软雅黑" panose="020B0503020204020204" charset="-122"/>
              </a:rPr>
              <a:t>       利用万方数据库查找</a:t>
            </a:r>
            <a:r>
              <a:rPr lang="en-US" altLang="zh-CN" sz="2400" b="1" dirty="0">
                <a:latin typeface="微软雅黑" panose="020B0503020204020204" charset="-122"/>
                <a:ea typeface="微软雅黑" panose="020B0503020204020204" charset="-122"/>
              </a:rPr>
              <a:t>2017</a:t>
            </a:r>
            <a:r>
              <a:rPr lang="zh-CN" altLang="en-US" sz="2400" b="1" dirty="0">
                <a:latin typeface="微软雅黑" panose="020B0503020204020204" charset="-122"/>
                <a:ea typeface="微软雅黑" panose="020B0503020204020204" charset="-122"/>
              </a:rPr>
              <a:t>年至今山东大学发表的有关肺动脉高压研究方面的博士学位论文</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52650" y="1547337"/>
            <a:ext cx="7886700" cy="977226"/>
          </a:xfrm>
        </p:spPr>
        <p:txBody>
          <a:bodyPr>
            <a:normAutofit/>
          </a:bodyPr>
          <a:lstStyle/>
          <a:p>
            <a:r>
              <a:rPr lang="zh-CN" altLang="en-US" sz="2800" b="1" dirty="0">
                <a:ln w="10541" cmpd="sng">
                  <a:solidFill>
                    <a:srgbClr val="7D7D7D">
                      <a:tint val="100000"/>
                      <a:shade val="100000"/>
                      <a:satMod val="110000"/>
                    </a:srgbClr>
                  </a:solidFill>
                  <a:prstDash val="solid"/>
                </a:ln>
                <a:solidFill>
                  <a:srgbClr val="0066FF"/>
                </a:solidFill>
              </a:rPr>
              <a:t>课题分析</a:t>
            </a:r>
            <a:endParaRPr lang="zh-CN" altLang="en-US" sz="2800" b="1" dirty="0">
              <a:ln w="10541" cmpd="sng">
                <a:solidFill>
                  <a:srgbClr val="7D7D7D">
                    <a:tint val="100000"/>
                    <a:shade val="100000"/>
                    <a:satMod val="110000"/>
                  </a:srgbClr>
                </a:solidFill>
                <a:prstDash val="solid"/>
              </a:ln>
              <a:solidFill>
                <a:srgbClr val="0066FF"/>
              </a:solidFill>
            </a:endParaRPr>
          </a:p>
        </p:txBody>
      </p:sp>
      <p:sp>
        <p:nvSpPr>
          <p:cNvPr id="4" name="TextBox 3"/>
          <p:cNvSpPr txBox="1"/>
          <p:nvPr/>
        </p:nvSpPr>
        <p:spPr>
          <a:xfrm>
            <a:off x="6517773" y="612702"/>
            <a:ext cx="1237694" cy="368300"/>
          </a:xfrm>
          <a:prstGeom prst="rect">
            <a:avLst/>
          </a:prstGeom>
          <a:noFill/>
        </p:spPr>
        <p:txBody>
          <a:bodyPr wrap="square" rtlCol="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zh-CN" altLang="en-US" b="1" dirty="0">
                <a:solidFill>
                  <a:schemeClr val="accent3"/>
                </a:solidFill>
              </a:rPr>
              <a:t>检索案例</a:t>
            </a:r>
            <a:endParaRPr lang="zh-CN" altLang="en-US" b="1" dirty="0">
              <a:solidFill>
                <a:schemeClr val="accent3"/>
              </a:solidFill>
            </a:endParaRPr>
          </a:p>
        </p:txBody>
      </p:sp>
      <p:sp>
        <p:nvSpPr>
          <p:cNvPr id="5" name="内容占位符 2"/>
          <p:cNvSpPr txBox="1"/>
          <p:nvPr/>
        </p:nvSpPr>
        <p:spPr>
          <a:xfrm>
            <a:off x="2151413" y="3393915"/>
            <a:ext cx="7886700" cy="643151"/>
          </a:xfrm>
          <a:prstGeom prst="rect">
            <a:avLst/>
          </a:prstGeom>
        </p:spPr>
        <p:txBody>
          <a:bodyPr vert="horz" lIns="68580" tIns="34290" rIns="68580" bIns="34290" rtlCol="0">
            <a:noAutofit/>
          </a:bodyPr>
          <a:lstStyle/>
          <a:p>
            <a:pPr marL="171450" indent="-171450">
              <a:lnSpc>
                <a:spcPct val="170000"/>
              </a:lnSpc>
              <a:spcBef>
                <a:spcPts val="750"/>
              </a:spcBef>
              <a:buFont typeface="Wingdings" panose="05000000000000000000" pitchFamily="2" charset="2"/>
              <a:buChar char="Ø"/>
              <a:defRPr/>
            </a:pPr>
            <a:r>
              <a:rPr lang="zh-CN" altLang="en-US" sz="2400" b="1" dirty="0">
                <a:latin typeface="微软雅黑" panose="020B0503020204020204" charset="-122"/>
                <a:ea typeface="微软雅黑" panose="020B0503020204020204" charset="-122"/>
              </a:rPr>
              <a:t>学位授予单位： 山东大学</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b="1" dirty="0">
              <a:latin typeface="微软雅黑" panose="020B0503020204020204" charset="-122"/>
              <a:ea typeface="微软雅黑" panose="020B0503020204020204" charset="-122"/>
            </a:endParaRPr>
          </a:p>
        </p:txBody>
      </p:sp>
      <p:sp>
        <p:nvSpPr>
          <p:cNvPr id="7" name="内容占位符 2"/>
          <p:cNvSpPr txBox="1"/>
          <p:nvPr/>
        </p:nvSpPr>
        <p:spPr>
          <a:xfrm>
            <a:off x="2081139" y="4874591"/>
            <a:ext cx="7886700" cy="643151"/>
          </a:xfrm>
          <a:prstGeom prst="rect">
            <a:avLst/>
          </a:prstGeom>
        </p:spPr>
        <p:txBody>
          <a:bodyPr vert="horz" lIns="68580" tIns="34290" rIns="68580" bIns="34290" rtlCol="0">
            <a:noAutofit/>
          </a:bodyPr>
          <a:lstStyle/>
          <a:p>
            <a:pPr marL="171450" indent="-171450" defTabSz="685800">
              <a:lnSpc>
                <a:spcPct val="170000"/>
              </a:lnSpc>
              <a:spcBef>
                <a:spcPts val="750"/>
              </a:spcBef>
              <a:buFont typeface="Wingdings" panose="05000000000000000000" pitchFamily="2" charset="2"/>
              <a:buChar char="Ø"/>
              <a:defRPr/>
            </a:pPr>
            <a:r>
              <a:rPr lang="zh-CN" altLang="en-US" sz="2400" b="1" dirty="0">
                <a:latin typeface="微软雅黑" panose="020B0503020204020204" charset="-122"/>
                <a:ea typeface="微软雅黑" panose="020B0503020204020204" charset="-122"/>
              </a:rPr>
              <a:t>限定时间：  </a:t>
            </a:r>
            <a:r>
              <a:rPr lang="en-US" altLang="zh-CN" sz="2400" b="1" dirty="0">
                <a:latin typeface="微软雅黑" panose="020B0503020204020204" charset="-122"/>
                <a:ea typeface="微软雅黑" panose="020B0503020204020204" charset="-122"/>
              </a:rPr>
              <a:t>2013</a:t>
            </a:r>
            <a:r>
              <a:rPr lang="zh-CN" altLang="en-US" sz="2400" b="1" dirty="0">
                <a:latin typeface="微软雅黑" panose="020B0503020204020204" charset="-122"/>
                <a:ea typeface="微软雅黑" panose="020B0503020204020204" charset="-122"/>
              </a:rPr>
              <a:t>至今</a:t>
            </a:r>
            <a:endParaRPr lang="zh-CN" altLang="en-US" sz="2400" b="1" dirty="0">
              <a:latin typeface="微软雅黑" panose="020B0503020204020204" charset="-122"/>
              <a:ea typeface="微软雅黑" panose="020B0503020204020204" charset="-122"/>
            </a:endParaRPr>
          </a:p>
        </p:txBody>
      </p:sp>
      <p:sp>
        <p:nvSpPr>
          <p:cNvPr id="9" name="内容占位符 2"/>
          <p:cNvSpPr txBox="1"/>
          <p:nvPr/>
        </p:nvSpPr>
        <p:spPr>
          <a:xfrm>
            <a:off x="2134357" y="4160642"/>
            <a:ext cx="7886700" cy="643151"/>
          </a:xfrm>
          <a:prstGeom prst="rect">
            <a:avLst/>
          </a:prstGeom>
        </p:spPr>
        <p:txBody>
          <a:bodyPr vert="horz" lIns="68580" tIns="34290" rIns="68580" bIns="34290" rtlCol="0">
            <a:noAutofit/>
          </a:bodyPr>
          <a:lstStyle/>
          <a:p>
            <a:pPr marL="171450" indent="-171450">
              <a:lnSpc>
                <a:spcPct val="170000"/>
              </a:lnSpc>
              <a:spcBef>
                <a:spcPts val="750"/>
              </a:spcBef>
              <a:buFont typeface="Wingdings" panose="05000000000000000000" pitchFamily="2" charset="2"/>
              <a:buChar char="Ø"/>
              <a:defRPr/>
            </a:pPr>
            <a:r>
              <a:rPr lang="zh-CN" altLang="en-US" sz="2400" b="1" dirty="0">
                <a:latin typeface="微软雅黑" panose="020B0503020204020204" charset="-122"/>
                <a:ea typeface="微软雅黑" panose="020B0503020204020204" charset="-122"/>
              </a:rPr>
              <a:t>学位： 博士</a:t>
            </a: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b="1" dirty="0">
              <a:latin typeface="微软雅黑" panose="020B0503020204020204" charset="-122"/>
              <a:ea typeface="微软雅黑" panose="020B0503020204020204" charset="-122"/>
            </a:endParaRPr>
          </a:p>
        </p:txBody>
      </p:sp>
      <p:sp>
        <p:nvSpPr>
          <p:cNvPr id="11" name="右大括号 10"/>
          <p:cNvSpPr/>
          <p:nvPr/>
        </p:nvSpPr>
        <p:spPr>
          <a:xfrm>
            <a:off x="6486206" y="2887133"/>
            <a:ext cx="326255" cy="255091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350"/>
          </a:p>
        </p:txBody>
      </p:sp>
      <p:sp>
        <p:nvSpPr>
          <p:cNvPr id="12" name="TextBox 11"/>
          <p:cNvSpPr txBox="1"/>
          <p:nvPr/>
        </p:nvSpPr>
        <p:spPr>
          <a:xfrm>
            <a:off x="7125398" y="3923581"/>
            <a:ext cx="1070335" cy="58356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AND</a:t>
            </a:r>
            <a:endParaRPr lang="zh-CN" alt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内容占位符 2"/>
          <p:cNvSpPr txBox="1"/>
          <p:nvPr/>
        </p:nvSpPr>
        <p:spPr>
          <a:xfrm>
            <a:off x="4863110" y="1167502"/>
            <a:ext cx="4865089" cy="915298"/>
          </a:xfrm>
          <a:prstGeom prst="rect">
            <a:avLst/>
          </a:prstGeom>
          <a:solidFill>
            <a:srgbClr val="FFFF00"/>
          </a:solidFill>
        </p:spPr>
        <p:style>
          <a:lnRef idx="0">
            <a:schemeClr val="accent3"/>
          </a:lnRef>
          <a:fillRef idx="3">
            <a:schemeClr val="accent3"/>
          </a:fillRef>
          <a:effectRef idx="3">
            <a:schemeClr val="accent3"/>
          </a:effectRef>
          <a:fontRef idx="minor">
            <a:schemeClr val="lt1"/>
          </a:fontRef>
        </p:style>
        <p:txBody>
          <a:bodyPr vert="horz" lIns="68580" tIns="34290" rIns="68580" bIns="34290"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171450" indent="-171450">
              <a:lnSpc>
                <a:spcPct val="170000"/>
              </a:lnSpc>
              <a:spcBef>
                <a:spcPts val="750"/>
              </a:spcBef>
              <a:defRPr/>
            </a:pPr>
            <a:r>
              <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r>
              <a:rPr lang="zh-CN" altLang="en-US" sz="1600" b="1" spc="38" dirty="0">
                <a:ln w="11430"/>
                <a:solidFill>
                  <a:srgbClr val="FF0000"/>
                </a:solidFill>
                <a:latin typeface="微软雅黑" panose="020B0503020204020204" charset="-122"/>
                <a:ea typeface="微软雅黑" panose="020B0503020204020204" charset="-122"/>
              </a:rPr>
              <a:t>利用万方数据库查找</a:t>
            </a:r>
            <a:r>
              <a:rPr lang="en-US" altLang="zh-CN" sz="1600" b="1" spc="38" dirty="0">
                <a:ln w="11430"/>
                <a:solidFill>
                  <a:srgbClr val="FF0000"/>
                </a:solidFill>
                <a:latin typeface="微软雅黑" panose="020B0503020204020204" charset="-122"/>
                <a:ea typeface="微软雅黑" panose="020B0503020204020204" charset="-122"/>
              </a:rPr>
              <a:t>2013</a:t>
            </a:r>
            <a:r>
              <a:rPr lang="zh-CN" altLang="en-US" sz="1600" b="1" spc="38" dirty="0">
                <a:ln w="11430"/>
                <a:solidFill>
                  <a:srgbClr val="FF0000"/>
                </a:solidFill>
                <a:latin typeface="微软雅黑" panose="020B0503020204020204" charset="-122"/>
                <a:ea typeface="微软雅黑" panose="020B0503020204020204" charset="-122"/>
              </a:rPr>
              <a:t>年至今山东大学发表的有关肺动脉高压研究方面的博士学位论文</a:t>
            </a:r>
            <a:endParaRPr lang="en-US" altLang="zh-CN" sz="1600" b="1" spc="38" dirty="0">
              <a:ln w="11430"/>
              <a:solidFill>
                <a:srgbClr val="FF0000"/>
              </a:solidFill>
              <a:latin typeface="微软雅黑" panose="020B0503020204020204" charset="-122"/>
              <a:ea typeface="微软雅黑" panose="020B0503020204020204" charset="-122"/>
            </a:endParaRPr>
          </a:p>
          <a:p>
            <a:pPr marL="171450" indent="-171450" defTabSz="685800">
              <a:lnSpc>
                <a:spcPct val="170000"/>
              </a:lnSpc>
              <a:spcBef>
                <a:spcPts val="750"/>
              </a:spcBef>
              <a:defRPr/>
            </a:pPr>
            <a:r>
              <a:rPr lang="en-US" altLang="zh-CN"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rPr>
              <a:t>      </a:t>
            </a: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1600" b="1" spc="38"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anose="020B0503020204020204" charset="-122"/>
              <a:ea typeface="微软雅黑" panose="020B0503020204020204" charset="-122"/>
            </a:endParaRPr>
          </a:p>
        </p:txBody>
      </p:sp>
      <p:sp>
        <p:nvSpPr>
          <p:cNvPr id="13" name="内容占位符 2"/>
          <p:cNvSpPr txBox="1"/>
          <p:nvPr/>
        </p:nvSpPr>
        <p:spPr>
          <a:xfrm>
            <a:off x="2185281" y="2581114"/>
            <a:ext cx="7886700" cy="643151"/>
          </a:xfrm>
          <a:prstGeom prst="rect">
            <a:avLst/>
          </a:prstGeom>
        </p:spPr>
        <p:txBody>
          <a:bodyPr vert="horz" lIns="68580" tIns="34290" rIns="68580" bIns="34290" rtlCol="0">
            <a:noAutofit/>
          </a:bodyPr>
          <a:lstStyle/>
          <a:p>
            <a:pPr marL="171450" indent="-171450">
              <a:lnSpc>
                <a:spcPct val="170000"/>
              </a:lnSpc>
              <a:spcBef>
                <a:spcPts val="750"/>
              </a:spcBef>
              <a:buFont typeface="Wingdings" panose="05000000000000000000" pitchFamily="2" charset="2"/>
              <a:buChar char="Ø"/>
              <a:defRPr/>
            </a:pPr>
            <a:r>
              <a:rPr lang="zh-CN" altLang="en-US" sz="2400" b="1" dirty="0">
                <a:latin typeface="微软雅黑" panose="020B0503020204020204" charset="-122"/>
                <a:ea typeface="微软雅黑" panose="020B0503020204020204" charset="-122"/>
              </a:rPr>
              <a:t>关 键 词：肺动脉高压</a:t>
            </a:r>
            <a:endParaRPr lang="zh-CN" altLang="en-US" sz="2400" b="1" dirty="0">
              <a:latin typeface="微软雅黑" panose="020B0503020204020204" charset="-122"/>
              <a:ea typeface="微软雅黑" panose="020B0503020204020204" charset="-122"/>
            </a:endParaRPr>
          </a:p>
          <a:p>
            <a:pPr marL="171450" indent="-171450">
              <a:lnSpc>
                <a:spcPct val="170000"/>
              </a:lnSpc>
              <a:spcBef>
                <a:spcPts val="750"/>
              </a:spcBef>
              <a:buFont typeface="Wingdings" panose="05000000000000000000" pitchFamily="2" charset="2"/>
              <a:buChar char="Ø"/>
              <a:defRPr/>
            </a:pPr>
            <a:endParaRPr lang="zh-CN" altLang="en-US" sz="2400" b="1" dirty="0">
              <a:latin typeface="微软雅黑" panose="020B0503020204020204" charset="-122"/>
              <a:ea typeface="微软雅黑" panose="020B0503020204020204" charset="-122"/>
            </a:endParaRPr>
          </a:p>
          <a:p>
            <a:pPr marL="171450" indent="-171450" defTabSz="685800">
              <a:lnSpc>
                <a:spcPct val="170000"/>
              </a:lnSpc>
              <a:spcBef>
                <a:spcPts val="750"/>
              </a:spcBef>
              <a:buFont typeface="Wingdings" panose="05000000000000000000" pitchFamily="2" charset="2"/>
              <a:buChar char="Ø"/>
              <a:defRPr/>
            </a:pPr>
            <a:endParaRPr lang="zh-CN" altLang="en-US" sz="2400" b="1" dirty="0">
              <a:latin typeface="微软雅黑" panose="020B0503020204020204" charset="-122"/>
              <a:ea typeface="微软雅黑" panose="020B0503020204020204" charset="-122"/>
            </a:endParaRPr>
          </a:p>
        </p:txBody>
      </p:sp>
      <p:sp>
        <p:nvSpPr>
          <p:cNvPr id="14" name="AutoShape 21"/>
          <p:cNvSpPr/>
          <p:nvPr/>
        </p:nvSpPr>
        <p:spPr>
          <a:xfrm>
            <a:off x="1943469" y="2429933"/>
            <a:ext cx="7225931" cy="3386668"/>
          </a:xfrm>
          <a:prstGeom prst="roundRect">
            <a:avLst>
              <a:gd name="adj" fmla="val 8574"/>
            </a:avLst>
          </a:prstGeom>
          <a:noFill/>
          <a:ln w="12700" cap="flat" cmpd="sng">
            <a:solidFill>
              <a:srgbClr val="800000"/>
            </a:solidFill>
            <a:prstDash val="solid"/>
            <a:miter/>
            <a:headEnd type="none" w="med" len="med"/>
            <a:tailEnd type="none" w="med" len="med"/>
          </a:ln>
        </p:spPr>
        <p:txBody>
          <a:bodyPr lIns="0" tIns="0" rIns="0" bIns="0"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defRPr>
            </a:lvl5pPr>
          </a:lstStyle>
          <a:p>
            <a:pPr marL="0" indent="0" algn="ctr" eaLnBrk="1">
              <a:lnSpc>
                <a:spcPct val="150000"/>
              </a:lnSpc>
              <a:spcBef>
                <a:spcPct val="0"/>
              </a:spcBef>
              <a:buNone/>
            </a:pPr>
            <a:endParaRPr lang="zh-CN" altLang="zh-CN" sz="1800" dirty="0">
              <a:solidFill>
                <a:srgbClr val="000000"/>
              </a:solidFill>
              <a:latin typeface="微软雅黑" panose="020B0503020204020204" charset="-122"/>
              <a:ea typeface="微软雅黑" panose="020B0503020204020204" charset="-122"/>
              <a:sym typeface="Bodoni MT Black" panose="02070A030806060202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bldLvl="0" animBg="1"/>
      <p:bldP spid="12" grpId="0" bldLvl="0" animBg="1"/>
      <p:bldP spid="13" grpId="0"/>
      <p:bldP spid="14" grpId="0" bldLvl="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524000" y="1453120"/>
            <a:ext cx="9144000" cy="4914286"/>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71968" y="1131609"/>
            <a:ext cx="7886700" cy="508933"/>
          </a:xfrm>
        </p:spPr>
        <p:txBody>
          <a:bodyPr>
            <a:normAutofit fontScale="90000"/>
          </a:bodyPr>
          <a:lstStyle/>
          <a:p>
            <a:r>
              <a:rPr lang="zh-CN" altLang="en-US" sz="3200" dirty="0">
                <a:latin typeface="黑体" panose="02010609060101010101" pitchFamily="49" charset="-122"/>
                <a:ea typeface="黑体" panose="02010609060101010101" pitchFamily="49" charset="-122"/>
              </a:rPr>
              <a:t>三、检索结果</a:t>
            </a:r>
            <a:endParaRPr lang="zh-CN" altLang="en-US" sz="32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1868624" y="1586865"/>
            <a:ext cx="8293281" cy="4927872"/>
          </a:xfrm>
        </p:spPr>
        <p:txBody>
          <a:bodyPr>
            <a:normAutofit/>
          </a:bodyPr>
          <a:lstStyle/>
          <a:p>
            <a:pPr marL="0" indent="0">
              <a:lnSpc>
                <a:spcPct val="200000"/>
              </a:lnSpc>
              <a:buNone/>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（一）结果显示</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a:p>
            <a:pPr marL="0" indent="0">
              <a:lnSpc>
                <a:spcPct val="200000"/>
              </a:lnSpc>
              <a:buNone/>
            </a:pPr>
            <a:r>
              <a:rPr lang="zh-CN" altLang="en-US" sz="2400" dirty="0">
                <a:latin typeface="楷体" panose="02010609060101010101" pitchFamily="49" charset="-122"/>
                <a:ea typeface="楷体" panose="02010609060101010101" pitchFamily="49" charset="-122"/>
              </a:rPr>
              <a:t>详情模式（默认）</a:t>
            </a:r>
            <a:r>
              <a:rPr lang="zh-CN" altLang="en-US" sz="2400" dirty="0">
                <a:latin typeface="楷体" panose="02010609060101010101" pitchFamily="49" charset="-122"/>
                <a:ea typeface="楷体" panose="02010609060101010101" pitchFamily="49" charset="-122"/>
                <a:sym typeface="+mn-ea"/>
              </a:rPr>
              <a:t>和列表模式</a:t>
            </a:r>
            <a:br>
              <a:rPr lang="zh-CN" altLang="en-US" sz="2400" dirty="0">
                <a:latin typeface="楷体" panose="02010609060101010101" pitchFamily="49" charset="-122"/>
                <a:ea typeface="楷体" panose="02010609060101010101" pitchFamily="49" charset="-122"/>
              </a:rPr>
            </a:br>
            <a:endParaRPr lang="zh-CN" altLang="en-US" sz="2400"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570980" y="123190"/>
            <a:ext cx="3975735" cy="661225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8624" y="1586865"/>
            <a:ext cx="8293281" cy="4927872"/>
          </a:xfrm>
        </p:spPr>
        <p:txBody>
          <a:bodyPr>
            <a:normAutofit/>
          </a:bodyPr>
          <a:lstStyle/>
          <a:p>
            <a:pPr marL="0" indent="0">
              <a:lnSpc>
                <a:spcPct val="200000"/>
              </a:lnSpc>
              <a:buNone/>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（二）结果排序</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endParaRPr>
          </a:p>
          <a:p>
            <a:pPr marL="0" indent="0">
              <a:lnSpc>
                <a:spcPct val="200000"/>
              </a:lnSpc>
              <a:buNone/>
            </a:pPr>
            <a:r>
              <a:rPr lang="zh-CN" altLang="en-US" sz="2400" dirty="0">
                <a:latin typeface="楷体" panose="02010609060101010101" pitchFamily="49" charset="-122"/>
                <a:ea typeface="楷体" panose="02010609060101010101" pitchFamily="49" charset="-122"/>
              </a:rPr>
              <a:t>详情模式（默认）</a:t>
            </a:r>
            <a:r>
              <a:rPr lang="zh-CN" altLang="en-US" sz="2400" dirty="0">
                <a:latin typeface="楷体" panose="02010609060101010101" pitchFamily="49" charset="-122"/>
                <a:ea typeface="楷体" panose="02010609060101010101" pitchFamily="49" charset="-122"/>
                <a:sym typeface="+mn-ea"/>
              </a:rPr>
              <a:t>和列表模式</a:t>
            </a:r>
            <a:endParaRPr lang="zh-CN" altLang="en-US" sz="2400" dirty="0">
              <a:latin typeface="楷体" panose="02010609060101010101" pitchFamily="49" charset="-122"/>
              <a:ea typeface="楷体" panose="02010609060101010101" pitchFamily="49" charset="-122"/>
              <a:sym typeface="+mn-ea"/>
            </a:endParaRPr>
          </a:p>
          <a:p>
            <a:pPr marL="0" indent="0">
              <a:lnSpc>
                <a:spcPct val="200000"/>
              </a:lnSpc>
              <a:buNone/>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sym typeface="+mn-ea"/>
              </a:rPr>
              <a:t>（三）筛选</a:t>
            </a:r>
            <a:endPar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sym typeface="+mn-ea"/>
            </a:endParaRPr>
          </a:p>
          <a:p>
            <a:pPr marL="0" indent="0">
              <a:lnSpc>
                <a:spcPct val="200000"/>
              </a:lnSpc>
              <a:buNone/>
            </a:pPr>
            <a:r>
              <a:rPr lang="zh-CN" altLang="en-US" sz="2400" dirty="0">
                <a:latin typeface="楷体" panose="02010609060101010101" pitchFamily="49" charset="-122"/>
                <a:ea typeface="楷体" panose="02010609060101010101" pitchFamily="49" charset="-122"/>
                <a:sym typeface="+mn-ea"/>
              </a:rPr>
              <a:t>界面左侧根据不同的角度进行分析</a:t>
            </a:r>
            <a:br>
              <a:rPr lang="zh-CN" altLang="en-US" sz="2400" dirty="0">
                <a:latin typeface="楷体" panose="02010609060101010101" pitchFamily="49" charset="-122"/>
                <a:ea typeface="楷体" panose="02010609060101010101" pitchFamily="49" charset="-122"/>
              </a:rPr>
            </a:br>
            <a:endParaRPr lang="zh-CN" altLang="en-US" sz="2400" dirty="0">
              <a:latin typeface="楷体" panose="02010609060101010101" pitchFamily="49" charset="-122"/>
              <a:ea typeface="楷体" panose="02010609060101010101" pitchFamily="49" charset="-122"/>
            </a:endParaRPr>
          </a:p>
        </p:txBody>
      </p:sp>
      <p:sp>
        <p:nvSpPr>
          <p:cNvPr id="5" name="标题 4"/>
          <p:cNvSpPr>
            <a:spLocks noGrp="1"/>
          </p:cNvSpPr>
          <p:nvPr>
            <p:ph type="title"/>
          </p:nvPr>
        </p:nvSpPr>
        <p:spPr/>
        <p:txBody>
          <a:bodyPr/>
          <a:lstStyle/>
          <a:p>
            <a:endParaRPr lang="zh-CN" altLang="en-US"/>
          </a:p>
        </p:txBody>
      </p:sp>
      <p:pic>
        <p:nvPicPr>
          <p:cNvPr id="6" name="图片 5"/>
          <p:cNvPicPr>
            <a:picLocks noChangeAspect="1"/>
          </p:cNvPicPr>
          <p:nvPr/>
        </p:nvPicPr>
        <p:blipFill>
          <a:blip r:embed="rId1"/>
          <a:stretch>
            <a:fillRect/>
          </a:stretch>
        </p:blipFill>
        <p:spPr>
          <a:xfrm>
            <a:off x="4912995" y="1407160"/>
            <a:ext cx="5637530" cy="106997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8624" y="1586865"/>
            <a:ext cx="8293281" cy="4927872"/>
          </a:xfrm>
        </p:spPr>
        <p:txBody>
          <a:bodyPr>
            <a:normAutofit/>
          </a:bodyPr>
          <a:lstStyle/>
          <a:p>
            <a:pPr marL="0" indent="0">
              <a:lnSpc>
                <a:spcPct val="200000"/>
              </a:lnSpc>
              <a:buNone/>
            </a:pPr>
            <a:r>
              <a:rPr lang="zh-CN" altLang="en-US" sz="2400" b="1" spc="38" noProof="0"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uLnTx/>
                <a:uFillTx/>
                <a:latin typeface="微软雅黑" panose="020B0503020204020204" charset="-122"/>
                <a:ea typeface="微软雅黑" panose="020B0503020204020204" charset="-122"/>
              </a:rPr>
              <a:t>（四）结果保存</a:t>
            </a:r>
            <a:endParaRPr lang="zh-CN" altLang="en-US" sz="2400" dirty="0">
              <a:latin typeface="楷体" panose="02010609060101010101" pitchFamily="49" charset="-122"/>
              <a:ea typeface="楷体" panose="02010609060101010101" pitchFamily="49" charset="-122"/>
            </a:endParaRPr>
          </a:p>
          <a:p>
            <a:pPr marL="0" indent="0">
              <a:lnSpc>
                <a:spcPct val="200000"/>
              </a:lnSpc>
              <a:buNone/>
            </a:pPr>
            <a:br>
              <a:rPr lang="zh-CN" altLang="en-US" sz="2400" dirty="0">
                <a:latin typeface="楷体" panose="02010609060101010101" pitchFamily="49" charset="-122"/>
                <a:ea typeface="楷体" panose="02010609060101010101" pitchFamily="49" charset="-122"/>
              </a:rPr>
            </a:br>
            <a:endParaRPr lang="zh-CN" altLang="en-US" sz="2400" dirty="0">
              <a:latin typeface="楷体" panose="02010609060101010101" pitchFamily="49" charset="-122"/>
              <a:ea typeface="楷体" panose="02010609060101010101" pitchFamily="49" charset="-122"/>
            </a:endParaRPr>
          </a:p>
        </p:txBody>
      </p:sp>
      <p:sp>
        <p:nvSpPr>
          <p:cNvPr id="5" name="标题 4"/>
          <p:cNvSpPr>
            <a:spLocks noGrp="1"/>
          </p:cNvSpPr>
          <p:nvPr>
            <p:ph type="title"/>
          </p:nvPr>
        </p:nvSpPr>
        <p:spPr/>
        <p:txBody>
          <a:bodyPr/>
          <a:lstStyle/>
          <a:p>
            <a:endParaRPr lang="zh-CN" altLang="en-US"/>
          </a:p>
        </p:txBody>
      </p:sp>
      <p:pic>
        <p:nvPicPr>
          <p:cNvPr id="2" name="图片 1"/>
          <p:cNvPicPr>
            <a:picLocks noChangeAspect="1"/>
          </p:cNvPicPr>
          <p:nvPr/>
        </p:nvPicPr>
        <p:blipFill>
          <a:blip r:embed="rId1"/>
          <a:stretch>
            <a:fillRect/>
          </a:stretch>
        </p:blipFill>
        <p:spPr>
          <a:xfrm>
            <a:off x="5547995" y="1181735"/>
            <a:ext cx="3743325" cy="2657475"/>
          </a:xfrm>
          <a:prstGeom prst="rect">
            <a:avLst/>
          </a:prstGeom>
        </p:spPr>
      </p:pic>
      <p:sp>
        <p:nvSpPr>
          <p:cNvPr id="4" name="椭圆 3"/>
          <p:cNvSpPr/>
          <p:nvPr/>
        </p:nvSpPr>
        <p:spPr>
          <a:xfrm>
            <a:off x="7701915" y="3097530"/>
            <a:ext cx="917575" cy="688340"/>
          </a:xfrm>
          <a:prstGeom prst="ellipse">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989020" y="978603"/>
            <a:ext cx="7886700" cy="5287444"/>
          </a:xfrm>
        </p:spPr>
        <p:txBody>
          <a:bodyPr>
            <a:noAutofit/>
          </a:bodyPr>
          <a:lstStyle/>
          <a:p>
            <a:pPr>
              <a:lnSpc>
                <a:spcPct val="150000"/>
              </a:lnSpc>
            </a:pPr>
            <a:r>
              <a:rPr lang="zh-CN" altLang="en-US" dirty="0">
                <a:latin typeface="楷体" panose="02010609060101010101" pitchFamily="49" charset="-122"/>
                <a:ea typeface="楷体" panose="02010609060101010101" pitchFamily="49" charset="-122"/>
              </a:rPr>
              <a:t>不同点</a:t>
            </a:r>
            <a:endParaRPr lang="en-US" altLang="zh-CN" dirty="0">
              <a:latin typeface="楷体" panose="02010609060101010101" pitchFamily="49" charset="-122"/>
              <a:ea typeface="楷体" panose="02010609060101010101" pitchFamily="49" charset="-122"/>
            </a:endParaRPr>
          </a:p>
          <a:p>
            <a:pPr marL="0" indent="0">
              <a:lnSpc>
                <a:spcPct val="150000"/>
              </a:lnSpc>
              <a:buNone/>
            </a:pP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 收录的期刊回溯年限不同。</a:t>
            </a:r>
            <a:endParaRPr lang="en-US" altLang="zh-CN" dirty="0">
              <a:latin typeface="楷体" panose="02010609060101010101" pitchFamily="49" charset="-122"/>
              <a:ea typeface="楷体" panose="02010609060101010101" pitchFamily="49" charset="-122"/>
            </a:endParaRPr>
          </a:p>
          <a:p>
            <a:pPr marL="0" indent="0">
              <a:lnSpc>
                <a:spcPct val="150000"/>
              </a:lnSpc>
              <a:buNone/>
            </a:pPr>
            <a:r>
              <a:rPr lang="en-US" altLang="zh-CN" dirty="0">
                <a:latin typeface="楷体" panose="02010609060101010101" pitchFamily="49" charset="-122"/>
                <a:ea typeface="楷体" panose="02010609060101010101" pitchFamily="49" charset="-122"/>
              </a:rPr>
              <a:t>   CNKI</a:t>
            </a:r>
            <a:r>
              <a:rPr lang="zh-CN" altLang="en-US" dirty="0">
                <a:latin typeface="楷体" panose="02010609060101010101" pitchFamily="49" charset="-122"/>
                <a:ea typeface="楷体" panose="02010609060101010101" pitchFamily="49" charset="-122"/>
              </a:rPr>
              <a:t>中国知网回溯至 </a:t>
            </a:r>
            <a:r>
              <a:rPr lang="en-US" altLang="zh-CN" dirty="0">
                <a:latin typeface="楷体" panose="02010609060101010101" pitchFamily="49" charset="-122"/>
                <a:ea typeface="楷体" panose="02010609060101010101" pitchFamily="49" charset="-122"/>
              </a:rPr>
              <a:t>1915 </a:t>
            </a:r>
            <a:r>
              <a:rPr lang="zh-CN" altLang="en-US" dirty="0">
                <a:latin typeface="楷体" panose="02010609060101010101" pitchFamily="49" charset="-122"/>
                <a:ea typeface="楷体" panose="02010609060101010101" pitchFamily="49" charset="-122"/>
              </a:rPr>
              <a:t>年，部分期刊回溯至创刊；</a:t>
            </a:r>
            <a:br>
              <a:rPr lang="zh-CN" altLang="en-US" dirty="0">
                <a:latin typeface="楷体" panose="02010609060101010101" pitchFamily="49" charset="-122"/>
                <a:ea typeface="楷体" panose="02010609060101010101" pitchFamily="49" charset="-122"/>
              </a:rPr>
            </a:br>
            <a:r>
              <a:rPr lang="zh-CN" altLang="en-US" dirty="0">
                <a:latin typeface="楷体" panose="02010609060101010101" pitchFamily="49" charset="-122"/>
                <a:ea typeface="楷体" panose="02010609060101010101" pitchFamily="49" charset="-122"/>
              </a:rPr>
              <a:t>   万方数据知识服务平台回溯至</a:t>
            </a:r>
            <a:r>
              <a:rPr lang="en-US" altLang="zh-CN" dirty="0">
                <a:latin typeface="楷体" panose="02010609060101010101" pitchFamily="49" charset="-122"/>
                <a:ea typeface="楷体" panose="02010609060101010101" pitchFamily="49" charset="-122"/>
              </a:rPr>
              <a:t>1998</a:t>
            </a:r>
            <a:r>
              <a:rPr lang="zh-CN" altLang="en-US" dirty="0">
                <a:latin typeface="楷体" panose="02010609060101010101" pitchFamily="49" charset="-122"/>
                <a:ea typeface="楷体" panose="02010609060101010101" pitchFamily="49" charset="-122"/>
              </a:rPr>
              <a:t>年；</a:t>
            </a:r>
            <a:endParaRPr lang="en-US" altLang="zh-CN" dirty="0">
              <a:latin typeface="楷体" panose="02010609060101010101" pitchFamily="49" charset="-122"/>
              <a:ea typeface="楷体" panose="02010609060101010101" pitchFamily="49" charset="-122"/>
            </a:endParaRPr>
          </a:p>
          <a:p>
            <a:pPr marL="0" indent="0">
              <a:lnSpc>
                <a:spcPct val="150000"/>
              </a:lnSpc>
              <a:buNone/>
            </a:pPr>
            <a:r>
              <a:rPr lang="en-US" altLang="zh-CN" dirty="0">
                <a:latin typeface="楷体" panose="02010609060101010101" pitchFamily="49" charset="-122"/>
                <a:ea typeface="楷体" panose="02010609060101010101" pitchFamily="49" charset="-122"/>
              </a:rPr>
              <a:t>   </a:t>
            </a:r>
            <a:r>
              <a:rPr lang="zh-CN" altLang="en-US" dirty="0">
                <a:latin typeface="楷体" panose="02010609060101010101" pitchFamily="49" charset="-122"/>
                <a:ea typeface="楷体" panose="02010609060101010101" pitchFamily="49" charset="-122"/>
              </a:rPr>
              <a:t>重庆维普中文期刊服务平台回溯至</a:t>
            </a:r>
            <a:r>
              <a:rPr lang="en-US" altLang="zh-CN" dirty="0">
                <a:latin typeface="楷体" panose="02010609060101010101" pitchFamily="49" charset="-122"/>
                <a:ea typeface="楷体" panose="02010609060101010101" pitchFamily="49" charset="-122"/>
              </a:rPr>
              <a:t>1989</a:t>
            </a:r>
            <a:r>
              <a:rPr lang="zh-CN" altLang="en-US" dirty="0">
                <a:latin typeface="楷体" panose="02010609060101010101" pitchFamily="49" charset="-122"/>
                <a:ea typeface="楷体" panose="02010609060101010101" pitchFamily="49" charset="-122"/>
              </a:rPr>
              <a:t>年。</a:t>
            </a:r>
            <a:br>
              <a:rPr lang="zh-CN" altLang="en-US" dirty="0">
                <a:latin typeface="楷体" panose="02010609060101010101" pitchFamily="49" charset="-122"/>
                <a:ea typeface="楷体" panose="02010609060101010101" pitchFamily="49" charset="-122"/>
              </a:rPr>
            </a:b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）收录期刊范围不同。三个数据库范围存在重复。 但每个数据库都有一些独家授权的期刊。 </a:t>
            </a:r>
            <a:br>
              <a:rPr lang="zh-CN" altLang="en-US" dirty="0">
                <a:latin typeface="楷体" panose="02010609060101010101" pitchFamily="49" charset="-122"/>
                <a:ea typeface="楷体" panose="02010609060101010101" pitchFamily="49" charset="-122"/>
              </a:rPr>
            </a:br>
            <a:endParaRPr lang="zh-CN" altLang="en-US" dirty="0">
              <a:latin typeface="楷体" panose="02010609060101010101" pitchFamily="49" charset="-122"/>
              <a:ea typeface="楷体" panose="02010609060101010101" pitchFamily="49"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51034" y="884892"/>
            <a:ext cx="7886700" cy="376019"/>
          </a:xfrm>
        </p:spPr>
        <p:txBody>
          <a:bodyPr>
            <a:normAutofit fontScale="90000"/>
          </a:bodyPr>
          <a:lstStyle/>
          <a:p>
            <a:r>
              <a:rPr lang="zh-CN" altLang="en-US" sz="3200" dirty="0"/>
              <a:t>（三） 应注意的问题 </a:t>
            </a:r>
            <a:endParaRPr lang="zh-CN" altLang="en-US" sz="3200" dirty="0"/>
          </a:p>
        </p:txBody>
      </p:sp>
      <p:sp>
        <p:nvSpPr>
          <p:cNvPr id="3" name="内容占位符 2"/>
          <p:cNvSpPr>
            <a:spLocks noGrp="1"/>
          </p:cNvSpPr>
          <p:nvPr>
            <p:ph idx="1"/>
          </p:nvPr>
        </p:nvSpPr>
        <p:spPr>
          <a:xfrm>
            <a:off x="2133399" y="1411738"/>
            <a:ext cx="7886700" cy="4979437"/>
          </a:xfrm>
        </p:spPr>
        <p:txBody>
          <a:bodyPr>
            <a:normAutofit fontScale="85000" lnSpcReduction="10000"/>
          </a:bodyPr>
          <a:lstStyle/>
          <a:p>
            <a:pPr marL="0" indent="0">
              <a:lnSpc>
                <a:spcPct val="150000"/>
              </a:lnSpc>
              <a:buNone/>
            </a:pP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 三个数据库的主题途径检索仅提供</a:t>
            </a:r>
            <a:r>
              <a:rPr lang="zh-CN" altLang="en-US" dirty="0">
                <a:solidFill>
                  <a:srgbClr val="FF0000"/>
                </a:solidFill>
                <a:latin typeface="楷体" panose="02010609060101010101" pitchFamily="49" charset="-122"/>
                <a:ea typeface="楷体" panose="02010609060101010101" pitchFamily="49" charset="-122"/>
              </a:rPr>
              <a:t>关键词</a:t>
            </a:r>
            <a:r>
              <a:rPr lang="zh-CN" altLang="en-US" dirty="0">
                <a:latin typeface="楷体" panose="02010609060101010101" pitchFamily="49" charset="-122"/>
                <a:ea typeface="楷体" panose="02010609060101010101" pitchFamily="49" charset="-122"/>
              </a:rPr>
              <a:t>检索。 关键词检索方便快捷，但容易造成</a:t>
            </a:r>
            <a:r>
              <a:rPr lang="zh-CN" altLang="en-US" dirty="0">
                <a:solidFill>
                  <a:srgbClr val="FF0000"/>
                </a:solidFill>
                <a:latin typeface="楷体" panose="02010609060101010101" pitchFamily="49" charset="-122"/>
                <a:ea typeface="楷体" panose="02010609060101010101" pitchFamily="49" charset="-122"/>
              </a:rPr>
              <a:t>漏检和误检</a:t>
            </a:r>
            <a:r>
              <a:rPr lang="zh-CN" altLang="en-US" dirty="0">
                <a:latin typeface="楷体" panose="02010609060101010101" pitchFamily="49" charset="-122"/>
                <a:ea typeface="楷体" panose="02010609060101010101" pitchFamily="49" charset="-122"/>
              </a:rPr>
              <a:t>。因此， 在这三个数据库中检索时，要提高查全率与查准率， 应尽可能地使用检索词的同义词、近义词、相关词进行检索。</a:t>
            </a:r>
            <a:endParaRPr lang="en-US" altLang="zh-CN" dirty="0">
              <a:latin typeface="楷体" panose="02010609060101010101" pitchFamily="49" charset="-122"/>
              <a:ea typeface="楷体" panose="02010609060101010101" pitchFamily="49" charset="-122"/>
            </a:endParaRPr>
          </a:p>
          <a:p>
            <a:pPr marL="0" indent="0">
              <a:lnSpc>
                <a:spcPct val="150000"/>
              </a:lnSpc>
              <a:buNone/>
            </a:pP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）应根据检索需要和检索结果情况，选择适当的字段。 </a:t>
            </a:r>
            <a:endParaRPr lang="en-US" altLang="zh-CN" dirty="0">
              <a:latin typeface="楷体" panose="02010609060101010101" pitchFamily="49" charset="-122"/>
              <a:ea typeface="楷体" panose="02010609060101010101" pitchFamily="49" charset="-122"/>
            </a:endParaRPr>
          </a:p>
          <a:p>
            <a:pPr marL="0" indent="0">
              <a:lnSpc>
                <a:spcPct val="150000"/>
              </a:lnSpc>
              <a:buNone/>
            </a:pPr>
            <a:r>
              <a:rPr lang="zh-CN" altLang="en-US" dirty="0">
                <a:latin typeface="楷体" panose="02010609060101010101" pitchFamily="49" charset="-122"/>
                <a:ea typeface="楷体" panose="02010609060101010101" pitchFamily="49" charset="-122"/>
              </a:rPr>
              <a:t>（</a:t>
            </a: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 因为各数据库收录的范围不同，相同的检索式在三个数据库中检索的结果可能会不同。</a:t>
            </a:r>
            <a:endParaRPr lang="en-US" altLang="zh-CN" dirty="0">
              <a:latin typeface="楷体" panose="02010609060101010101" pitchFamily="49" charset="-122"/>
              <a:ea typeface="楷体" panose="02010609060101010101" pitchFamily="49" charset="-122"/>
            </a:endParaRPr>
          </a:p>
          <a:p>
            <a:pPr marL="0" indent="0">
              <a:lnSpc>
                <a:spcPct val="150000"/>
              </a:lnSpc>
              <a:buNone/>
            </a:pPr>
            <a:endParaRPr lang="zh-CN" altLang="en-US" dirty="0">
              <a:latin typeface="楷体" panose="02010609060101010101" pitchFamily="49" charset="-122"/>
              <a:ea typeface="楷体" panose="02010609060101010101" pitchFamily="49" charset="-122"/>
            </a:endParaRPr>
          </a:p>
        </p:txBody>
      </p:sp>
      <p:sp>
        <p:nvSpPr>
          <p:cNvPr id="4" name="爆炸形 2 3"/>
          <p:cNvSpPr/>
          <p:nvPr/>
        </p:nvSpPr>
        <p:spPr>
          <a:xfrm>
            <a:off x="1812759" y="5216894"/>
            <a:ext cx="8383603" cy="1260909"/>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0000"/>
                </a:solidFill>
                <a:latin typeface="微软雅黑" panose="020B0503020204020204" charset="-122"/>
                <a:ea typeface="微软雅黑" panose="020B0503020204020204" charset="-122"/>
              </a:rPr>
              <a:t>检索时应注意三个数据库结合使用。</a:t>
            </a:r>
            <a:endParaRPr lang="zh-CN" altLang="en-US" sz="1600" b="1" dirty="0">
              <a:solidFill>
                <a:srgbClr val="FF0000"/>
              </a:solidFill>
              <a:latin typeface="微软雅黑" panose="020B0503020204020204" charset="-122"/>
              <a:ea typeface="微软雅黑" panose="020B0503020204020204" charset="-122"/>
            </a:endParaRPr>
          </a:p>
          <a:p>
            <a:pPr algn="ctr"/>
            <a:endParaRPr lang="zh-CN" altLang="en-US" sz="1600" b="1" dirty="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00" y="1910080"/>
            <a:ext cx="8092440" cy="3832225"/>
            <a:chOff x="2833370" y="1909807"/>
            <a:chExt cx="6310630" cy="3037840"/>
          </a:xfrm>
        </p:grpSpPr>
        <p:pic>
          <p:nvPicPr>
            <p:cNvPr id="2" name="图片 1"/>
            <p:cNvPicPr>
              <a:picLocks noChangeAspect="1"/>
            </p:cNvPicPr>
            <p:nvPr/>
          </p:nvPicPr>
          <p:blipFill>
            <a:blip r:embed="rId1"/>
            <a:srcRect l="30644"/>
            <a:stretch>
              <a:fillRect/>
            </a:stretch>
          </p:blipFill>
          <p:spPr>
            <a:xfrm>
              <a:off x="2833370" y="1909807"/>
              <a:ext cx="6228715" cy="3037840"/>
            </a:xfrm>
            <a:prstGeom prst="rect">
              <a:avLst/>
            </a:prstGeom>
          </p:spPr>
        </p:pic>
        <p:sp>
          <p:nvSpPr>
            <p:cNvPr id="5" name="圆角矩形 20"/>
            <p:cNvSpPr/>
            <p:nvPr/>
          </p:nvSpPr>
          <p:spPr>
            <a:xfrm>
              <a:off x="8078678" y="3158209"/>
              <a:ext cx="1065322" cy="174213"/>
            </a:xfrm>
            <a:prstGeom prst="round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sz="1350"/>
            </a:p>
          </p:txBody>
        </p:sp>
      </p:grpSp>
      <p:sp>
        <p:nvSpPr>
          <p:cNvPr id="5122" name="Rectangle 2"/>
          <p:cNvSpPr>
            <a:spLocks noGrp="1" noChangeArrowheads="1"/>
          </p:cNvSpPr>
          <p:nvPr>
            <p:ph type="title"/>
            <p:custDataLst>
              <p:tags r:id="rId2"/>
            </p:custDataLst>
          </p:nvPr>
        </p:nvSpPr>
        <p:spPr>
          <a:xfrm>
            <a:off x="2247204" y="1209606"/>
            <a:ext cx="7165639" cy="994172"/>
          </a:xfrm>
        </p:spPr>
        <p:txBody>
          <a:bodyPr>
            <a:normAutofit/>
          </a:bodyPr>
          <a:lstStyle/>
          <a:p>
            <a:r>
              <a:rPr lang="en-US" altLang="zh-CN" sz="3600" b="1" dirty="0">
                <a:latin typeface="Times New Roman" panose="02020603050405020304" pitchFamily="18" charset="0"/>
                <a:cs typeface="Times New Roman" panose="02020603050405020304" pitchFamily="18" charset="0"/>
                <a:hlinkClick r:id="rId3"/>
              </a:rPr>
              <a:t>https://www.cnki.net</a:t>
            </a:r>
            <a:endParaRPr lang="zh-CN" altLang="en-US" sz="3600" b="1" dirty="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37661" y="942643"/>
            <a:ext cx="7716453" cy="607026"/>
          </a:xfrm>
        </p:spPr>
        <p:txBody>
          <a:bodyPr>
            <a:normAutofit/>
          </a:bodyPr>
          <a:lstStyle/>
          <a:p>
            <a:r>
              <a:rPr lang="zh-CN" altLang="en-US" sz="3200" b="1" dirty="0"/>
              <a:t>练习题</a:t>
            </a:r>
            <a:endParaRPr lang="zh-CN" altLang="en-US" sz="3200" b="1" dirty="0"/>
          </a:p>
        </p:txBody>
      </p:sp>
      <p:sp>
        <p:nvSpPr>
          <p:cNvPr id="3" name="内容占位符 2"/>
          <p:cNvSpPr>
            <a:spLocks noGrp="1"/>
          </p:cNvSpPr>
          <p:nvPr>
            <p:ph idx="1"/>
          </p:nvPr>
        </p:nvSpPr>
        <p:spPr/>
        <p:txBody>
          <a:bodyPr>
            <a:normAutofit fontScale="92500"/>
          </a:bodyPr>
          <a:lstStyle/>
          <a:p>
            <a:pPr marL="0" indent="0">
              <a:lnSpc>
                <a:spcPct val="150000"/>
              </a:lnSpc>
              <a:buNone/>
            </a:pPr>
            <a:r>
              <a:rPr lang="en-US" altLang="zh-CN" dirty="0">
                <a:latin typeface="楷体" panose="02010609060101010101" pitchFamily="49" charset="-122"/>
                <a:ea typeface="楷体" panose="02010609060101010101" pitchFamily="49" charset="-122"/>
              </a:rPr>
              <a:t>1</a:t>
            </a:r>
            <a:r>
              <a:rPr lang="zh-CN" altLang="en-US" dirty="0">
                <a:latin typeface="楷体" panose="02010609060101010101" pitchFamily="49" charset="-122"/>
                <a:ea typeface="楷体" panose="02010609060101010101" pitchFamily="49" charset="-122"/>
              </a:rPr>
              <a:t>．阿仑膦酸钠商品名称为福善美、固邦，近年常用于防治骨质疏松症，请用三个中文全文数据库检索出核心期刊上发表的文献并下载全文。</a:t>
            </a:r>
            <a:endParaRPr lang="zh-CN" altLang="en-US" dirty="0">
              <a:latin typeface="楷体" panose="02010609060101010101" pitchFamily="49" charset="-122"/>
              <a:ea typeface="楷体" panose="02010609060101010101" pitchFamily="49" charset="-122"/>
            </a:endParaRPr>
          </a:p>
          <a:p>
            <a:pPr marL="0" indent="0">
              <a:lnSpc>
                <a:spcPct val="150000"/>
              </a:lnSpc>
              <a:buNone/>
            </a:pPr>
            <a:r>
              <a:rPr lang="en-US" altLang="zh-CN" dirty="0">
                <a:latin typeface="楷体" panose="02010609060101010101" pitchFamily="49" charset="-122"/>
                <a:ea typeface="楷体" panose="02010609060101010101" pitchFamily="49" charset="-122"/>
              </a:rPr>
              <a:t>2</a:t>
            </a:r>
            <a:r>
              <a:rPr lang="zh-CN" altLang="en-US" dirty="0">
                <a:latin typeface="楷体" panose="02010609060101010101" pitchFamily="49" charset="-122"/>
                <a:ea typeface="楷体" panose="02010609060101010101" pitchFamily="49" charset="-122"/>
              </a:rPr>
              <a:t>．高血压病患者不遵医行为原因分析与健康教育” 一文是在同类研究中被引用较多的文章，请检索出这篇文章，并查看相似的文献有哪些。</a:t>
            </a:r>
            <a:endParaRPr lang="zh-CN" altLang="en-US" dirty="0">
              <a:latin typeface="楷体" panose="02010609060101010101" pitchFamily="49" charset="-122"/>
              <a:ea typeface="楷体" panose="02010609060101010101" pitchFamily="49" charset="-122"/>
            </a:endParaRPr>
          </a:p>
          <a:p>
            <a:pPr marL="0" indent="0">
              <a:lnSpc>
                <a:spcPct val="150000"/>
              </a:lnSpc>
              <a:buNone/>
            </a:pPr>
            <a:r>
              <a:rPr lang="en-US" altLang="zh-CN" dirty="0">
                <a:latin typeface="楷体" panose="02010609060101010101" pitchFamily="49" charset="-122"/>
                <a:ea typeface="楷体" panose="02010609060101010101" pitchFamily="49" charset="-122"/>
              </a:rPr>
              <a:t>3</a:t>
            </a:r>
            <a:r>
              <a:rPr lang="zh-CN" altLang="en-US" dirty="0">
                <a:latin typeface="楷体" panose="02010609060101010101" pitchFamily="49" charset="-122"/>
                <a:ea typeface="楷体" panose="02010609060101010101" pitchFamily="49" charset="-122"/>
              </a:rPr>
              <a:t>．利用分类途径，查看关于胃溃疡最近一年发表的相关文献</a:t>
            </a:r>
            <a:endParaRPr lang="zh-CN" altLang="en-US" dirty="0">
              <a:latin typeface="楷体" panose="02010609060101010101" pitchFamily="49" charset="-122"/>
              <a:ea typeface="楷体" panose="02010609060101010101" pitchFamily="49"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2752408" y="3289942"/>
            <a:ext cx="6858000" cy="1790700"/>
          </a:xfrm>
        </p:spPr>
        <p:txBody>
          <a:bodyPr>
            <a:normAutofit/>
          </a:bodyPr>
          <a:lstStyle/>
          <a:p>
            <a:r>
              <a:rPr lang="zh-CN" altLang="en-US" sz="8800" b="1" dirty="0">
                <a:solidFill>
                  <a:srgbClr val="B20000"/>
                </a:solidFill>
              </a:rPr>
              <a:t>谢谢！</a:t>
            </a:r>
            <a:endParaRPr lang="zh-CN" altLang="en-US" sz="8800" b="1" dirty="0">
              <a:solidFill>
                <a:srgbClr val="B20000"/>
              </a:solidFill>
            </a:endParaRPr>
          </a:p>
        </p:txBody>
      </p:sp>
      <p:sp>
        <p:nvSpPr>
          <p:cNvPr id="2" name="文本框 1"/>
          <p:cNvSpPr txBox="1"/>
          <p:nvPr/>
        </p:nvSpPr>
        <p:spPr>
          <a:xfrm>
            <a:off x="2987040" y="1934210"/>
            <a:ext cx="7036435" cy="1102995"/>
          </a:xfrm>
          <a:prstGeom prst="rect">
            <a:avLst/>
          </a:prstGeom>
          <a:noFill/>
        </p:spPr>
        <p:txBody>
          <a:bodyPr wrap="square" rtlCol="0">
            <a:noAutofit/>
          </a:bodyPr>
          <a:lstStyle/>
          <a:p>
            <a:r>
              <a:rPr lang="zh-CN" altLang="en-US" sz="2800" b="1"/>
              <a:t>实验</a:t>
            </a:r>
            <a:r>
              <a:rPr lang="zh-CN" altLang="en-US" sz="2800" b="1" dirty="0"/>
              <a:t>课带笔和实验报告纸，作业当堂交。</a:t>
            </a:r>
            <a:endParaRPr lang="zh-CN" altLang="en-US" sz="2800" b="1" dirty="0"/>
          </a:p>
        </p:txBody>
      </p:sp>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RAINPROBLEM" val="ProblemBullet"/>
  <p:tag name="RAINPROBLEMTYPE" val="MultipleChoiceMA"/>
  <p:tag name="RAINBULLET" val="Correct"/>
</p:tagLst>
</file>

<file path=ppt/tags/tag11.xml><?xml version="1.0" encoding="utf-8"?>
<p:tagLst xmlns:p="http://schemas.openxmlformats.org/presentationml/2006/main">
  <p:tag name="RAINPROBLEM" val="ProblemSubmit"/>
  <p:tag name="RAINPROBLEMTYPE" val="MultipleChoiceMA"/>
</p:tagLst>
</file>

<file path=ppt/tags/tag12.xml><?xml version="1.0" encoding="utf-8"?>
<p:tagLst xmlns:p="http://schemas.openxmlformats.org/presentationml/2006/main">
  <p:tag name="RAINPROBLEMTYPE" val="ProblemTypeMarker"/>
</p:tagLst>
</file>

<file path=ppt/tags/tag13.xml><?xml version="1.0" encoding="utf-8"?>
<p:tagLst xmlns:p="http://schemas.openxmlformats.org/presentationml/2006/main">
  <p:tag name="RAINPROBLEMTYPE" val="ProblemTypeMarker"/>
</p:tagLst>
</file>

<file path=ppt/tags/tag14.xml><?xml version="1.0" encoding="utf-8"?>
<p:tagLst xmlns:p="http://schemas.openxmlformats.org/presentationml/2006/main">
  <p:tag name="RAINPROBLEMTYPE" val="ProblemTypeMarker"/>
</p:tagLst>
</file>

<file path=ppt/tags/tag15.xml><?xml version="1.0" encoding="utf-8"?>
<p:tagLst xmlns:p="http://schemas.openxmlformats.org/presentationml/2006/main">
  <p:tag name="RAINPROBLEMTYPE" val="ProblemTypeMarker"/>
</p:tagLst>
</file>

<file path=ppt/tags/tag16.xml><?xml version="1.0" encoding="utf-8"?>
<p:tagLst xmlns:p="http://schemas.openxmlformats.org/presentationml/2006/main">
  <p:tag name="RAINPROBLEMTYPE" val="ProblemTypeMarker"/>
</p:tagLst>
</file>

<file path=ppt/tags/tag17.xml><?xml version="1.0" encoding="utf-8"?>
<p:tagLst xmlns:p="http://schemas.openxmlformats.org/presentationml/2006/main">
  <p:tag name="RAINPROBLEM" val="ProblemSetting"/>
  <p:tag name="RAINPROBLEMTYPE" val="MultipleChoiceMA"/>
</p:tagLst>
</file>

<file path=ppt/tags/tag18.xml><?xml version="1.0" encoding="utf-8"?>
<p:tagLst xmlns:p="http://schemas.openxmlformats.org/presentationml/2006/main">
  <p:tag name="RAINPROBLEM" val="MultipleChoiceMA"/>
  <p:tag name="PROBLEMSCORE" val="2.0"/>
  <p:tag name="PROBLEMSCORE_HALF" val="1.0"/>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RAINPROBLEM" val="ProblemBody"/>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RAINPROBLEM" val="ProblemBody"/>
</p:tagLst>
</file>

<file path=ppt/tags/tag22.xml><?xml version="1.0" encoding="utf-8"?>
<p:tagLst xmlns:p="http://schemas.openxmlformats.org/presentationml/2006/main">
  <p:tag name="RAINPROBLEM" val="ProblemItem"/>
</p:tagLst>
</file>

<file path=ppt/tags/tag23.xml><?xml version="1.0" encoding="utf-8"?>
<p:tagLst xmlns:p="http://schemas.openxmlformats.org/presentationml/2006/main">
  <p:tag name="RAINPROBLEM" val="ProblemItem"/>
</p:tagLst>
</file>

<file path=ppt/tags/tag24.xml><?xml version="1.0" encoding="utf-8"?>
<p:tagLst xmlns:p="http://schemas.openxmlformats.org/presentationml/2006/main">
  <p:tag name="RAINPROBLEM" val="ProblemItem"/>
</p:tagLst>
</file>

<file path=ppt/tags/tag25.xml><?xml version="1.0" encoding="utf-8"?>
<p:tagLst xmlns:p="http://schemas.openxmlformats.org/presentationml/2006/main">
  <p:tag name="RAINPROBLEM" val="ProblemItem"/>
</p:tagLst>
</file>

<file path=ppt/tags/tag26.xml><?xml version="1.0" encoding="utf-8"?>
<p:tagLst xmlns:p="http://schemas.openxmlformats.org/presentationml/2006/main">
  <p:tag name="RAINPROBLEM" val="ProblemBullet"/>
  <p:tag name="RAINPROBLEMTYPE" val="MultipleChoice"/>
  <p:tag name="RAINBULLET" val="Wrong"/>
</p:tagLst>
</file>

<file path=ppt/tags/tag27.xml><?xml version="1.0" encoding="utf-8"?>
<p:tagLst xmlns:p="http://schemas.openxmlformats.org/presentationml/2006/main">
  <p:tag name="RAINPROBLEM" val="ProblemBullet"/>
  <p:tag name="RAINPROBLEMTYPE" val="MultipleChoice"/>
  <p:tag name="RAINBULLET" val="Wrong"/>
</p:tagLst>
</file>

<file path=ppt/tags/tag28.xml><?xml version="1.0" encoding="utf-8"?>
<p:tagLst xmlns:p="http://schemas.openxmlformats.org/presentationml/2006/main">
  <p:tag name="RAINPROBLEM" val="ProblemBullet"/>
  <p:tag name="RAINPROBLEMTYPE" val="MultipleChoice"/>
  <p:tag name="RAINBULLET" val="Wrong"/>
</p:tagLst>
</file>

<file path=ppt/tags/tag29.xml><?xml version="1.0" encoding="utf-8"?>
<p:tagLst xmlns:p="http://schemas.openxmlformats.org/presentationml/2006/main">
  <p:tag name="RAINPROBLEM" val="ProblemBullet"/>
  <p:tag name="RAINPROBLEMTYPE" val="MultipleChoice"/>
  <p:tag name="RAINBULLET" val="Correct"/>
</p:tagLst>
</file>

<file path=ppt/tags/tag3.xml><?xml version="1.0" encoding="utf-8"?>
<p:tagLst xmlns:p="http://schemas.openxmlformats.org/presentationml/2006/main">
  <p:tag name="RAINPROBLEM" val="ProblemItem"/>
</p:tagLst>
</file>

<file path=ppt/tags/tag30.xml><?xml version="1.0" encoding="utf-8"?>
<p:tagLst xmlns:p="http://schemas.openxmlformats.org/presentationml/2006/main">
  <p:tag name="RAINPROBLEM" val="ProblemSubmit"/>
  <p:tag name="RAINPROBLEMTYPE" val="MultipleChoice"/>
</p:tagLst>
</file>

<file path=ppt/tags/tag31.xml><?xml version="1.0" encoding="utf-8"?>
<p:tagLst xmlns:p="http://schemas.openxmlformats.org/presentationml/2006/main">
  <p:tag name="RAINPROBLEMTYPE" val="ProblemTypeMarker"/>
</p:tagLst>
</file>

<file path=ppt/tags/tag32.xml><?xml version="1.0" encoding="utf-8"?>
<p:tagLst xmlns:p="http://schemas.openxmlformats.org/presentationml/2006/main">
  <p:tag name="RAINPROBLEMTYPE" val="ProblemTypeMarker"/>
</p:tagLst>
</file>

<file path=ppt/tags/tag33.xml><?xml version="1.0" encoding="utf-8"?>
<p:tagLst xmlns:p="http://schemas.openxmlformats.org/presentationml/2006/main">
  <p:tag name="RAINPROBLEMTYPE" val="ProblemTypeMarker"/>
</p:tagLst>
</file>

<file path=ppt/tags/tag34.xml><?xml version="1.0" encoding="utf-8"?>
<p:tagLst xmlns:p="http://schemas.openxmlformats.org/presentationml/2006/main">
  <p:tag name="RAINPROBLEMTYPE" val="ProblemTypeMarker"/>
</p:tagLst>
</file>

<file path=ppt/tags/tag35.xml><?xml version="1.0" encoding="utf-8"?>
<p:tagLst xmlns:p="http://schemas.openxmlformats.org/presentationml/2006/main">
  <p:tag name="RAINPROBLEMTYPE" val="ProblemTypeMarker"/>
</p:tagLst>
</file>

<file path=ppt/tags/tag36.xml><?xml version="1.0" encoding="utf-8"?>
<p:tagLst xmlns:p="http://schemas.openxmlformats.org/presentationml/2006/main">
  <p:tag name="RAINPROBLEM" val="ProblemSetting"/>
  <p:tag name="RAINPROBLEMTYPE" val="MultipleChoice"/>
</p:tagLst>
</file>

<file path=ppt/tags/tag37.xml><?xml version="1.0" encoding="utf-8"?>
<p:tagLst xmlns:p="http://schemas.openxmlformats.org/presentationml/2006/main">
  <p:tag name="RAINPROBLEM" val="MultipleChoice"/>
  <p:tag name="PROBLEMSCORE" val="1.0"/>
</p:tagLst>
</file>

<file path=ppt/tags/tag38.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39.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xml><?xml version="1.0" encoding="utf-8"?>
<p:tagLst xmlns:p="http://schemas.openxmlformats.org/presentationml/2006/main">
  <p:tag name="RAINPROBLEM" val="ProblemItem"/>
</p:tagLst>
</file>

<file path=ppt/tags/tag40.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1.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2.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3.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4.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5.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6.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7.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8.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49.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xml><?xml version="1.0" encoding="utf-8"?>
<p:tagLst xmlns:p="http://schemas.openxmlformats.org/presentationml/2006/main">
  <p:tag name="RAINPROBLEM" val="ProblemItem"/>
</p:tagLst>
</file>

<file path=ppt/tags/tag50.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1.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2.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3.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4.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5.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6.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7.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8.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59.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xml><?xml version="1.0" encoding="utf-8"?>
<p:tagLst xmlns:p="http://schemas.openxmlformats.org/presentationml/2006/main">
  <p:tag name="RAINPROBLEM" val="ProblemItem"/>
</p:tagLst>
</file>

<file path=ppt/tags/tag60.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1.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2.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3.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4.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5.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6.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7.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8.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69.xml><?xml version="1.0" encoding="utf-8"?>
<p:tagLst xmlns:p="http://schemas.openxmlformats.org/presentationml/2006/main">
  <p:tag name="KSO_WM_DIAGRAM_VIRTUALLY_FRAME" val="{&quot;height&quot;:116.81251968503935,&quot;left&quot;:373.3332283464567,&quot;top&quot;:217.13212598425199,&quot;width&quot;:348.3329921259842}"/>
</p:tagLst>
</file>

<file path=ppt/tags/tag7.xml><?xml version="1.0" encoding="utf-8"?>
<p:tagLst xmlns:p="http://schemas.openxmlformats.org/presentationml/2006/main">
  <p:tag name="RAINPROBLEM" val="ProblemBullet"/>
  <p:tag name="RAINPROBLEMTYPE" val="MultipleChoiceMA"/>
  <p:tag name="RAINBULLET" val="Correct"/>
</p:tagLst>
</file>

<file path=ppt/tags/tag70.xml><?xml version="1.0" encoding="utf-8"?>
<p:tagLst xmlns:p="http://schemas.openxmlformats.org/presentationml/2006/main">
  <p:tag name="RAINPROBLEM" val="ProblemBody"/>
</p:tagLst>
</file>

<file path=ppt/tags/tag71.xml><?xml version="1.0" encoding="utf-8"?>
<p:tagLst xmlns:p="http://schemas.openxmlformats.org/presentationml/2006/main">
  <p:tag name="RAINPROBLEM" val="ProblemItem"/>
</p:tagLst>
</file>

<file path=ppt/tags/tag72.xml><?xml version="1.0" encoding="utf-8"?>
<p:tagLst xmlns:p="http://schemas.openxmlformats.org/presentationml/2006/main">
  <p:tag name="RAINPROBLEM" val="ProblemItem"/>
</p:tagLst>
</file>

<file path=ppt/tags/tag73.xml><?xml version="1.0" encoding="utf-8"?>
<p:tagLst xmlns:p="http://schemas.openxmlformats.org/presentationml/2006/main">
  <p:tag name="RAINPROBLEM" val="ProblemItem"/>
</p:tagLst>
</file>

<file path=ppt/tags/tag74.xml><?xml version="1.0" encoding="utf-8"?>
<p:tagLst xmlns:p="http://schemas.openxmlformats.org/presentationml/2006/main">
  <p:tag name="RAINPROBLEM" val="ProblemItem"/>
</p:tagLst>
</file>

<file path=ppt/tags/tag75.xml><?xml version="1.0" encoding="utf-8"?>
<p:tagLst xmlns:p="http://schemas.openxmlformats.org/presentationml/2006/main">
  <p:tag name="RAINPROBLEM" val="ProblemBullet"/>
  <p:tag name="RAINPROBLEMTYPE" val="MultipleChoiceMA"/>
  <p:tag name="RAINBULLET" val="Correct"/>
</p:tagLst>
</file>

<file path=ppt/tags/tag76.xml><?xml version="1.0" encoding="utf-8"?>
<p:tagLst xmlns:p="http://schemas.openxmlformats.org/presentationml/2006/main">
  <p:tag name="RAINPROBLEM" val="ProblemBullet"/>
  <p:tag name="RAINPROBLEMTYPE" val="MultipleChoiceMA"/>
  <p:tag name="RAINBULLET" val="Correct"/>
</p:tagLst>
</file>

<file path=ppt/tags/tag77.xml><?xml version="1.0" encoding="utf-8"?>
<p:tagLst xmlns:p="http://schemas.openxmlformats.org/presentationml/2006/main">
  <p:tag name="RAINPROBLEM" val="ProblemBullet"/>
  <p:tag name="RAINPROBLEMTYPE" val="MultipleChoiceMA"/>
  <p:tag name="RAINBULLET" val="Correct"/>
</p:tagLst>
</file>

<file path=ppt/tags/tag78.xml><?xml version="1.0" encoding="utf-8"?>
<p:tagLst xmlns:p="http://schemas.openxmlformats.org/presentationml/2006/main">
  <p:tag name="RAINPROBLEM" val="ProblemBullet"/>
  <p:tag name="RAINPROBLEMTYPE" val="MultipleChoiceMA"/>
  <p:tag name="RAINBULLET" val="Wrong"/>
</p:tagLst>
</file>

<file path=ppt/tags/tag79.xml><?xml version="1.0" encoding="utf-8"?>
<p:tagLst xmlns:p="http://schemas.openxmlformats.org/presentationml/2006/main">
  <p:tag name="RAINPROBLEM" val="ProblemSubmit"/>
  <p:tag name="RAINPROBLEMTYPE" val="MultipleChoiceMA"/>
</p:tagLst>
</file>

<file path=ppt/tags/tag8.xml><?xml version="1.0" encoding="utf-8"?>
<p:tagLst xmlns:p="http://schemas.openxmlformats.org/presentationml/2006/main">
  <p:tag name="RAINPROBLEM" val="ProblemBullet"/>
  <p:tag name="RAINPROBLEMTYPE" val="MultipleChoiceMA"/>
  <p:tag name="RAINBULLET" val="Correct"/>
</p:tagLst>
</file>

<file path=ppt/tags/tag80.xml><?xml version="1.0" encoding="utf-8"?>
<p:tagLst xmlns:p="http://schemas.openxmlformats.org/presentationml/2006/main">
  <p:tag name="RAINPROBLEMTYPE" val="ProblemTypeMarker"/>
</p:tagLst>
</file>

<file path=ppt/tags/tag81.xml><?xml version="1.0" encoding="utf-8"?>
<p:tagLst xmlns:p="http://schemas.openxmlformats.org/presentationml/2006/main">
  <p:tag name="RAINPROBLEMTYPE" val="ProblemTypeMarker"/>
</p:tagLst>
</file>

<file path=ppt/tags/tag82.xml><?xml version="1.0" encoding="utf-8"?>
<p:tagLst xmlns:p="http://schemas.openxmlformats.org/presentationml/2006/main">
  <p:tag name="RAINPROBLEMTYPE" val="ProblemTypeMarker"/>
</p:tagLst>
</file>

<file path=ppt/tags/tag83.xml><?xml version="1.0" encoding="utf-8"?>
<p:tagLst xmlns:p="http://schemas.openxmlformats.org/presentationml/2006/main">
  <p:tag name="RAINPROBLEMTYPE" val="ProblemTypeMarker"/>
</p:tagLst>
</file>

<file path=ppt/tags/tag84.xml><?xml version="1.0" encoding="utf-8"?>
<p:tagLst xmlns:p="http://schemas.openxmlformats.org/presentationml/2006/main">
  <p:tag name="RAINPROBLEMTYPE" val="ProblemTypeMarker"/>
</p:tagLst>
</file>

<file path=ppt/tags/tag85.xml><?xml version="1.0" encoding="utf-8"?>
<p:tagLst xmlns:p="http://schemas.openxmlformats.org/presentationml/2006/main">
  <p:tag name="RAINPROBLEM" val="ProblemSetting"/>
  <p:tag name="RAINPROBLEMTYPE" val="MultipleChoiceMA"/>
</p:tagLst>
</file>

<file path=ppt/tags/tag86.xml><?xml version="1.0" encoding="utf-8"?>
<p:tagLst xmlns:p="http://schemas.openxmlformats.org/presentationml/2006/main">
  <p:tag name="RAINPROBLEM" val="MultipleChoiceMA"/>
  <p:tag name="PROBLEMSCORE" val="2.0"/>
  <p:tag name="PROBLEMSCORE_HALF" val="1.0"/>
</p:tagLst>
</file>

<file path=ppt/tags/tag87.xml><?xml version="1.0" encoding="utf-8"?>
<p:tagLst xmlns:p="http://schemas.openxmlformats.org/presentationml/2006/main">
  <p:tag name="COMMONDATA" val="eyJoZGlkIjoiNzgyN2FhY2NhNjc0YjIxYmI2M2VlMjRlNWVjYjAwYzMifQ=="/>
</p:tagLst>
</file>

<file path=ppt/tags/tag9.xml><?xml version="1.0" encoding="utf-8"?>
<p:tagLst xmlns:p="http://schemas.openxmlformats.org/presentationml/2006/main">
  <p:tag name="RAINPROBLEM" val="ProblemBullet"/>
  <p:tag name="RAINPROBLEMTYPE" val="MultipleChoiceMA"/>
  <p:tag name="RAINBULLET" val="Correct"/>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丝状">
  <a:themeElements>
    <a:clrScheme name="丝状">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丝状">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丝状">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基础">
  <a:themeElements>
    <a:clrScheme name="基础">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基础">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基础">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回顾">
  <a:themeElements>
    <a:clrScheme name="回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基础">
  <a:themeElements>
    <a:clrScheme name="基础">
      <a:dk1>
        <a:srgbClr val="000000"/>
      </a:dk1>
      <a:lt1>
        <a:srgbClr val="FFFFFF"/>
      </a:lt1>
      <a:dk2>
        <a:srgbClr val="565349"/>
      </a:dk2>
      <a:lt2>
        <a:srgbClr val="DDDDDD"/>
      </a:lt2>
      <a:accent1>
        <a:srgbClr val="A6B727"/>
      </a:accent1>
      <a:accent2>
        <a:srgbClr val="DF5327"/>
      </a:accent2>
      <a:accent3>
        <a:srgbClr val="FE9E00"/>
      </a:accent3>
      <a:accent4>
        <a:srgbClr val="418AB3"/>
      </a:accent4>
      <a:accent5>
        <a:srgbClr val="D7D447"/>
      </a:accent5>
      <a:accent6>
        <a:srgbClr val="818183"/>
      </a:accent6>
      <a:hlink>
        <a:srgbClr val="F59E00"/>
      </a:hlink>
      <a:folHlink>
        <a:srgbClr val="B2B2B2"/>
      </a:folHlink>
    </a:clrScheme>
    <a:fontScheme name="基础">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基础">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4524</Words>
  <Application>WPS 演示</Application>
  <PresentationFormat>宽屏</PresentationFormat>
  <Paragraphs>592</Paragraphs>
  <Slides>91</Slides>
  <Notes>9</Notes>
  <HiddenSlides>0</HiddenSlides>
  <MMClips>0</MMClips>
  <ScaleCrop>false</ScaleCrop>
  <HeadingPairs>
    <vt:vector size="8" baseType="variant">
      <vt:variant>
        <vt:lpstr>已用的字体</vt:lpstr>
      </vt:variant>
      <vt:variant>
        <vt:i4>30</vt:i4>
      </vt:variant>
      <vt:variant>
        <vt:lpstr>主题</vt:lpstr>
      </vt:variant>
      <vt:variant>
        <vt:i4>6</vt:i4>
      </vt:variant>
      <vt:variant>
        <vt:lpstr>嵌入 OLE 服务器</vt:lpstr>
      </vt:variant>
      <vt:variant>
        <vt:i4>0</vt:i4>
      </vt:variant>
      <vt:variant>
        <vt:lpstr>幻灯片标题</vt:lpstr>
      </vt:variant>
      <vt:variant>
        <vt:i4>91</vt:i4>
      </vt:variant>
    </vt:vector>
  </HeadingPairs>
  <TitlesOfParts>
    <vt:vector size="127" baseType="lpstr">
      <vt:lpstr>Arial</vt:lpstr>
      <vt:lpstr>宋体</vt:lpstr>
      <vt:lpstr>Wingdings</vt:lpstr>
      <vt:lpstr>仿宋_GB2312</vt:lpstr>
      <vt:lpstr>微软雅黑</vt:lpstr>
      <vt:lpstr>Wingdings 3</vt:lpstr>
      <vt:lpstr>Arial</vt:lpstr>
      <vt:lpstr>Corbel</vt:lpstr>
      <vt:lpstr>Calibri</vt:lpstr>
      <vt:lpstr>黑体</vt:lpstr>
      <vt:lpstr>楷体</vt:lpstr>
      <vt:lpstr>Arial Unicode MS</vt:lpstr>
      <vt:lpstr>仿宋</vt:lpstr>
      <vt:lpstr>Times New Roman</vt:lpstr>
      <vt:lpstr>Calibri</vt:lpstr>
      <vt:lpstr>Arial Unicode MS</vt:lpstr>
      <vt:lpstr>Calibri Light</vt:lpstr>
      <vt:lpstr>等线</vt:lpstr>
      <vt:lpstr>新宋体</vt:lpstr>
      <vt:lpstr>华文仿宋</vt:lpstr>
      <vt:lpstr>Bodoni MT Black</vt:lpstr>
      <vt:lpstr>隶书</vt:lpstr>
      <vt:lpstr>Aharoni</vt:lpstr>
      <vt:lpstr>Yu Gothic UI Semibold</vt:lpstr>
      <vt:lpstr>幼圆</vt:lpstr>
      <vt:lpstr>Century Gothic</vt:lpstr>
      <vt:lpstr>Trebuchet MS</vt:lpstr>
      <vt:lpstr>方正姚体</vt:lpstr>
      <vt:lpstr>华文新魏</vt:lpstr>
      <vt:lpstr>Segoe Print</vt:lpstr>
      <vt:lpstr>Office 主题</vt:lpstr>
      <vt:lpstr>丝状</vt:lpstr>
      <vt:lpstr>基础</vt:lpstr>
      <vt:lpstr>回顾</vt:lpstr>
      <vt:lpstr>平面</vt:lpstr>
      <vt:lpstr>1_基础</vt:lpstr>
      <vt:lpstr>PowerPoint 演示文稿</vt:lpstr>
      <vt:lpstr>回顾</vt:lpstr>
      <vt:lpstr>重点难点</vt:lpstr>
      <vt:lpstr>PowerPoint 演示文稿</vt:lpstr>
      <vt:lpstr>PowerPoint 演示文稿</vt:lpstr>
      <vt:lpstr>PowerPoint 演示文稿</vt:lpstr>
      <vt:lpstr>PowerPoint 演示文稿</vt:lpstr>
      <vt:lpstr>一、概述</vt:lpstr>
      <vt:lpstr>https://www.cnki.net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文献分类例：传染病预防和管理</vt:lpstr>
      <vt:lpstr>PowerPoint 演示文稿</vt:lpstr>
      <vt:lpstr>高级检索的检索项推荐的是主题、篇名、关键词、摘要、全文等检索词的同义词、上下位词或相关词。</vt:lpstr>
      <vt:lpstr>PowerPoint 演示文稿</vt:lpstr>
      <vt:lpstr>PowerPoint 演示文稿</vt:lpstr>
      <vt:lpstr>PowerPoint 演示文稿</vt:lpstr>
      <vt:lpstr>PowerPoint 演示文稿</vt:lpstr>
      <vt:lpstr>PowerPoint 演示文稿</vt:lpstr>
      <vt:lpstr>PowerPoint 演示文稿</vt:lpstr>
      <vt:lpstr>想一想：如何提高查全率？</vt:lpstr>
      <vt:lpstr>PowerPoint 演示文稿</vt:lpstr>
      <vt:lpstr>PowerPoint 演示文稿</vt:lpstr>
      <vt:lpstr>PowerPoint 演示文稿</vt:lpstr>
      <vt:lpstr>思考：为多个检索词增加同义词</vt:lpstr>
      <vt:lpstr>PowerPoint 演示文稿</vt:lpstr>
      <vt:lpstr>PowerPoint 演示文稿</vt:lpstr>
      <vt:lpstr>PowerPoint 演示文稿</vt:lpstr>
      <vt:lpstr>PowerPoint 演示文稿</vt:lpstr>
      <vt:lpstr>PowerPoint 演示文稿</vt:lpstr>
      <vt:lpstr>学位论文检索</vt:lpstr>
      <vt:lpstr>中国优秀硕士学位论文全文数据库</vt:lpstr>
      <vt:lpstr>中国博士学位论文全文数据库</vt:lpstr>
      <vt:lpstr>PowerPoint 演示文稿</vt:lpstr>
      <vt:lpstr>PowerPoint 演示文稿</vt:lpstr>
      <vt:lpstr>PowerPoint 演示文稿</vt:lpstr>
      <vt:lpstr>学位授予单位导航</vt:lpstr>
      <vt:lpstr>论文下载</vt:lpstr>
      <vt:lpstr>检索案例2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检索案例</vt:lpstr>
      <vt:lpstr>课题分析</vt:lpstr>
      <vt:lpstr>PowerPoint 演示文稿</vt:lpstr>
      <vt:lpstr>一、概述</vt:lpstr>
      <vt:lpstr>二、检索功能 http://qikan.cqvip.com  （一）基本检索</vt:lpstr>
      <vt:lpstr>检索示例</vt:lpstr>
      <vt:lpstr>PowerPoint 演示文稿</vt:lpstr>
      <vt:lpstr>PowerPoint 演示文稿</vt:lpstr>
      <vt:lpstr>检索示例</vt:lpstr>
      <vt:lpstr>PowerPoint 演示文稿</vt:lpstr>
      <vt:lpstr>PowerPoint 演示文稿</vt:lpstr>
      <vt:lpstr>PowerPoint 演示文稿</vt:lpstr>
      <vt:lpstr>PowerPoint 演示文稿</vt:lpstr>
      <vt:lpstr>三、检索结果 </vt:lpstr>
      <vt:lpstr>检索案例</vt:lpstr>
      <vt:lpstr>课题分析</vt:lpstr>
      <vt:lpstr>PowerPoint 演示文稿</vt:lpstr>
      <vt:lpstr>PowerPoint 演示文稿</vt:lpstr>
      <vt:lpstr>PowerPoint 演示文稿</vt:lpstr>
      <vt:lpstr>PowerPoint 演示文稿</vt:lpstr>
      <vt:lpstr>检索案例</vt:lpstr>
      <vt:lpstr>PowerPoint 演示文稿</vt:lpstr>
      <vt:lpstr>PowerPoint 演示文稿</vt:lpstr>
      <vt:lpstr>检索案例</vt:lpstr>
      <vt:lpstr>PowerPoint 演示文稿</vt:lpstr>
      <vt:lpstr>PowerPoint 演示文稿</vt:lpstr>
      <vt:lpstr>PowerPoint 演示文稿</vt:lpstr>
      <vt:lpstr>检索案例</vt:lpstr>
      <vt:lpstr>课题分析</vt:lpstr>
      <vt:lpstr>PowerPoint 演示文稿</vt:lpstr>
      <vt:lpstr>三、检索结果</vt:lpstr>
      <vt:lpstr>PowerPoint 演示文稿</vt:lpstr>
      <vt:lpstr>PowerPoint 演示文稿</vt:lpstr>
      <vt:lpstr>PowerPoint 演示文稿</vt:lpstr>
      <vt:lpstr>（三） 应注意的问题 </vt:lpstr>
      <vt:lpstr>练习题</vt:lpstr>
      <vt:lpstr>谢谢！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yifei</dc:creator>
  <cp:lastModifiedBy>修杰</cp:lastModifiedBy>
  <cp:revision>1413</cp:revision>
  <dcterms:created xsi:type="dcterms:W3CDTF">2017-04-10T13:16:00Z</dcterms:created>
  <dcterms:modified xsi:type="dcterms:W3CDTF">2025-10-20T07:33:53Z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2052-12.1.0.23125</vt:lpwstr>
  </property>
  <property fmtid="{D5CDD505-2E9C-101B-9397-08002B2CF9AE}" pid="3" name="ICV">
    <vt:lpwstr>D9BBC644B9FF4B37B730EBD2F1848A74_13</vt:lpwstr>
  </property>
</Properties>
</file>